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358" r:id="rId3"/>
    <p:sldId id="357" r:id="rId4"/>
    <p:sldId id="356" r:id="rId5"/>
    <p:sldId id="350" r:id="rId6"/>
    <p:sldId id="3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p:cViewPr varScale="1">
        <p:scale>
          <a:sx n="128" d="100"/>
          <a:sy n="128" d="100"/>
        </p:scale>
        <p:origin x="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C7B7AF-820E-9A41-99D1-FF7AEE6D0A89}" type="datetimeFigureOut">
              <a:rPr lang="en-GB" smtClean="0"/>
              <a:t>10/02/2023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21A593-05D4-2F4B-83CF-38D0593732A9}" type="slidenum">
              <a:rPr lang="en-GB" smtClean="0"/>
              <a:t>‹#›</a:t>
            </a:fld>
            <a:endParaRPr lang="en-GB"/>
          </a:p>
        </p:txBody>
      </p:sp>
    </p:spTree>
    <p:extLst>
      <p:ext uri="{BB962C8B-B14F-4D97-AF65-F5344CB8AC3E}">
        <p14:creationId xmlns:p14="http://schemas.microsoft.com/office/powerpoint/2010/main" val="3159463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4</a:t>
            </a:fld>
            <a:endParaRPr lang="en-GB" altLang="en-US"/>
          </a:p>
        </p:txBody>
      </p:sp>
    </p:spTree>
    <p:extLst>
      <p:ext uri="{BB962C8B-B14F-4D97-AF65-F5344CB8AC3E}">
        <p14:creationId xmlns:p14="http://schemas.microsoft.com/office/powerpoint/2010/main" val="3430864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34F43-175B-DD64-2E91-DE52284674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891D30A6-6819-2596-39ED-A8F163D01D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AE95D09C-CA35-6B21-17D0-1E16A5A44890}"/>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2019C314-2F2A-058E-A5CA-2B10725F7E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0B7C18-1C01-6664-33FA-ADACB9F083F8}"/>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2959965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5C82-0B6A-C31B-EA1A-D06701B2368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28D250D3-1DCA-561B-4056-EEBD3943F91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51D93F-A6CE-046D-63AB-99B92B0C44B3}"/>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21F524E8-814C-CC53-168C-4F8B840E1C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A11AB8-16E9-7B13-3C71-94036EBCD912}"/>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486586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9716FC-6073-0D42-24E8-440C1AC61FC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DBF4CD0-D910-E5B6-CFBF-90D47066C25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807F14-8B7F-4B3B-3311-5B85FC5D4173}"/>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00E27032-8B46-733C-40E1-1CCA07E6E9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3159FF-2FAC-14EC-6124-FBE5AE3F3331}"/>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2539313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AB58F-DD56-94C7-3572-FF788B9917C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C600D2C-B740-9AB3-D0EF-6258E13A580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1E7C521-805C-0742-E671-32746C0E116C}"/>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374DDA07-C5B8-5977-B72B-F2CF03E3D4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52005F-E4A8-9F70-3EA1-A294C350DCBE}"/>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1445238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6137B-40B4-C08A-621E-78F5AA356B6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05A7682-D133-34DE-BBD9-E54CFC6A92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B7089E5-C70E-A668-2339-6239FA7802DE}"/>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94F02F0E-58DB-F6AA-D37A-B328341ED9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E17C1A-21D5-B0DF-A1ED-26D4A3BE44C5}"/>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637008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7ADAE-FF44-7FAD-E0EB-588A38074E9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523E168-D5F8-FD00-617A-4FC51A2DEB1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14AA5E9C-AC74-DCED-57D4-FA41D54E0AB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EEA141A0-82E8-DBC8-48FC-597AD0FFF692}"/>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6" name="Footer Placeholder 5">
            <a:extLst>
              <a:ext uri="{FF2B5EF4-FFF2-40B4-BE49-F238E27FC236}">
                <a16:creationId xmlns:a16="http://schemas.microsoft.com/office/drawing/2014/main" id="{D7A94F00-5A7F-EFC7-4D08-133D8B26C4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448188D-D5CE-4633-AEE9-90A9D2B94A09}"/>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1937342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F3925-FB64-CC51-A0BE-156A201E16E0}"/>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CBCD5BB3-72B7-5300-B195-55B75DB7B0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1A6AD2C-0C7E-AA9B-74C8-FD0416F18AA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EB8A0EEC-7825-E364-92B7-0460A88C09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0E1BC34-34B4-2487-BD31-A47DBD8AEEE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CCAB1E8-E884-6858-4323-588F7B4D39C1}"/>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8" name="Footer Placeholder 7">
            <a:extLst>
              <a:ext uri="{FF2B5EF4-FFF2-40B4-BE49-F238E27FC236}">
                <a16:creationId xmlns:a16="http://schemas.microsoft.com/office/drawing/2014/main" id="{C759047F-F6C9-2A0F-C7D2-6FBE0AA0B8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E44E82B-7855-44C9-553E-B6436C42A161}"/>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4033161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3B2A4-6214-5275-744C-62495DA9010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C8B7C0D-33B4-7F47-F53B-F1B6C026DF0A}"/>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4" name="Footer Placeholder 3">
            <a:extLst>
              <a:ext uri="{FF2B5EF4-FFF2-40B4-BE49-F238E27FC236}">
                <a16:creationId xmlns:a16="http://schemas.microsoft.com/office/drawing/2014/main" id="{CA42DC40-9CB7-B1D6-1FF4-D2B837D1F94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5E63F93-F975-3877-86C9-4BEC2C4A5A97}"/>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277613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ACA640-733D-18EB-D775-B3E754CFF0AC}"/>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3" name="Footer Placeholder 2">
            <a:extLst>
              <a:ext uri="{FF2B5EF4-FFF2-40B4-BE49-F238E27FC236}">
                <a16:creationId xmlns:a16="http://schemas.microsoft.com/office/drawing/2014/main" id="{9AD5B372-2C70-9E22-83A4-E8704B5651A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8718A8-F6A2-E321-8B43-2470836357A8}"/>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883255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6D617-1D44-BAB8-F1AD-5B932B08FA9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EC297927-17C9-5685-E9C4-ADF5D77D6F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DE2B2EC-0103-DCAD-F1A6-FC8D5E682C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1A94178-8601-9F8E-AD29-3D7F59307802}"/>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6" name="Footer Placeholder 5">
            <a:extLst>
              <a:ext uri="{FF2B5EF4-FFF2-40B4-BE49-F238E27FC236}">
                <a16:creationId xmlns:a16="http://schemas.microsoft.com/office/drawing/2014/main" id="{0EE45E63-0187-8826-C109-FE9B42A882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DDB29C-2C12-B8E3-E8D2-BA9E6E703532}"/>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4166970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54090-9339-2784-D7C0-8D01E4F960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CE5CB887-7B5C-5971-6977-79DCD77287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3B93016-6A36-6C94-4886-A71E2CAE3E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42E32C6-33B3-528C-28CD-F0EE56F89558}"/>
              </a:ext>
            </a:extLst>
          </p:cNvPr>
          <p:cNvSpPr>
            <a:spLocks noGrp="1"/>
          </p:cNvSpPr>
          <p:nvPr>
            <p:ph type="dt" sz="half" idx="10"/>
          </p:nvPr>
        </p:nvSpPr>
        <p:spPr/>
        <p:txBody>
          <a:bodyPr/>
          <a:lstStyle/>
          <a:p>
            <a:fld id="{3A53A231-E38B-0D42-9199-F0048BCD340C}" type="datetimeFigureOut">
              <a:rPr lang="en-GB" smtClean="0"/>
              <a:t>10/02/2023</a:t>
            </a:fld>
            <a:endParaRPr lang="en-GB"/>
          </a:p>
        </p:txBody>
      </p:sp>
      <p:sp>
        <p:nvSpPr>
          <p:cNvPr id="6" name="Footer Placeholder 5">
            <a:extLst>
              <a:ext uri="{FF2B5EF4-FFF2-40B4-BE49-F238E27FC236}">
                <a16:creationId xmlns:a16="http://schemas.microsoft.com/office/drawing/2014/main" id="{723E16F1-449F-5B4E-5CA4-DA9A9A92B5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5E59A29-8DE6-8D08-1FC8-C40794CA501E}"/>
              </a:ext>
            </a:extLst>
          </p:cNvPr>
          <p:cNvSpPr>
            <a:spLocks noGrp="1"/>
          </p:cNvSpPr>
          <p:nvPr>
            <p:ph type="sldNum" sz="quarter" idx="12"/>
          </p:nvPr>
        </p:nvSpPr>
        <p:spPr/>
        <p:txBody>
          <a:bodyPr/>
          <a:lstStyle/>
          <a:p>
            <a:fld id="{3D7E9219-1A95-884E-B11E-ABC41E21A9FE}" type="slidenum">
              <a:rPr lang="en-GB" smtClean="0"/>
              <a:t>‹#›</a:t>
            </a:fld>
            <a:endParaRPr lang="en-GB"/>
          </a:p>
        </p:txBody>
      </p:sp>
    </p:spTree>
    <p:extLst>
      <p:ext uri="{BB962C8B-B14F-4D97-AF65-F5344CB8AC3E}">
        <p14:creationId xmlns:p14="http://schemas.microsoft.com/office/powerpoint/2010/main" val="277331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3B9FFE-6D88-F5DD-D50F-A566324F29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90D32F8-85D1-5CAE-1A77-706E42F52F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7A8006E-BB5F-2474-C99D-9AF0522522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3A231-E38B-0D42-9199-F0048BCD340C}" type="datetimeFigureOut">
              <a:rPr lang="en-GB" smtClean="0"/>
              <a:t>10/02/2023</a:t>
            </a:fld>
            <a:endParaRPr lang="en-GB"/>
          </a:p>
        </p:txBody>
      </p:sp>
      <p:sp>
        <p:nvSpPr>
          <p:cNvPr id="5" name="Footer Placeholder 4">
            <a:extLst>
              <a:ext uri="{FF2B5EF4-FFF2-40B4-BE49-F238E27FC236}">
                <a16:creationId xmlns:a16="http://schemas.microsoft.com/office/drawing/2014/main" id="{8D213943-1D2F-B6C9-D6DC-DDCC3A9005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70FFF99-F1A3-CAB7-9B80-E383755111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7E9219-1A95-884E-B11E-ABC41E21A9FE}" type="slidenum">
              <a:rPr lang="en-GB" smtClean="0"/>
              <a:t>‹#›</a:t>
            </a:fld>
            <a:endParaRPr lang="en-GB"/>
          </a:p>
        </p:txBody>
      </p:sp>
    </p:spTree>
    <p:extLst>
      <p:ext uri="{BB962C8B-B14F-4D97-AF65-F5344CB8AC3E}">
        <p14:creationId xmlns:p14="http://schemas.microsoft.com/office/powerpoint/2010/main" val="4194539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ollections.leventhalmap.org/search/commonwealth:x633f896s"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becc.bristol.gov.uk/" TargetMode="External"/><Relationship Id="rId2" Type="http://schemas.openxmlformats.org/officeDocument/2006/relationships/hyperlink" Target="https://exhibitions.bristolmuseums.org.uk/empire-through-the-lens/"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kcl.ac.uk/the-foreign-and-commonwealth-office-historical-collect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EBA2E-E9AC-19EE-46FD-556EC0137C9E}"/>
              </a:ext>
            </a:extLst>
          </p:cNvPr>
          <p:cNvSpPr>
            <a:spLocks noGrp="1"/>
          </p:cNvSpPr>
          <p:nvPr>
            <p:ph type="ctrTitle"/>
          </p:nvPr>
        </p:nvSpPr>
        <p:spPr/>
        <p:txBody>
          <a:bodyPr/>
          <a:lstStyle/>
          <a:p>
            <a:r>
              <a:rPr lang="en-US" sz="6000" b="0" dirty="0">
                <a:latin typeface="+mn-lt"/>
              </a:rPr>
              <a:t>Foreign Bodies: </a:t>
            </a:r>
            <a:r>
              <a:rPr lang="en-GB" sz="6000" b="0" i="0" dirty="0">
                <a:solidFill>
                  <a:srgbClr val="393A3B"/>
                </a:solidFill>
                <a:effectLst/>
                <a:latin typeface="+mn-lt"/>
              </a:rPr>
              <a:t>African Mobility Unit</a:t>
            </a:r>
            <a:endParaRPr lang="en-GB" dirty="0"/>
          </a:p>
        </p:txBody>
      </p:sp>
      <p:sp>
        <p:nvSpPr>
          <p:cNvPr id="3" name="Subtitle 2">
            <a:extLst>
              <a:ext uri="{FF2B5EF4-FFF2-40B4-BE49-F238E27FC236}">
                <a16:creationId xmlns:a16="http://schemas.microsoft.com/office/drawing/2014/main" id="{E08EFCD4-34CB-CB52-398D-F4464A9E8886}"/>
              </a:ext>
            </a:extLst>
          </p:cNvPr>
          <p:cNvSpPr>
            <a:spLocks noGrp="1"/>
          </p:cNvSpPr>
          <p:nvPr>
            <p:ph type="subTitle" idx="1"/>
          </p:nvPr>
        </p:nvSpPr>
        <p:spPr/>
        <p:txBody>
          <a:bodyPr/>
          <a:lstStyle/>
          <a:p>
            <a:pPr>
              <a:spcBef>
                <a:spcPts val="0"/>
              </a:spcBef>
            </a:pPr>
            <a:r>
              <a:rPr lang="en-GB" sz="2400" dirty="0"/>
              <a:t>Professor Roberta Bivins</a:t>
            </a:r>
          </a:p>
          <a:p>
            <a:pPr>
              <a:spcBef>
                <a:spcPts val="0"/>
              </a:spcBef>
            </a:pPr>
            <a:r>
              <a:rPr lang="en-GB" sz="2400" dirty="0"/>
              <a:t>Centre for the History of Medicine</a:t>
            </a:r>
          </a:p>
          <a:p>
            <a:pPr>
              <a:spcBef>
                <a:spcPts val="0"/>
              </a:spcBef>
            </a:pPr>
            <a:r>
              <a:rPr lang="en-GB" sz="2400" dirty="0"/>
              <a:t>University of Warwick</a:t>
            </a:r>
          </a:p>
          <a:p>
            <a:r>
              <a:rPr lang="en-GB" dirty="0" err="1">
                <a:solidFill>
                  <a:srgbClr val="C00000"/>
                </a:solidFill>
              </a:rPr>
              <a:t>peopleshistorynhs.org</a:t>
            </a:r>
            <a:endParaRPr lang="en-GB" dirty="0">
              <a:solidFill>
                <a:srgbClr val="C00000"/>
              </a:solidFill>
            </a:endParaRPr>
          </a:p>
          <a:p>
            <a:endParaRPr lang="en-GB" dirty="0"/>
          </a:p>
        </p:txBody>
      </p:sp>
    </p:spTree>
    <p:extLst>
      <p:ext uri="{BB962C8B-B14F-4D97-AF65-F5344CB8AC3E}">
        <p14:creationId xmlns:p14="http://schemas.microsoft.com/office/powerpoint/2010/main" val="3908579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D20367-2C5B-BDDD-4AC7-5F7B657F116D}"/>
              </a:ext>
            </a:extLst>
          </p:cNvPr>
          <p:cNvSpPr>
            <a:spLocks noGrp="1"/>
          </p:cNvSpPr>
          <p:nvPr>
            <p:ph type="title"/>
          </p:nvPr>
        </p:nvSpPr>
        <p:spPr>
          <a:xfrm>
            <a:off x="3692611" y="161857"/>
            <a:ext cx="3017108" cy="2055608"/>
          </a:xfrm>
        </p:spPr>
        <p:txBody>
          <a:bodyPr>
            <a:normAutofit/>
          </a:bodyPr>
          <a:lstStyle/>
          <a:p>
            <a:r>
              <a:rPr lang="en-GB" dirty="0"/>
              <a:t>Mapping Africa in the World</a:t>
            </a:r>
          </a:p>
        </p:txBody>
      </p:sp>
      <p:pic>
        <p:nvPicPr>
          <p:cNvPr id="3074" name="Picture 2" descr="Imperial Federation, map of the world showing the extent of the British  Empire in 1886 - Norman B. Leventhal Map &amp; Education Center">
            <a:extLst>
              <a:ext uri="{FF2B5EF4-FFF2-40B4-BE49-F238E27FC236}">
                <a16:creationId xmlns:a16="http://schemas.microsoft.com/office/drawing/2014/main" id="{F18CE9CB-BBE5-62D4-CA8E-40C3B1C6DE51}"/>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072470" y="0"/>
            <a:ext cx="5097046" cy="382278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4FE598F-BE83-B6A0-6914-B75DB33DE2A8}"/>
              </a:ext>
            </a:extLst>
          </p:cNvPr>
          <p:cNvSpPr txBox="1"/>
          <p:nvPr/>
        </p:nvSpPr>
        <p:spPr>
          <a:xfrm>
            <a:off x="4558955" y="2473850"/>
            <a:ext cx="2513515" cy="1200329"/>
          </a:xfrm>
          <a:prstGeom prst="rect">
            <a:avLst/>
          </a:prstGeom>
          <a:noFill/>
        </p:spPr>
        <p:txBody>
          <a:bodyPr wrap="square" rtlCol="0">
            <a:spAutoFit/>
          </a:bodyPr>
          <a:lstStyle/>
          <a:p>
            <a:r>
              <a:rPr lang="en-GB" dirty="0"/>
              <a:t>Mercator Projection Map of the World </a:t>
            </a:r>
            <a:r>
              <a:rPr lang="en-GB" dirty="0">
                <a:hlinkClick r:id="rId3"/>
              </a:rPr>
              <a:t>Imperial Federation ‘British Empire in 1886’.</a:t>
            </a:r>
            <a:endParaRPr lang="en-GB" dirty="0"/>
          </a:p>
        </p:txBody>
      </p:sp>
      <p:pic>
        <p:nvPicPr>
          <p:cNvPr id="3076" name="Picture 4" descr="Mercator vs Gall-Peters projection.">
            <a:extLst>
              <a:ext uri="{FF2B5EF4-FFF2-40B4-BE49-F238E27FC236}">
                <a16:creationId xmlns:a16="http://schemas.microsoft.com/office/drawing/2014/main" id="{489C545F-9647-E8DE-7E9B-650C7C6D2689}"/>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985972" y="3930564"/>
            <a:ext cx="5181600" cy="29159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 map&#10;&#10;Description automatically generated">
            <a:extLst>
              <a:ext uri="{FF2B5EF4-FFF2-40B4-BE49-F238E27FC236}">
                <a16:creationId xmlns:a16="http://schemas.microsoft.com/office/drawing/2014/main" id="{7C759278-525A-AEA5-4FEF-414278ADB17A}"/>
              </a:ext>
            </a:extLst>
          </p:cNvPr>
          <p:cNvPicPr>
            <a:picLocks noChangeAspect="1"/>
          </p:cNvPicPr>
          <p:nvPr/>
        </p:nvPicPr>
        <p:blipFill>
          <a:blip r:embed="rId5"/>
          <a:stretch>
            <a:fillRect/>
          </a:stretch>
        </p:blipFill>
        <p:spPr>
          <a:xfrm>
            <a:off x="98166" y="0"/>
            <a:ext cx="3474477" cy="6858000"/>
          </a:xfrm>
          <a:prstGeom prst="rect">
            <a:avLst/>
          </a:prstGeom>
        </p:spPr>
      </p:pic>
      <p:sp>
        <p:nvSpPr>
          <p:cNvPr id="10" name="TextBox 9">
            <a:extLst>
              <a:ext uri="{FF2B5EF4-FFF2-40B4-BE49-F238E27FC236}">
                <a16:creationId xmlns:a16="http://schemas.microsoft.com/office/drawing/2014/main" id="{6A23C756-BCFE-9FA9-7205-AC5E24F1C3A9}"/>
              </a:ext>
            </a:extLst>
          </p:cNvPr>
          <p:cNvSpPr txBox="1"/>
          <p:nvPr/>
        </p:nvSpPr>
        <p:spPr>
          <a:xfrm>
            <a:off x="4713758" y="5647038"/>
            <a:ext cx="2203907" cy="646331"/>
          </a:xfrm>
          <a:prstGeom prst="rect">
            <a:avLst/>
          </a:prstGeom>
          <a:noFill/>
        </p:spPr>
        <p:txBody>
          <a:bodyPr wrap="square" rtlCol="0">
            <a:spAutoFit/>
          </a:bodyPr>
          <a:lstStyle/>
          <a:p>
            <a:r>
              <a:rPr lang="en-GB" dirty="0"/>
              <a:t>Mercator Projection vs Gall-Peters</a:t>
            </a:r>
          </a:p>
        </p:txBody>
      </p:sp>
    </p:spTree>
    <p:extLst>
      <p:ext uri="{BB962C8B-B14F-4D97-AF65-F5344CB8AC3E}">
        <p14:creationId xmlns:p14="http://schemas.microsoft.com/office/powerpoint/2010/main" val="3268976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032F2-5EE6-F3FD-43D3-D67138F1854A}"/>
              </a:ext>
            </a:extLst>
          </p:cNvPr>
          <p:cNvSpPr>
            <a:spLocks noGrp="1"/>
          </p:cNvSpPr>
          <p:nvPr>
            <p:ph type="title"/>
          </p:nvPr>
        </p:nvSpPr>
        <p:spPr>
          <a:xfrm>
            <a:off x="152400" y="159027"/>
            <a:ext cx="10515600" cy="1325563"/>
          </a:xfrm>
        </p:spPr>
        <p:txBody>
          <a:bodyPr/>
          <a:lstStyle/>
          <a:p>
            <a:r>
              <a:rPr lang="en-GB" dirty="0"/>
              <a:t>What do you see when you think about African mobility?</a:t>
            </a:r>
          </a:p>
        </p:txBody>
      </p:sp>
      <p:sp>
        <p:nvSpPr>
          <p:cNvPr id="3" name="Content Placeholder 2">
            <a:extLst>
              <a:ext uri="{FF2B5EF4-FFF2-40B4-BE49-F238E27FC236}">
                <a16:creationId xmlns:a16="http://schemas.microsoft.com/office/drawing/2014/main" id="{F7B09812-6CC3-4FD1-9531-A242CF5C09F4}"/>
              </a:ext>
            </a:extLst>
          </p:cNvPr>
          <p:cNvSpPr>
            <a:spLocks noGrp="1"/>
          </p:cNvSpPr>
          <p:nvPr>
            <p:ph idx="1"/>
          </p:nvPr>
        </p:nvSpPr>
        <p:spPr>
          <a:xfrm>
            <a:off x="152401" y="1484590"/>
            <a:ext cx="4578626" cy="5214383"/>
          </a:xfrm>
        </p:spPr>
        <p:txBody>
          <a:bodyPr>
            <a:normAutofit/>
          </a:bodyPr>
          <a:lstStyle/>
          <a:p>
            <a:r>
              <a:rPr lang="en-GB" sz="2000" dirty="0"/>
              <a:t>With your archive group, choose an image or headline that represents your view of African mobility in the past, and another that represents African mobility today. Use the historical newspaper archives, image collections like Google Arts and Culture or the </a:t>
            </a:r>
            <a:r>
              <a:rPr lang="en-GB" sz="2000" dirty="0">
                <a:hlinkClick r:id="rId2"/>
              </a:rPr>
              <a:t>Empire Through the Lens</a:t>
            </a:r>
            <a:r>
              <a:rPr lang="en-GB" sz="2000" dirty="0"/>
              <a:t> exhibition or full </a:t>
            </a:r>
            <a:r>
              <a:rPr lang="en-GB" sz="2000" dirty="0">
                <a:hlinkClick r:id="rId3"/>
              </a:rPr>
              <a:t>collection</a:t>
            </a:r>
            <a:r>
              <a:rPr lang="en-GB" sz="2000" dirty="0"/>
              <a:t>; the resource of the </a:t>
            </a:r>
            <a:r>
              <a:rPr lang="en-GB" sz="2000" dirty="0">
                <a:hlinkClick r:id="rId4"/>
              </a:rPr>
              <a:t>FCO collections </a:t>
            </a:r>
            <a:r>
              <a:rPr lang="en-GB" sz="2000" dirty="0"/>
              <a:t>at KCL or any other archive or collection you prefer.</a:t>
            </a:r>
          </a:p>
          <a:p>
            <a:endParaRPr lang="en-GB" sz="2000" dirty="0"/>
          </a:p>
          <a:p>
            <a:r>
              <a:rPr lang="en-GB" sz="2000" dirty="0"/>
              <a:t>Relate these images to the ‘Middle Passage epistemology’ and ‘post-war epistemology’.</a:t>
            </a:r>
          </a:p>
        </p:txBody>
      </p:sp>
      <p:pic>
        <p:nvPicPr>
          <p:cNvPr id="2050" name="Picture 2" descr="&quot;War Dance — African Village.&quot; The representation of Africans and African Americans at the world's fair drew protests. (C.D. Arnold/Library of Congress Prints and Photographs Division) ">
            <a:extLst>
              <a:ext uri="{FF2B5EF4-FFF2-40B4-BE49-F238E27FC236}">
                <a16:creationId xmlns:a16="http://schemas.microsoft.com/office/drawing/2014/main" id="{4B22F873-ECBA-6765-D43B-C63A1F224D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0509" y="852616"/>
            <a:ext cx="6624647" cy="515276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02E1016-5A40-C719-6F9A-6F9328DDE84F}"/>
              </a:ext>
            </a:extLst>
          </p:cNvPr>
          <p:cNvSpPr txBox="1"/>
          <p:nvPr/>
        </p:nvSpPr>
        <p:spPr>
          <a:xfrm>
            <a:off x="5050509" y="5867976"/>
            <a:ext cx="6765226" cy="830997"/>
          </a:xfrm>
          <a:prstGeom prst="rect">
            <a:avLst/>
          </a:prstGeom>
          <a:noFill/>
        </p:spPr>
        <p:txBody>
          <a:bodyPr wrap="square">
            <a:spAutoFit/>
          </a:bodyPr>
          <a:lstStyle/>
          <a:p>
            <a:r>
              <a:rPr lang="en-GB" sz="1600" b="0" i="1" dirty="0">
                <a:solidFill>
                  <a:srgbClr val="6E6E6E"/>
                </a:solidFill>
                <a:effectLst/>
                <a:latin typeface="Neue Frutiger W01"/>
              </a:rPr>
              <a:t>“War Dance — African Village.” Buffalo Worlds Fair, 1901 The representation of Africans and African Americans at the world’s fair drew protests. (C.D. Arnold/Library of Congress Prints and Photographs Division)</a:t>
            </a:r>
            <a:endParaRPr lang="en-GB" sz="1600" dirty="0"/>
          </a:p>
        </p:txBody>
      </p:sp>
    </p:spTree>
    <p:extLst>
      <p:ext uri="{BB962C8B-B14F-4D97-AF65-F5344CB8AC3E}">
        <p14:creationId xmlns:p14="http://schemas.microsoft.com/office/powerpoint/2010/main" val="778451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65A58B5B-AA6A-0FD9-2614-28D0FAB8F8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1558" y="164637"/>
            <a:ext cx="7968885" cy="5752539"/>
          </a:xfrm>
          <a:prstGeom prst="rect">
            <a:avLst/>
          </a:prstGeom>
        </p:spPr>
      </p:pic>
      <p:sp>
        <p:nvSpPr>
          <p:cNvPr id="6" name="TextBox 5">
            <a:extLst>
              <a:ext uri="{FF2B5EF4-FFF2-40B4-BE49-F238E27FC236}">
                <a16:creationId xmlns:a16="http://schemas.microsoft.com/office/drawing/2014/main" id="{703813FE-9B6D-271A-D279-2C0F113DC158}"/>
              </a:ext>
            </a:extLst>
          </p:cNvPr>
          <p:cNvSpPr txBox="1"/>
          <p:nvPr/>
        </p:nvSpPr>
        <p:spPr>
          <a:xfrm>
            <a:off x="2927649" y="6235902"/>
            <a:ext cx="4288803" cy="461665"/>
          </a:xfrm>
          <a:prstGeom prst="rect">
            <a:avLst/>
          </a:prstGeom>
          <a:noFill/>
        </p:spPr>
        <p:txBody>
          <a:bodyPr wrap="none" rtlCol="0">
            <a:spAutoFit/>
          </a:bodyPr>
          <a:lstStyle/>
          <a:p>
            <a:r>
              <a:rPr lang="en-GB" sz="2400" dirty="0" err="1"/>
              <a:t>Oviyan</a:t>
            </a:r>
            <a:r>
              <a:rPr lang="en-GB" sz="2400" dirty="0"/>
              <a:t> Arts ‘Charter Flight’, 2013</a:t>
            </a:r>
          </a:p>
        </p:txBody>
      </p:sp>
    </p:spTree>
    <p:extLst>
      <p:ext uri="{BB962C8B-B14F-4D97-AF65-F5344CB8AC3E}">
        <p14:creationId xmlns:p14="http://schemas.microsoft.com/office/powerpoint/2010/main" val="441514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E0E706-5263-CD12-90AE-B4E146C55B0D}"/>
              </a:ext>
            </a:extLst>
          </p:cNvPr>
          <p:cNvSpPr>
            <a:spLocks noGrp="1"/>
          </p:cNvSpPr>
          <p:nvPr>
            <p:ph type="title"/>
          </p:nvPr>
        </p:nvSpPr>
        <p:spPr>
          <a:xfrm>
            <a:off x="161877" y="203320"/>
            <a:ext cx="7200800" cy="864096"/>
          </a:xfrm>
        </p:spPr>
        <p:txBody>
          <a:bodyPr>
            <a:normAutofit/>
          </a:bodyPr>
          <a:lstStyle/>
          <a:p>
            <a:r>
              <a:rPr lang="en-GB" dirty="0"/>
              <a:t>Seeing African Mobility</a:t>
            </a:r>
          </a:p>
        </p:txBody>
      </p:sp>
      <p:sp>
        <p:nvSpPr>
          <p:cNvPr id="5" name="Content Placeholder 4">
            <a:extLst>
              <a:ext uri="{FF2B5EF4-FFF2-40B4-BE49-F238E27FC236}">
                <a16:creationId xmlns:a16="http://schemas.microsoft.com/office/drawing/2014/main" id="{CA3A5E31-46B4-0D66-A83B-1F5AE58D9302}"/>
              </a:ext>
            </a:extLst>
          </p:cNvPr>
          <p:cNvSpPr>
            <a:spLocks noGrp="1"/>
          </p:cNvSpPr>
          <p:nvPr>
            <p:ph sz="half" idx="1"/>
          </p:nvPr>
        </p:nvSpPr>
        <p:spPr>
          <a:xfrm>
            <a:off x="132939" y="1520936"/>
            <a:ext cx="5483008" cy="5235736"/>
          </a:xfrm>
        </p:spPr>
        <p:txBody>
          <a:bodyPr>
            <a:normAutofit/>
          </a:bodyPr>
          <a:lstStyle/>
          <a:p>
            <a:pPr marL="0" indent="0">
              <a:buNone/>
            </a:pPr>
            <a:endParaRPr lang="en-GB" dirty="0"/>
          </a:p>
          <a:p>
            <a:pPr marL="0" indent="0">
              <a:buNone/>
            </a:pPr>
            <a:endParaRPr lang="en-GB" dirty="0"/>
          </a:p>
        </p:txBody>
      </p:sp>
      <p:pic>
        <p:nvPicPr>
          <p:cNvPr id="1028" name="Picture 4" descr="Image preview">
            <a:extLst>
              <a:ext uri="{FF2B5EF4-FFF2-40B4-BE49-F238E27FC236}">
                <a16:creationId xmlns:a16="http://schemas.microsoft.com/office/drawing/2014/main" id="{C036C8EB-0C76-7F0B-A7DE-70C5FCB090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762" t="21420" r="14520" b="19161"/>
          <a:stretch/>
        </p:blipFill>
        <p:spPr bwMode="auto">
          <a:xfrm>
            <a:off x="6716672" y="307477"/>
            <a:ext cx="5342389" cy="56646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ED3685D-0521-6CD6-6DCC-124DE81F90E4}"/>
              </a:ext>
            </a:extLst>
          </p:cNvPr>
          <p:cNvSpPr txBox="1"/>
          <p:nvPr/>
        </p:nvSpPr>
        <p:spPr>
          <a:xfrm>
            <a:off x="5711957" y="6351376"/>
            <a:ext cx="6330066" cy="420564"/>
          </a:xfrm>
          <a:prstGeom prst="rect">
            <a:avLst/>
          </a:prstGeom>
          <a:noFill/>
        </p:spPr>
        <p:txBody>
          <a:bodyPr wrap="none" rtlCol="0">
            <a:spAutoFit/>
          </a:bodyPr>
          <a:lstStyle/>
          <a:p>
            <a:r>
              <a:rPr lang="en-GB" sz="2133" dirty="0"/>
              <a:t>‘Black Lash’ Birmingham Museum and Art Gallery, 2022</a:t>
            </a:r>
          </a:p>
        </p:txBody>
      </p:sp>
      <p:pic>
        <p:nvPicPr>
          <p:cNvPr id="1030" name="Picture 6">
            <a:extLst>
              <a:ext uri="{FF2B5EF4-FFF2-40B4-BE49-F238E27FC236}">
                <a16:creationId xmlns:a16="http://schemas.microsoft.com/office/drawing/2014/main" id="{DADA1C43-7CF5-5AB3-27EF-519F474D219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61877" y="1067416"/>
            <a:ext cx="4432369" cy="52357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1E78F8E-179A-074B-288F-0D667AF9DF13}"/>
              </a:ext>
            </a:extLst>
          </p:cNvPr>
          <p:cNvSpPr txBox="1"/>
          <p:nvPr/>
        </p:nvSpPr>
        <p:spPr>
          <a:xfrm>
            <a:off x="4651581" y="1477993"/>
            <a:ext cx="1924476" cy="4114844"/>
          </a:xfrm>
          <a:prstGeom prst="rect">
            <a:avLst/>
          </a:prstGeom>
          <a:noFill/>
        </p:spPr>
        <p:txBody>
          <a:bodyPr wrap="square">
            <a:spAutoFit/>
          </a:bodyPr>
          <a:lstStyle/>
          <a:p>
            <a:r>
              <a:rPr lang="en-GB" sz="1867" dirty="0"/>
              <a:t>By Plymouth Chapter of the Society for Effecting the Abolition of the Slave Trade - This image is available from the United States Library of Congress’s Prints and Photographs Division under the digital ID cph.3a34658.</a:t>
            </a:r>
          </a:p>
        </p:txBody>
      </p:sp>
    </p:spTree>
    <p:extLst>
      <p:ext uri="{BB962C8B-B14F-4D97-AF65-F5344CB8AC3E}">
        <p14:creationId xmlns:p14="http://schemas.microsoft.com/office/powerpoint/2010/main" val="2739326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A3172-D537-D621-8AD8-5664DA210562}"/>
              </a:ext>
            </a:extLst>
          </p:cNvPr>
          <p:cNvSpPr>
            <a:spLocks noGrp="1"/>
          </p:cNvSpPr>
          <p:nvPr>
            <p:ph type="title"/>
          </p:nvPr>
        </p:nvSpPr>
        <p:spPr/>
        <p:txBody>
          <a:bodyPr/>
          <a:lstStyle/>
          <a:p>
            <a:r>
              <a:rPr lang="en-GB" dirty="0"/>
              <a:t>From the Readings</a:t>
            </a:r>
          </a:p>
        </p:txBody>
      </p:sp>
      <p:sp>
        <p:nvSpPr>
          <p:cNvPr id="3" name="Content Placeholder 2">
            <a:extLst>
              <a:ext uri="{FF2B5EF4-FFF2-40B4-BE49-F238E27FC236}">
                <a16:creationId xmlns:a16="http://schemas.microsoft.com/office/drawing/2014/main" id="{AC443282-3415-683A-15E4-1EA8B9E77C5F}"/>
              </a:ext>
            </a:extLst>
          </p:cNvPr>
          <p:cNvSpPr>
            <a:spLocks noGrp="1"/>
          </p:cNvSpPr>
          <p:nvPr>
            <p:ph sz="half" idx="1"/>
          </p:nvPr>
        </p:nvSpPr>
        <p:spPr/>
        <p:txBody>
          <a:bodyPr>
            <a:normAutofit fontScale="92500" lnSpcReduction="10000"/>
          </a:bodyPr>
          <a:lstStyle/>
          <a:p>
            <a:r>
              <a:rPr lang="en-GB" dirty="0"/>
              <a:t>What do you think about Donald Martin Carter’s turn to fictions and cultural representations to understand ‘Afro-Europe’? What are the strengths and weaknesses of these sources?</a:t>
            </a:r>
          </a:p>
          <a:p>
            <a:endParaRPr lang="en-GB" dirty="0"/>
          </a:p>
          <a:p>
            <a:r>
              <a:rPr lang="en-GB" dirty="0"/>
              <a:t>How can we handle the tension between ‘the romance of the local’ (in </a:t>
            </a:r>
            <a:r>
              <a:rPr lang="en-GB" dirty="0" err="1"/>
              <a:t>Zeleza</a:t>
            </a:r>
            <a:r>
              <a:rPr lang="en-GB" dirty="0"/>
              <a:t>) and ideas of ‘global forces’ at work in mobilizing Africans and in reactions to them?</a:t>
            </a:r>
          </a:p>
        </p:txBody>
      </p:sp>
      <p:sp>
        <p:nvSpPr>
          <p:cNvPr id="4" name="Content Placeholder 3">
            <a:extLst>
              <a:ext uri="{FF2B5EF4-FFF2-40B4-BE49-F238E27FC236}">
                <a16:creationId xmlns:a16="http://schemas.microsoft.com/office/drawing/2014/main" id="{D533DECD-7ED0-310C-6E60-7A98F480A6D7}"/>
              </a:ext>
            </a:extLst>
          </p:cNvPr>
          <p:cNvSpPr>
            <a:spLocks noGrp="1"/>
          </p:cNvSpPr>
          <p:nvPr>
            <p:ph sz="half" idx="2"/>
          </p:nvPr>
        </p:nvSpPr>
        <p:spPr/>
        <p:txBody>
          <a:bodyPr>
            <a:normAutofit fontScale="92500" lnSpcReduction="10000"/>
          </a:bodyPr>
          <a:lstStyle/>
          <a:p>
            <a:r>
              <a:rPr lang="en-GB" dirty="0"/>
              <a:t>Compare </a:t>
            </a:r>
            <a:r>
              <a:rPr lang="en-GB" dirty="0" err="1"/>
              <a:t>Zeleza’s</a:t>
            </a:r>
            <a:r>
              <a:rPr lang="en-GB" dirty="0"/>
              <a:t> response to the ‘African-Americanization of Afro-Europe and Afro-Asia’ with Michelle Wright’s critique of the ‘Middle Passage epistemology’. Which one will handle African mobility better? Do the leave out the same phenomena, groups, individuals?</a:t>
            </a:r>
          </a:p>
        </p:txBody>
      </p:sp>
    </p:spTree>
    <p:extLst>
      <p:ext uri="{BB962C8B-B14F-4D97-AF65-F5344CB8AC3E}">
        <p14:creationId xmlns:p14="http://schemas.microsoft.com/office/powerpoint/2010/main" val="5369841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352</Words>
  <Application>Microsoft Macintosh PowerPoint</Application>
  <PresentationFormat>Widescreen</PresentationFormat>
  <Paragraphs>23</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Neue Frutiger W01</vt:lpstr>
      <vt:lpstr>Office Theme</vt:lpstr>
      <vt:lpstr>Foreign Bodies: African Mobility Unit</vt:lpstr>
      <vt:lpstr>Mapping Africa in the World</vt:lpstr>
      <vt:lpstr>What do you see when you think about African mobility?</vt:lpstr>
      <vt:lpstr>PowerPoint Presentation</vt:lpstr>
      <vt:lpstr>Seeing African Mobility</vt:lpstr>
      <vt:lpstr>From the Readings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Bivins, Roberta</dc:creator>
  <cp:lastModifiedBy>Bivins, Roberta</cp:lastModifiedBy>
  <cp:revision>5</cp:revision>
  <dcterms:created xsi:type="dcterms:W3CDTF">2023-02-10T08:46:53Z</dcterms:created>
  <dcterms:modified xsi:type="dcterms:W3CDTF">2023-02-10T09:58:27Z</dcterms:modified>
</cp:coreProperties>
</file>