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57" r:id="rId3"/>
    <p:sldId id="360" r:id="rId4"/>
    <p:sldId id="363" r:id="rId5"/>
    <p:sldId id="359" r:id="rId6"/>
    <p:sldId id="3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3"/>
    <p:restoredTop sz="96327"/>
  </p:normalViewPr>
  <p:slideViewPr>
    <p:cSldViewPr snapToGrid="0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7B7AF-820E-9A41-99D1-FF7AEE6D0A89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1A593-05D4-2F4B-83CF-38D059373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463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34F43-175B-DD64-2E91-DE52284674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1D30A6-6819-2596-39ED-A8F163D01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5D09C-CA35-6B21-17D0-1E16A5A44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9C314-2F2A-058E-A5CA-2B10725F7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B7C18-1C01-6664-33FA-ADACB9F0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96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55C82-0B6A-C31B-EA1A-D06701B23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D250D3-1DCA-561B-4056-EEBD3943F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1D93F-A6CE-046D-63AB-99B92B0C4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524E8-814C-CC53-168C-4F8B840E1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11AB8-16E9-7B13-3C71-94036EBCD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586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716FC-6073-0D42-24E8-440C1AC61F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BF4CD0-D910-E5B6-CFBF-90D47066C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07F14-8B7F-4B3B-3311-5B85FC5D4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27032-8B46-733C-40E1-1CCA07E6E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159FF-2FAC-14EC-6124-FBE5AE3F3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31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AB58F-DD56-94C7-3572-FF788B991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00D2C-B740-9AB3-D0EF-6258E13A5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7C521-805C-0742-E671-32746C0E1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DDA07-C5B8-5977-B72B-F2CF03E3D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2005F-E4A8-9F70-3EA1-A294C35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23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6137B-40B4-C08A-621E-78F5AA356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A7682-D133-34DE-BBD9-E54CFC6A9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089E5-C70E-A668-2339-6239FA780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02F0E-58DB-F6AA-D37A-B328341ED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17C1A-21D5-B0DF-A1ED-26D4A3BE4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00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7ADAE-FF44-7FAD-E0EB-588A3807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3E168-D5F8-FD00-617A-4FC51A2DE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A5E9C-AC74-DCED-57D4-FA41D54E0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141A0-82E8-DBC8-48FC-597AD0FF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A94F00-5A7F-EFC7-4D08-133D8B26C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48188D-D5CE-4633-AEE9-90A9D2B94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342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F3925-FB64-CC51-A0BE-156A201E1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D5BB3-72B7-5300-B195-55B75DB7B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A6AD2C-0C7E-AA9B-74C8-FD0416F18A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8A0EEC-7825-E364-92B7-0460A88C0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E1BC34-34B4-2487-BD31-A47DBD8AEE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CAB1E8-E884-6858-4323-588F7B4D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59047F-F6C9-2A0F-C7D2-6FBE0AA0B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44E82B-7855-44C9-553E-B6436C42A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161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3B2A4-6214-5275-744C-62495DA90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8B7C0D-33B4-7F47-F53B-F1B6C026D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2DC40-9CB7-B1D6-1FF4-D2B837D1F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E63F93-F975-3877-86C9-4BEC2C4A5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1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ACA640-733D-18EB-D775-B3E754CFF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D5B372-2C70-9E22-83A4-E8704B565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718A8-F6A2-E321-8B43-247083635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255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6D617-1D44-BAB8-F1AD-5B932B08F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97927-17C9-5685-E9C4-ADF5D77D6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2B2EC-0103-DCAD-F1A6-FC8D5E682C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A94178-8601-9F8E-AD29-3D7F59307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E45E63-0187-8826-C109-FE9B42A8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DDB29C-2C12-B8E3-E8D2-BA9E6E703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97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54090-9339-2784-D7C0-8D01E4F96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CB887-7B5C-5971-6977-79DCD77287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93016-6A36-6C94-4886-A71E2CAE3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E32C6-33B3-528C-28CD-F0EE56F89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3E16F1-449F-5B4E-5CA4-DA9A9A92B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E59A29-8DE6-8D08-1FC8-C40794CA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31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FFE-6D88-F5DD-D50F-A566324F2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0D32F8-85D1-5CAE-1A77-706E42F52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8006E-BB5F-2474-C99D-9AF0522522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3A231-E38B-0D42-9199-F0048BCD340C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213943-1D2F-B6C9-D6DC-DDCC3A900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FFF99-F1A3-CAB7-9B80-E38375511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E9219-1A95-884E-B11E-ABC41E21A9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53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tomkinsonchurcher.com/collections/wembley-the-british-empire-exhibition/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r.org/2018/09/26/649600217/where-human-zoos-once-stood-a-belgian-museum-now-faces-its-colonial-past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s://www.bbc.co.uk/news/magazine-1629582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la-plume-francophone.com/2015/03/10/la-ville-de-paris-dans-la-production-de-quelques-ecrivains-francophones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EBA2E-E9AC-19EE-46FD-556EC0137C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0" dirty="0">
                <a:latin typeface="+mn-lt"/>
              </a:rPr>
              <a:t>Foreign Bodies: </a:t>
            </a:r>
            <a:r>
              <a:rPr lang="en-GB" sz="6000" b="0" i="0" dirty="0">
                <a:solidFill>
                  <a:srgbClr val="393A3B"/>
                </a:solidFill>
                <a:effectLst/>
                <a:latin typeface="+mn-lt"/>
              </a:rPr>
              <a:t>Imperial Pasts, Migrant Presences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8EFCD4-34CB-CB52-398D-F4464A9E88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GB" sz="24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24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24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8579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032F2-5EE6-F3FD-43D3-D67138F18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1" y="56285"/>
            <a:ext cx="10515600" cy="1325563"/>
          </a:xfrm>
        </p:spPr>
        <p:txBody>
          <a:bodyPr/>
          <a:lstStyle/>
          <a:p>
            <a:r>
              <a:rPr lang="en-GB" dirty="0"/>
              <a:t>‘Africa’ in Imperial Europe and ‘Empire-curious’ America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2E1016-5A40-C719-6F9A-6F9328DDE84F}"/>
              </a:ext>
            </a:extLst>
          </p:cNvPr>
          <p:cNvSpPr txBox="1"/>
          <p:nvPr/>
        </p:nvSpPr>
        <p:spPr>
          <a:xfrm>
            <a:off x="4317695" y="5805346"/>
            <a:ext cx="355660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1" dirty="0">
                <a:solidFill>
                  <a:srgbClr val="6E6E6E"/>
                </a:solidFill>
                <a:effectLst/>
                <a:latin typeface="Neue Frutiger W01"/>
              </a:rPr>
              <a:t>Advertisements and coverage of the Exposition </a:t>
            </a:r>
            <a:r>
              <a:rPr lang="en-GB" sz="1600" b="0" i="1" dirty="0" err="1">
                <a:solidFill>
                  <a:srgbClr val="6E6E6E"/>
                </a:solidFill>
                <a:effectLst/>
                <a:latin typeface="Neue Frutiger W01"/>
              </a:rPr>
              <a:t>Coloniale</a:t>
            </a:r>
            <a:r>
              <a:rPr lang="en-GB" sz="1600" b="0" i="1" dirty="0">
                <a:solidFill>
                  <a:srgbClr val="6E6E6E"/>
                </a:solidFill>
                <a:effectLst/>
                <a:latin typeface="Neue Frutiger W01"/>
              </a:rPr>
              <a:t> Internationale, Paris 1931, and anti-imperialist counter-exhibition </a:t>
            </a:r>
            <a:endParaRPr lang="en-GB" sz="1600" dirty="0"/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39C2B0F9-D83B-B147-511D-EBACB80A992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97" y="1381848"/>
            <a:ext cx="3890953" cy="510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9C7EAD2C-314A-A824-7779-F992E27CE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731" y="881904"/>
            <a:ext cx="3556609" cy="482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B11163C-1E78-E0E5-8920-DBEC067A9C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6" t="822" r="5163" b="16820"/>
          <a:stretch/>
        </p:blipFill>
        <p:spPr bwMode="auto">
          <a:xfrm>
            <a:off x="8376980" y="743417"/>
            <a:ext cx="3553127" cy="537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E59656-8608-228F-60A8-789C18BBF7F3}"/>
              </a:ext>
            </a:extLst>
          </p:cNvPr>
          <p:cNvSpPr txBox="1"/>
          <p:nvPr/>
        </p:nvSpPr>
        <p:spPr>
          <a:xfrm>
            <a:off x="8383714" y="6206374"/>
            <a:ext cx="3736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Thomas Shepherd, ‘British Empire Exhibition: The Gold Coast’, 1924 See more </a:t>
            </a:r>
            <a:r>
              <a:rPr lang="en-GB" sz="1400" dirty="0">
                <a:hlinkClick r:id="rId5"/>
              </a:rPr>
              <a:t>here</a:t>
            </a:r>
            <a:endParaRPr lang="en-GB" sz="1400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4C0B76B6-820C-8DE3-8E66-F05F360FB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279" y="3068877"/>
            <a:ext cx="1874167" cy="263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451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13EBB-321E-1EE1-835C-A9683FC73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23" y="0"/>
            <a:ext cx="697743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State representation vs Self-Representation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129169C-3F8B-F962-BD62-D5D154E29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301" y="128819"/>
            <a:ext cx="4367737" cy="582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FBFBDA-9CFA-510C-BFAD-3FBB44C9F2FC}"/>
              </a:ext>
            </a:extLst>
          </p:cNvPr>
          <p:cNvSpPr txBox="1"/>
          <p:nvPr/>
        </p:nvSpPr>
        <p:spPr>
          <a:xfrm>
            <a:off x="7824263" y="5954266"/>
            <a:ext cx="42067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1400" b="0" i="0" dirty="0">
                <a:solidFill>
                  <a:srgbClr val="767676"/>
                </a:solidFill>
                <a:effectLst/>
                <a:latin typeface="inherit"/>
              </a:rPr>
              <a:t>The </a:t>
            </a:r>
            <a:r>
              <a:rPr lang="en-GB" sz="1400" b="0" i="0" dirty="0" err="1">
                <a:solidFill>
                  <a:srgbClr val="767676"/>
                </a:solidFill>
                <a:effectLst/>
                <a:latin typeface="inherit"/>
              </a:rPr>
              <a:t>Aimé</a:t>
            </a:r>
            <a:r>
              <a:rPr lang="en-GB" sz="1400" b="0" i="0" dirty="0">
                <a:solidFill>
                  <a:srgbClr val="767676"/>
                </a:solidFill>
                <a:effectLst/>
                <a:latin typeface="inherit"/>
              </a:rPr>
              <a:t> </a:t>
            </a:r>
            <a:r>
              <a:rPr lang="en-GB" sz="1400" b="0" i="0" dirty="0" err="1">
                <a:solidFill>
                  <a:srgbClr val="767676"/>
                </a:solidFill>
                <a:effectLst/>
                <a:latin typeface="inherit"/>
              </a:rPr>
              <a:t>Mpane</a:t>
            </a:r>
            <a:r>
              <a:rPr lang="en-GB" sz="1400" b="0" i="0" dirty="0">
                <a:solidFill>
                  <a:srgbClr val="767676"/>
                </a:solidFill>
                <a:effectLst/>
                <a:latin typeface="inherit"/>
              </a:rPr>
              <a:t> sculpture "Congo, New Breath" greets visitors to the </a:t>
            </a:r>
            <a:r>
              <a:rPr lang="en-GB" sz="1400" b="0" i="0" dirty="0" err="1">
                <a:solidFill>
                  <a:srgbClr val="767676"/>
                </a:solidFill>
                <a:effectLst/>
                <a:latin typeface="inherit"/>
              </a:rPr>
              <a:t>remodeled</a:t>
            </a:r>
            <a:r>
              <a:rPr lang="en-GB" sz="1400" b="0" i="0" dirty="0">
                <a:solidFill>
                  <a:srgbClr val="767676"/>
                </a:solidFill>
                <a:effectLst/>
                <a:latin typeface="inherit"/>
              </a:rPr>
              <a:t> Royal Museum for Central Africa. </a:t>
            </a:r>
            <a:r>
              <a:rPr lang="en-GB" sz="1400" b="0" i="1" dirty="0">
                <a:solidFill>
                  <a:srgbClr val="767676"/>
                </a:solidFill>
                <a:effectLst/>
                <a:latin typeface="Helvetica" pitchFamily="2" charset="0"/>
              </a:rPr>
              <a:t>Jo Van de </a:t>
            </a:r>
            <a:r>
              <a:rPr lang="en-GB" sz="1400" b="0" i="1" dirty="0" err="1">
                <a:solidFill>
                  <a:srgbClr val="767676"/>
                </a:solidFill>
                <a:effectLst/>
                <a:latin typeface="Helvetica" pitchFamily="2" charset="0"/>
              </a:rPr>
              <a:t>Vijver</a:t>
            </a:r>
            <a:r>
              <a:rPr lang="en-GB" sz="1400" b="0" i="1" dirty="0">
                <a:solidFill>
                  <a:srgbClr val="767676"/>
                </a:solidFill>
                <a:effectLst/>
                <a:latin typeface="Helvetica" pitchFamily="2" charset="0"/>
              </a:rPr>
              <a:t>/RMCA, </a:t>
            </a:r>
            <a:r>
              <a:rPr lang="en-GB" sz="1400" b="0" i="1" dirty="0" err="1">
                <a:solidFill>
                  <a:srgbClr val="767676"/>
                </a:solidFill>
                <a:effectLst/>
                <a:latin typeface="Helvetica" pitchFamily="2" charset="0"/>
              </a:rPr>
              <a:t>Tervuren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7396FB-099C-D5F9-2A5E-B50AE503F86D}"/>
              </a:ext>
            </a:extLst>
          </p:cNvPr>
          <p:cNvSpPr txBox="1"/>
          <p:nvPr/>
        </p:nvSpPr>
        <p:spPr>
          <a:xfrm>
            <a:off x="38495" y="6488668"/>
            <a:ext cx="61263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Read/listen for more: NPR </a:t>
            </a:r>
            <a:r>
              <a:rPr lang="en-GB" sz="1800" dirty="0">
                <a:hlinkClick r:id="rId3"/>
              </a:rPr>
              <a:t>‘Human Zoos’</a:t>
            </a:r>
            <a:r>
              <a:rPr lang="en-GB" sz="1800" dirty="0"/>
              <a:t>; BBC </a:t>
            </a:r>
            <a:r>
              <a:rPr lang="en-GB" sz="1800" dirty="0">
                <a:hlinkClick r:id="rId4"/>
              </a:rPr>
              <a:t>‘Human Zoos’</a:t>
            </a:r>
            <a:endParaRPr lang="en-GB" sz="1800" dirty="0"/>
          </a:p>
        </p:txBody>
      </p:sp>
      <p:pic>
        <p:nvPicPr>
          <p:cNvPr id="2052" name="Picture 4" descr="Dahomey Village in Parade on the Midway">
            <a:extLst>
              <a:ext uri="{FF2B5EF4-FFF2-40B4-BE49-F238E27FC236}">
                <a16:creationId xmlns:a16="http://schemas.microsoft.com/office/drawing/2014/main" id="{BF332B22-CD84-2C90-7121-8BA749AAF9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1" y="1336817"/>
            <a:ext cx="4477679" cy="363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D69432-59E3-0A12-F8AC-446C0D450BE5}"/>
              </a:ext>
            </a:extLst>
          </p:cNvPr>
          <p:cNvSpPr txBox="1"/>
          <p:nvPr/>
        </p:nvSpPr>
        <p:spPr>
          <a:xfrm>
            <a:off x="160962" y="5051384"/>
            <a:ext cx="399751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0" dirty="0">
                <a:solidFill>
                  <a:srgbClr val="191919"/>
                </a:solidFill>
                <a:effectLst/>
                <a:latin typeface="Lucida Grande" panose="020B0600040502020204" pitchFamily="34" charset="0"/>
              </a:rPr>
              <a:t>"Dahomey Village in Parade on the Midway," 1893 World's Columbian Exposition in Chicago. </a:t>
            </a:r>
            <a:r>
              <a:rPr lang="en-GB" sz="1400" b="0" i="1" dirty="0">
                <a:solidFill>
                  <a:srgbClr val="666666"/>
                </a:solidFill>
                <a:effectLst/>
                <a:latin typeface="Lucida Grande" panose="020B0600040502020204" pitchFamily="34" charset="0"/>
              </a:rPr>
              <a:t>Courtesy Special Collections and Preservation Division, Chicago Public Library.</a:t>
            </a:r>
          </a:p>
        </p:txBody>
      </p:sp>
      <p:pic>
        <p:nvPicPr>
          <p:cNvPr id="2054" name="Picture 6" descr="&quot;Exposition coloniale&quot; in Stuttgart, Germany, 1928.">
            <a:extLst>
              <a:ext uri="{FF2B5EF4-FFF2-40B4-BE49-F238E27FC236}">
                <a16:creationId xmlns:a16="http://schemas.microsoft.com/office/drawing/2014/main" id="{64B0B0D8-6E9E-A201-7D65-5B7A864D8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735" y="862689"/>
            <a:ext cx="3691341" cy="492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3872DC-1044-4E5C-538D-7A0AFC88860F}"/>
              </a:ext>
            </a:extLst>
          </p:cNvPr>
          <p:cNvSpPr txBox="1"/>
          <p:nvPr/>
        </p:nvSpPr>
        <p:spPr>
          <a:xfrm>
            <a:off x="4753293" y="5723303"/>
            <a:ext cx="2829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Stuttgart Colonial Exposition Advertising Poster, 1928</a:t>
            </a:r>
          </a:p>
        </p:txBody>
      </p:sp>
    </p:spTree>
    <p:extLst>
      <p:ext uri="{BB962C8B-B14F-4D97-AF65-F5344CB8AC3E}">
        <p14:creationId xmlns:p14="http://schemas.microsoft.com/office/powerpoint/2010/main" val="3226994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4A3753-EF6C-3A72-14E3-380F217EC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2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A3172-D537-D621-8AD8-5664DA210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83" y="18256"/>
            <a:ext cx="10515600" cy="844774"/>
          </a:xfrm>
        </p:spPr>
        <p:txBody>
          <a:bodyPr/>
          <a:lstStyle/>
          <a:p>
            <a:r>
              <a:rPr lang="en-GB" dirty="0"/>
              <a:t>Working with the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43282-3415-683A-15E4-1EA8B9E77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283" y="1078787"/>
            <a:ext cx="3589962" cy="549667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Thinking critically, do these studies escape the ‘romance of the local’? What about the ‘African-Americanization of Afro-Europe and Afro-Asia’?</a:t>
            </a:r>
          </a:p>
          <a:p>
            <a:r>
              <a:rPr lang="en-GB" dirty="0"/>
              <a:t>What differences and what similarities do you find between the scholarly accounts and the first person ones? Compare the account of Coulibaly and Slava Tines’ articles, or </a:t>
            </a:r>
            <a:r>
              <a:rPr lang="en-GB" dirty="0" err="1"/>
              <a:t>Emechta</a:t>
            </a:r>
            <a:r>
              <a:rPr lang="en-GB" dirty="0"/>
              <a:t> and </a:t>
            </a:r>
            <a:r>
              <a:rPr lang="en-GB" dirty="0" err="1"/>
              <a:t>Whittall’s</a:t>
            </a:r>
            <a:r>
              <a:rPr lang="en-GB" dirty="0"/>
              <a:t> chapter.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33DECD-7ED0-310C-6E60-7A98F480A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45174" y="1078787"/>
            <a:ext cx="4058291" cy="57124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What do you think about the </a:t>
            </a:r>
            <a:r>
              <a:rPr lang="en-GB" dirty="0" err="1"/>
              <a:t>Boittin</a:t>
            </a:r>
            <a:r>
              <a:rPr lang="en-GB" dirty="0"/>
              <a:t> piece about terminology and self-fashioning amongst African and </a:t>
            </a:r>
            <a:r>
              <a:rPr lang="en-GB" dirty="0" err="1"/>
              <a:t>Afrio</a:t>
            </a:r>
            <a:r>
              <a:rPr lang="en-GB" dirty="0"/>
              <a:t>-Caribbean migrants to France? </a:t>
            </a:r>
          </a:p>
          <a:p>
            <a:r>
              <a:rPr lang="en-GB" dirty="0"/>
              <a:t>How does it challenge existing narratives and theories of Afro-Europe?</a:t>
            </a:r>
          </a:p>
          <a:p>
            <a:r>
              <a:rPr lang="en-GB" dirty="0"/>
              <a:t>What does it tell us about intra-community tensions?</a:t>
            </a:r>
          </a:p>
          <a:p>
            <a:r>
              <a:rPr lang="en-GB" dirty="0"/>
              <a:t>And how SHOULD historians address the divisions and divisive issues recognised and utilised by communities – but nonetheless very sensitive…</a:t>
            </a:r>
          </a:p>
        </p:txBody>
      </p:sp>
      <p:pic>
        <p:nvPicPr>
          <p:cNvPr id="3074" name="Picture 2" descr="La ville de Paris dans la production de quelques écrivains francophones |  La Plume Francophone">
            <a:hlinkClick r:id="rId2"/>
            <a:extLst>
              <a:ext uri="{FF2B5EF4-FFF2-40B4-BE49-F238E27FC236}">
                <a16:creationId xmlns:a16="http://schemas.microsoft.com/office/drawing/2014/main" id="{CB29D795-7882-C545-56EC-449FD9528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155" y="1239178"/>
            <a:ext cx="3240108" cy="517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683F7C-2389-CFA2-33FF-D5FBE81E7DFA}"/>
              </a:ext>
            </a:extLst>
          </p:cNvPr>
          <p:cNvSpPr txBox="1"/>
          <p:nvPr/>
        </p:nvSpPr>
        <p:spPr>
          <a:xfrm>
            <a:off x="5023207" y="6421887"/>
            <a:ext cx="1205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Read </a:t>
            </a:r>
            <a:r>
              <a:rPr lang="en-GB" dirty="0">
                <a:hlinkClick r:id="rId2"/>
              </a:rPr>
              <a:t>more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984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DA4F1-53E6-FF6E-069F-DCBEFDBB3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846" y="159453"/>
            <a:ext cx="11470241" cy="1391945"/>
          </a:xfrm>
        </p:spPr>
        <p:txBody>
          <a:bodyPr>
            <a:normAutofit/>
          </a:bodyPr>
          <a:lstStyle/>
          <a:p>
            <a:r>
              <a:rPr lang="en-GB" dirty="0"/>
              <a:t>What do the autobiographical accounts add to the scholarly picture?</a:t>
            </a:r>
          </a:p>
        </p:txBody>
      </p:sp>
      <p:pic>
        <p:nvPicPr>
          <p:cNvPr id="4098" name="Picture 2" descr="Buchi Emecheta, 1944-2017, with her five children. Photo courtesy of Sylvester Onwordi.">
            <a:extLst>
              <a:ext uri="{FF2B5EF4-FFF2-40B4-BE49-F238E27FC236}">
                <a16:creationId xmlns:a16="http://schemas.microsoft.com/office/drawing/2014/main" id="{3DCF6D61-CC00-A276-641F-C0B1C8398E2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32" y="1988464"/>
            <a:ext cx="5181600" cy="375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2B2B6-5083-EC1C-D65E-7B103C32992F}"/>
              </a:ext>
            </a:extLst>
          </p:cNvPr>
          <p:cNvSpPr txBox="1"/>
          <p:nvPr/>
        </p:nvSpPr>
        <p:spPr>
          <a:xfrm>
            <a:off x="457200" y="5853798"/>
            <a:ext cx="53371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 err="1">
                <a:solidFill>
                  <a:srgbClr val="666666"/>
                </a:solidFill>
                <a:effectLst/>
                <a:latin typeface="Open Sans" panose="020F0502020204030204" pitchFamily="34" charset="0"/>
              </a:rPr>
              <a:t>Buchi</a:t>
            </a:r>
            <a:r>
              <a:rPr lang="en-GB" b="0" i="1" dirty="0">
                <a:solidFill>
                  <a:srgbClr val="666666"/>
                </a:solidFill>
                <a:effectLst/>
                <a:latin typeface="Open Sans" panose="020F0502020204030204" pitchFamily="34" charset="0"/>
              </a:rPr>
              <a:t> </a:t>
            </a:r>
            <a:r>
              <a:rPr lang="en-GB" b="0" i="1" dirty="0" err="1">
                <a:solidFill>
                  <a:srgbClr val="666666"/>
                </a:solidFill>
                <a:effectLst/>
                <a:latin typeface="Open Sans" panose="020F0502020204030204" pitchFamily="34" charset="0"/>
              </a:rPr>
              <a:t>Emecheta</a:t>
            </a:r>
            <a:r>
              <a:rPr lang="en-GB" b="0" i="1" dirty="0">
                <a:solidFill>
                  <a:srgbClr val="666666"/>
                </a:solidFill>
                <a:effectLst/>
                <a:latin typeface="Open Sans" panose="020F0502020204030204" pitchFamily="34" charset="0"/>
              </a:rPr>
              <a:t>, 1944-2017, with her five children. Photo courtesy of Sylvester </a:t>
            </a:r>
            <a:r>
              <a:rPr lang="en-GB" b="0" i="1" dirty="0" err="1">
                <a:solidFill>
                  <a:srgbClr val="666666"/>
                </a:solidFill>
                <a:effectLst/>
                <a:latin typeface="Open Sans" panose="020F0502020204030204" pitchFamily="34" charset="0"/>
              </a:rPr>
              <a:t>Onwordi</a:t>
            </a:r>
            <a:r>
              <a:rPr lang="en-GB" b="0" i="1" dirty="0">
                <a:solidFill>
                  <a:srgbClr val="666666"/>
                </a:solidFill>
                <a:effectLst/>
                <a:latin typeface="Open Sans" panose="020F0502020204030204" pitchFamily="34" charset="0"/>
              </a:rPr>
              <a:t>.</a:t>
            </a:r>
            <a:endParaRPr lang="en-GB" dirty="0"/>
          </a:p>
        </p:txBody>
      </p:sp>
      <p:pic>
        <p:nvPicPr>
          <p:cNvPr id="4100" name="Picture 4" descr="Why did 500 Africans protest on the Red Square in 1963? - Russia Beyond">
            <a:extLst>
              <a:ext uri="{FF2B5EF4-FFF2-40B4-BE49-F238E27FC236}">
                <a16:creationId xmlns:a16="http://schemas.microsoft.com/office/drawing/2014/main" id="{BAE690A2-7313-E42D-97F5-72575B958C0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535" y="1027906"/>
            <a:ext cx="4132087" cy="474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43595D-2A19-15AA-EAF8-E445931C295C}"/>
              </a:ext>
            </a:extLst>
          </p:cNvPr>
          <p:cNvSpPr txBox="1"/>
          <p:nvPr/>
        </p:nvSpPr>
        <p:spPr>
          <a:xfrm>
            <a:off x="6757792" y="5846544"/>
            <a:ext cx="52013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000000"/>
                </a:solidFill>
                <a:effectLst/>
                <a:latin typeface="Chivo"/>
              </a:rPr>
              <a:t>Students at the Patrice Lumumba University in Moscow.</a:t>
            </a:r>
          </a:p>
          <a:p>
            <a:r>
              <a:rPr lang="en-GB" b="0" i="0" dirty="0">
                <a:solidFill>
                  <a:srgbClr val="AAAAAA"/>
                </a:solidFill>
                <a:effectLst/>
                <a:latin typeface="Chivo"/>
              </a:rPr>
              <a:t>Vladimir </a:t>
            </a:r>
            <a:r>
              <a:rPr lang="en-GB" b="0" i="0" dirty="0" err="1">
                <a:solidFill>
                  <a:srgbClr val="AAAAAA"/>
                </a:solidFill>
                <a:effectLst/>
                <a:latin typeface="Chivo"/>
              </a:rPr>
              <a:t>Minkevich</a:t>
            </a:r>
            <a:r>
              <a:rPr lang="en-GB" b="0" i="0" dirty="0">
                <a:solidFill>
                  <a:srgbClr val="AAAAAA"/>
                </a:solidFill>
                <a:effectLst/>
                <a:latin typeface="Chivo"/>
              </a:rPr>
              <a:t>/Sputnik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753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314</Words>
  <Application>Microsoft Macintosh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Calibri Light</vt:lpstr>
      <vt:lpstr>Chivo</vt:lpstr>
      <vt:lpstr>Helvetica</vt:lpstr>
      <vt:lpstr>inherit</vt:lpstr>
      <vt:lpstr>Lucida Grande</vt:lpstr>
      <vt:lpstr>Neue Frutiger W01</vt:lpstr>
      <vt:lpstr>Open Sans</vt:lpstr>
      <vt:lpstr>Office Theme</vt:lpstr>
      <vt:lpstr>Foreign Bodies: Imperial Pasts, Migrant Presences</vt:lpstr>
      <vt:lpstr>‘Africa’ in Imperial Europe and ‘Empire-curious’ America</vt:lpstr>
      <vt:lpstr>State representation vs Self-Representation</vt:lpstr>
      <vt:lpstr>PowerPoint Presentation</vt:lpstr>
      <vt:lpstr>Working with the Readings</vt:lpstr>
      <vt:lpstr>What do the autobiographical accounts add to the scholarly picture?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Bivins, Roberta</dc:creator>
  <cp:lastModifiedBy>Bivins, Roberta</cp:lastModifiedBy>
  <cp:revision>10</cp:revision>
  <dcterms:created xsi:type="dcterms:W3CDTF">2023-02-10T08:46:53Z</dcterms:created>
  <dcterms:modified xsi:type="dcterms:W3CDTF">2025-02-13T10:26:22Z</dcterms:modified>
</cp:coreProperties>
</file>