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10"/>
  </p:notesMasterIdLst>
  <p:handoutMasterIdLst>
    <p:handoutMasterId r:id="rId11"/>
  </p:handoutMasterIdLst>
  <p:sldIdLst>
    <p:sldId id="270" r:id="rId4"/>
    <p:sldId id="349" r:id="rId5"/>
    <p:sldId id="356" r:id="rId6"/>
    <p:sldId id="348" r:id="rId7"/>
    <p:sldId id="359" r:id="rId8"/>
    <p:sldId id="352" r:id="rId9"/>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64" autoAdjust="0"/>
    <p:restoredTop sz="90952"/>
  </p:normalViewPr>
  <p:slideViewPr>
    <p:cSldViewPr showGuides="1">
      <p:cViewPr varScale="1">
        <p:scale>
          <a:sx n="155" d="100"/>
          <a:sy n="155" d="100"/>
        </p:scale>
        <p:origin x="624" y="104"/>
      </p:cViewPr>
      <p:guideLst>
        <p:guide orient="horz" pos="1620"/>
        <p:guide pos="2880"/>
      </p:guideLst>
    </p:cSldViewPr>
  </p:slideViewPr>
  <p:notesTextViewPr>
    <p:cViewPr>
      <p:scale>
        <a:sx n="1" d="1"/>
        <a:sy n="1" d="1"/>
      </p:scale>
      <p:origin x="0" y="0"/>
    </p:cViewPr>
  </p:notesTextViewPr>
  <p:sorterViewPr>
    <p:cViewPr>
      <p:scale>
        <a:sx n="162" d="100"/>
        <a:sy n="1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a:t>
            </a:r>
            <a:r>
              <a:rPr lang="en-GB" dirty="0" err="1"/>
              <a:t>www.nytimes.com</a:t>
            </a:r>
            <a:r>
              <a:rPr lang="en-GB" dirty="0"/>
              <a:t>/2022/02/11/</a:t>
            </a:r>
            <a:r>
              <a:rPr lang="en-GB" dirty="0" err="1"/>
              <a:t>nyregion</a:t>
            </a:r>
            <a:r>
              <a:rPr lang="en-GB" dirty="0"/>
              <a:t>/the-east-</a:t>
            </a:r>
            <a:r>
              <a:rPr lang="en-GB" dirty="0" err="1"/>
              <a:t>brooklyn</a:t>
            </a:r>
            <a:r>
              <a:rPr lang="en-GB" dirty="0"/>
              <a:t>-</a:t>
            </a:r>
            <a:r>
              <a:rPr lang="en-GB" dirty="0" err="1"/>
              <a:t>documentary.html</a:t>
            </a: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a:t>
            </a:fld>
            <a:endParaRPr lang="en-GB" altLang="en-US"/>
          </a:p>
        </p:txBody>
      </p:sp>
    </p:spTree>
    <p:extLst>
      <p:ext uri="{BB962C8B-B14F-4D97-AF65-F5344CB8AC3E}">
        <p14:creationId xmlns:p14="http://schemas.microsoft.com/office/powerpoint/2010/main" val="2223762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6</a:t>
            </a:fld>
            <a:endParaRPr lang="en-GB" altLang="en-US"/>
          </a:p>
        </p:txBody>
      </p:sp>
    </p:spTree>
    <p:extLst>
      <p:ext uri="{BB962C8B-B14F-4D97-AF65-F5344CB8AC3E}">
        <p14:creationId xmlns:p14="http://schemas.microsoft.com/office/powerpoint/2010/main" val="19798170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08/03/2024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08/03/2024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08/03/2024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08/03/2024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08/03/2024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08/03/2024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08/03/2024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08/03/2024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08/03/2024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08/03/2024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08/03/2024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08/03/2024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08/03/2024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08/03/2024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08/03/2024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08/03/2024</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08/03/2024</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08/03/2024</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08/03/2024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08/03/2024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08/03/2024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08/03/2024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08/03/2024</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08/03/2024</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8" Type="http://schemas.openxmlformats.org/officeDocument/2006/relationships/hyperlink" Target="https://www.historytoday.com/sites/default/files/2023-11/christmas_19th_century_american_history_today.jpg" TargetMode="External"/><Relationship Id="rId3" Type="http://schemas.openxmlformats.org/officeDocument/2006/relationships/image" Target="../media/image10.jpeg"/><Relationship Id="rId7" Type="http://schemas.openxmlformats.org/officeDocument/2006/relationships/hyperlink" Target="https://www.historic-uk.com/HistoryUK/HistoryofEngland/A-Victorian-Christmas/" TargetMode="External"/><Relationship Id="rId2" Type="http://schemas.openxmlformats.org/officeDocument/2006/relationships/image" Target="../media/image9.jpeg"/><Relationship Id="rId1" Type="http://schemas.openxmlformats.org/officeDocument/2006/relationships/slideLayout" Target="../slideLayouts/slideLayout14.xml"/><Relationship Id="rId6" Type="http://schemas.openxmlformats.org/officeDocument/2006/relationships/hyperlink" Target="https://www.historytoday.com/archive/feature/christmas-19th-century-america" TargetMode="External"/><Relationship Id="rId5" Type="http://schemas.openxmlformats.org/officeDocument/2006/relationships/hyperlink" Target="https://www.digitalhistory.uh.edu/topic_display.cfm?tcid=69#:~:text=During%20the%20early%201800s%2C%20evangelical,itself%20in%20the%20existing%20Saturnalia.%22" TargetMode="External"/><Relationship Id="rId4" Type="http://schemas.openxmlformats.org/officeDocument/2006/relationships/hyperlink" Target="https://www.bbc.co.uk/programmes/w3csvtwz"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hyperlink" Target="https://archive.org/details/racetoday" TargetMode="External"/><Relationship Id="rId7"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11.jpeg"/><Relationship Id="rId5" Type="http://schemas.openxmlformats.org/officeDocument/2006/relationships/hyperlink" Target="https://www.proquest.com/wma/publication/4658985/citation/10539906E56749EAPQ/4?accountid=14888" TargetMode="External"/><Relationship Id="rId4" Type="http://schemas.openxmlformats.org/officeDocument/2006/relationships/hyperlink" Target="https://archive.org/details/spareribmagazin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851670"/>
            <a:ext cx="6912768" cy="1512168"/>
          </a:xfrm>
        </p:spPr>
        <p:txBody>
          <a:bodyPr/>
          <a:lstStyle/>
          <a:p>
            <a:r>
              <a:rPr lang="en-GB" sz="3200" b="0" i="0" dirty="0">
                <a:solidFill>
                  <a:srgbClr val="393A3B"/>
                </a:solidFill>
                <a:effectLst/>
                <a:latin typeface="Lato" panose="020F0502020204030203" pitchFamily="34" charset="0"/>
              </a:rPr>
              <a:t>Homelands and </a:t>
            </a:r>
            <a:r>
              <a:rPr lang="en-GB" sz="3200" b="0" i="0" dirty="0" err="1">
                <a:solidFill>
                  <a:srgbClr val="393A3B"/>
                </a:solidFill>
                <a:effectLst/>
                <a:latin typeface="Lato" panose="020F0502020204030203" pitchFamily="34" charset="0"/>
              </a:rPr>
              <a:t>Hostlands</a:t>
            </a:r>
            <a:r>
              <a:rPr lang="en-GB" sz="3200" b="0" i="0" dirty="0">
                <a:solidFill>
                  <a:srgbClr val="393A3B"/>
                </a:solidFill>
                <a:effectLst/>
                <a:latin typeface="Lato" panose="020F0502020204030203" pitchFamily="34" charset="0"/>
              </a:rPr>
              <a:t>: hybrid homes or multiple identities</a:t>
            </a:r>
            <a:endParaRPr lang="en-GB" sz="3200" dirty="0"/>
          </a:p>
        </p:txBody>
      </p:sp>
      <p:sp>
        <p:nvSpPr>
          <p:cNvPr id="3" name="Subtitle 2"/>
          <p:cNvSpPr>
            <a:spLocks noGrp="1"/>
          </p:cNvSpPr>
          <p:nvPr>
            <p:ph type="subTitle" idx="1"/>
          </p:nvPr>
        </p:nvSpPr>
        <p:spPr>
          <a:xfrm>
            <a:off x="259432" y="3507854"/>
            <a:ext cx="3880520" cy="792088"/>
          </a:xfrm>
        </p:spPr>
        <p:txBody>
          <a:bodyPr/>
          <a:lstStyle/>
          <a:p>
            <a:pPr>
              <a:spcBef>
                <a:spcPts val="0"/>
              </a:spcBef>
            </a:pPr>
            <a:r>
              <a:rPr lang="en-GB" sz="1800" dirty="0"/>
              <a:t>Professor Roberta Bivins</a:t>
            </a:r>
          </a:p>
          <a:p>
            <a:pPr>
              <a:spcBef>
                <a:spcPts val="0"/>
              </a:spcBef>
            </a:pPr>
            <a:r>
              <a:rPr lang="en-GB" sz="1800" dirty="0"/>
              <a:t>Centre for the History of Medicine</a:t>
            </a:r>
          </a:p>
          <a:p>
            <a:pPr>
              <a:spcBef>
                <a:spcPts val="0"/>
              </a:spcBef>
            </a:pPr>
            <a:r>
              <a:rPr lang="en-GB" sz="1800" dirty="0"/>
              <a:t>University of Warwick</a:t>
            </a:r>
          </a:p>
          <a:p>
            <a:r>
              <a:rPr lang="en-GB" dirty="0" err="1">
                <a:solidFill>
                  <a:srgbClr val="C00000"/>
                </a:solidFill>
              </a:rPr>
              <a:t>peopleshistorynhs.org</a:t>
            </a:r>
            <a:endParaRPr lang="en-GB" dirty="0">
              <a:solidFill>
                <a:srgbClr val="C00000"/>
              </a:solidFill>
            </a:endParaRPr>
          </a:p>
        </p:txBody>
      </p:sp>
      <p:sp>
        <p:nvSpPr>
          <p:cNvPr id="4" name="TextBox 3"/>
          <p:cNvSpPr txBox="1"/>
          <p:nvPr/>
        </p:nvSpPr>
        <p:spPr>
          <a:xfrm>
            <a:off x="9159631" y="-359508"/>
            <a:ext cx="184731" cy="461665"/>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5708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B238A-4F55-36D0-BF26-AC2C19B3D246}"/>
              </a:ext>
            </a:extLst>
          </p:cNvPr>
          <p:cNvSpPr>
            <a:spLocks noGrp="1"/>
          </p:cNvSpPr>
          <p:nvPr>
            <p:ph type="title"/>
          </p:nvPr>
        </p:nvSpPr>
        <p:spPr>
          <a:xfrm>
            <a:off x="381779" y="364350"/>
            <a:ext cx="3744416" cy="1676791"/>
          </a:xfrm>
        </p:spPr>
        <p:txBody>
          <a:bodyPr>
            <a:normAutofit/>
          </a:bodyPr>
          <a:lstStyle/>
          <a:p>
            <a:r>
              <a:rPr lang="en-GB" sz="3600" dirty="0"/>
              <a:t>African Mobility, African Capitalism?</a:t>
            </a:r>
          </a:p>
        </p:txBody>
      </p:sp>
      <p:sp>
        <p:nvSpPr>
          <p:cNvPr id="3" name="Content Placeholder 2">
            <a:extLst>
              <a:ext uri="{FF2B5EF4-FFF2-40B4-BE49-F238E27FC236}">
                <a16:creationId xmlns:a16="http://schemas.microsoft.com/office/drawing/2014/main" id="{A173B361-3759-3AE7-C61E-4DF831A35C7E}"/>
              </a:ext>
            </a:extLst>
          </p:cNvPr>
          <p:cNvSpPr>
            <a:spLocks noGrp="1"/>
          </p:cNvSpPr>
          <p:nvPr>
            <p:ph idx="1"/>
          </p:nvPr>
        </p:nvSpPr>
        <p:spPr>
          <a:xfrm>
            <a:off x="212463" y="2283718"/>
            <a:ext cx="4215521" cy="2729471"/>
          </a:xfrm>
        </p:spPr>
        <p:txBody>
          <a:bodyPr>
            <a:noAutofit/>
          </a:bodyPr>
          <a:lstStyle/>
          <a:p>
            <a:pPr marL="0" indent="0">
              <a:buNone/>
            </a:pPr>
            <a:r>
              <a:rPr lang="en-GB" sz="2000" dirty="0"/>
              <a:t>When we ‘provincialize Europe’, does that change what the ‘isms’ look like too?</a:t>
            </a:r>
          </a:p>
          <a:p>
            <a:pPr marL="0" indent="0">
              <a:buNone/>
            </a:pPr>
            <a:r>
              <a:rPr lang="en-GB" sz="2000" dirty="0"/>
              <a:t>Similarly, if we de-</a:t>
            </a:r>
            <a:r>
              <a:rPr lang="en-GB" sz="2000" dirty="0" err="1"/>
              <a:t>center</a:t>
            </a:r>
            <a:r>
              <a:rPr lang="en-GB" sz="2000" dirty="0"/>
              <a:t> </a:t>
            </a:r>
            <a:r>
              <a:rPr lang="en-GB" sz="2000" dirty="0" err="1"/>
              <a:t>anglo</a:t>
            </a:r>
            <a:r>
              <a:rPr lang="en-GB" sz="2000" dirty="0"/>
              <a:t>-normativity and national myths, do we also change feminism, ‘ability’, or even ‘Afrocentrism’?</a:t>
            </a:r>
          </a:p>
        </p:txBody>
      </p:sp>
      <p:pic>
        <p:nvPicPr>
          <p:cNvPr id="1028" name="Picture 4" descr="A Safer Waterfront in Lagos, If You Can Afford It | The New Yorker">
            <a:extLst>
              <a:ext uri="{FF2B5EF4-FFF2-40B4-BE49-F238E27FC236}">
                <a16:creationId xmlns:a16="http://schemas.microsoft.com/office/drawing/2014/main" id="{0AE6CE1B-F2F7-1F5A-9607-4E7CFE1F00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51470"/>
            <a:ext cx="3491880" cy="190247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eople browsed at an early iteration of the African Street Festival, now called the International African Arts Festival, which grew out of The East and celebrated its 50th anniversary last summer.">
            <a:extLst>
              <a:ext uri="{FF2B5EF4-FFF2-40B4-BE49-F238E27FC236}">
                <a16:creationId xmlns:a16="http://schemas.microsoft.com/office/drawing/2014/main" id="{8C18FB84-E1F7-65BA-8A8A-95FF25F518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041141"/>
            <a:ext cx="4458072" cy="297204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74E303C-0F53-002C-6D82-BA9767D0E318}"/>
              </a:ext>
            </a:extLst>
          </p:cNvPr>
          <p:cNvSpPr txBox="1"/>
          <p:nvPr/>
        </p:nvSpPr>
        <p:spPr>
          <a:xfrm>
            <a:off x="467544" y="4592556"/>
            <a:ext cx="4104456" cy="507831"/>
          </a:xfrm>
          <a:prstGeom prst="rect">
            <a:avLst/>
          </a:prstGeom>
          <a:noFill/>
        </p:spPr>
        <p:txBody>
          <a:bodyPr wrap="square" rtlCol="0">
            <a:spAutoFit/>
          </a:bodyPr>
          <a:lstStyle/>
          <a:p>
            <a:r>
              <a:rPr lang="en-GB" sz="900" b="0" i="0" dirty="0">
                <a:solidFill>
                  <a:srgbClr val="727272"/>
                </a:solidFill>
                <a:effectLst/>
                <a:latin typeface="+mn-lt"/>
              </a:rPr>
              <a:t>People browsed at an early iteration of the African Street Festival, now called the International African Arts Festival, which grew out of The East and celebrated its 50th anniversary last summer. Credit...Ron </a:t>
            </a:r>
            <a:r>
              <a:rPr lang="en-GB" sz="900" b="0" i="0" dirty="0" err="1">
                <a:solidFill>
                  <a:srgbClr val="727272"/>
                </a:solidFill>
                <a:effectLst/>
                <a:latin typeface="+mn-lt"/>
              </a:rPr>
              <a:t>Warwell</a:t>
            </a:r>
            <a:r>
              <a:rPr lang="en-GB" sz="900" b="0" i="0" dirty="0">
                <a:solidFill>
                  <a:srgbClr val="727272"/>
                </a:solidFill>
                <a:effectLst/>
                <a:latin typeface="+mn-lt"/>
              </a:rPr>
              <a:t> and Osei Chandler, NYT 2022</a:t>
            </a:r>
            <a:endParaRPr lang="en-GB" sz="900" dirty="0">
              <a:latin typeface="+mn-lt"/>
            </a:endParaRPr>
          </a:p>
        </p:txBody>
      </p:sp>
    </p:spTree>
    <p:extLst>
      <p:ext uri="{BB962C8B-B14F-4D97-AF65-F5344CB8AC3E}">
        <p14:creationId xmlns:p14="http://schemas.microsoft.com/office/powerpoint/2010/main" val="1273492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6BE07-ABFB-5441-A862-94D0B7B85CFC}"/>
              </a:ext>
            </a:extLst>
          </p:cNvPr>
          <p:cNvSpPr>
            <a:spLocks noGrp="1"/>
          </p:cNvSpPr>
          <p:nvPr>
            <p:ph type="title"/>
          </p:nvPr>
        </p:nvSpPr>
        <p:spPr>
          <a:xfrm>
            <a:off x="179512" y="555526"/>
            <a:ext cx="7056784" cy="666074"/>
          </a:xfrm>
        </p:spPr>
        <p:txBody>
          <a:bodyPr>
            <a:normAutofit fontScale="90000"/>
          </a:bodyPr>
          <a:lstStyle/>
          <a:p>
            <a:r>
              <a:rPr lang="en-GB" dirty="0"/>
              <a:t>Kwanza: Buying (into) ‘Africa’?</a:t>
            </a:r>
          </a:p>
        </p:txBody>
      </p:sp>
      <p:pic>
        <p:nvPicPr>
          <p:cNvPr id="2052" name="Picture 4" descr="&lt;p&gt;Kwanzaa is a 7-day festival celebrating african culture, history and heritage.&lt;/p&gt;">
            <a:extLst>
              <a:ext uri="{FF2B5EF4-FFF2-40B4-BE49-F238E27FC236}">
                <a16:creationId xmlns:a16="http://schemas.microsoft.com/office/drawing/2014/main" id="{577F01FC-F9DD-6A70-9261-8B9204D21B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3202" y="1206314"/>
            <a:ext cx="4076164" cy="271576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6AC5ED7-DA4F-702C-0DE1-D1D16CF3BC9A}"/>
              </a:ext>
            </a:extLst>
          </p:cNvPr>
          <p:cNvSpPr txBox="1"/>
          <p:nvPr/>
        </p:nvSpPr>
        <p:spPr>
          <a:xfrm>
            <a:off x="5652120" y="3922080"/>
            <a:ext cx="3168352" cy="646331"/>
          </a:xfrm>
          <a:prstGeom prst="rect">
            <a:avLst/>
          </a:prstGeom>
          <a:noFill/>
        </p:spPr>
        <p:txBody>
          <a:bodyPr wrap="square" rtlCol="0">
            <a:spAutoFit/>
          </a:bodyPr>
          <a:lstStyle/>
          <a:p>
            <a:r>
              <a:rPr lang="en-GB" sz="1800" dirty="0">
                <a:latin typeface="+mn-lt"/>
              </a:rPr>
              <a:t>Kwanza as depicted in the </a:t>
            </a:r>
            <a:r>
              <a:rPr lang="en-GB" sz="1800" i="1" dirty="0">
                <a:latin typeface="+mn-lt"/>
              </a:rPr>
              <a:t>Evening Standard</a:t>
            </a:r>
            <a:r>
              <a:rPr lang="en-GB" sz="1800" dirty="0">
                <a:latin typeface="+mn-lt"/>
              </a:rPr>
              <a:t>, 2022</a:t>
            </a:r>
          </a:p>
        </p:txBody>
      </p:sp>
      <p:pic>
        <p:nvPicPr>
          <p:cNvPr id="2054" name="Picture 6">
            <a:extLst>
              <a:ext uri="{FF2B5EF4-FFF2-40B4-BE49-F238E27FC236}">
                <a16:creationId xmlns:a16="http://schemas.microsoft.com/office/drawing/2014/main" id="{6783345A-83C6-83F9-9A49-9AE91315129A}"/>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88350" y="1326114"/>
            <a:ext cx="4428928" cy="249127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718607B-0900-5A52-9BC4-6FF5566B2C3A}"/>
              </a:ext>
            </a:extLst>
          </p:cNvPr>
          <p:cNvSpPr txBox="1"/>
          <p:nvPr/>
        </p:nvSpPr>
        <p:spPr>
          <a:xfrm>
            <a:off x="179512" y="3991372"/>
            <a:ext cx="3493329" cy="369332"/>
          </a:xfrm>
          <a:prstGeom prst="rect">
            <a:avLst/>
          </a:prstGeom>
          <a:noFill/>
        </p:spPr>
        <p:txBody>
          <a:bodyPr wrap="none" rtlCol="0">
            <a:spAutoFit/>
          </a:bodyPr>
          <a:lstStyle/>
          <a:p>
            <a:r>
              <a:rPr lang="en-GB" sz="1800" dirty="0">
                <a:latin typeface="+mn-lt"/>
                <a:hlinkClick r:id="rId4"/>
              </a:rPr>
              <a:t>The first Kwanza</a:t>
            </a:r>
            <a:r>
              <a:rPr lang="en-GB" sz="1800" dirty="0">
                <a:latin typeface="+mn-lt"/>
              </a:rPr>
              <a:t>, Los Angeles, 1966</a:t>
            </a:r>
          </a:p>
        </p:txBody>
      </p:sp>
      <p:sp>
        <p:nvSpPr>
          <p:cNvPr id="4" name="TextBox 3">
            <a:extLst>
              <a:ext uri="{FF2B5EF4-FFF2-40B4-BE49-F238E27FC236}">
                <a16:creationId xmlns:a16="http://schemas.microsoft.com/office/drawing/2014/main" id="{C3C6CF08-6F49-57C2-AEEA-AFBD0576C116}"/>
              </a:ext>
            </a:extLst>
          </p:cNvPr>
          <p:cNvSpPr txBox="1"/>
          <p:nvPr/>
        </p:nvSpPr>
        <p:spPr>
          <a:xfrm>
            <a:off x="539552" y="4587974"/>
            <a:ext cx="8064896" cy="584775"/>
          </a:xfrm>
          <a:prstGeom prst="rect">
            <a:avLst/>
          </a:prstGeom>
          <a:noFill/>
        </p:spPr>
        <p:txBody>
          <a:bodyPr wrap="square" rtlCol="0">
            <a:spAutoFit/>
          </a:bodyPr>
          <a:lstStyle/>
          <a:p>
            <a:r>
              <a:rPr lang="en-GB" sz="1600" dirty="0">
                <a:latin typeface="+mj-lt"/>
              </a:rPr>
              <a:t>(NB: Compare to the re-</a:t>
            </a:r>
            <a:r>
              <a:rPr lang="en-GB" sz="1600" dirty="0">
                <a:latin typeface="+mj-lt"/>
                <a:hlinkClick r:id="rId5"/>
              </a:rPr>
              <a:t>invention of modern Christmas </a:t>
            </a:r>
            <a:r>
              <a:rPr lang="en-GB" sz="1600" dirty="0">
                <a:latin typeface="+mj-lt"/>
              </a:rPr>
              <a:t>in the </a:t>
            </a:r>
            <a:r>
              <a:rPr lang="en-GB" sz="1600" dirty="0">
                <a:latin typeface="+mj-lt"/>
                <a:hlinkClick r:id="rId6"/>
              </a:rPr>
              <a:t>US</a:t>
            </a:r>
            <a:r>
              <a:rPr lang="en-GB" sz="1600" dirty="0">
                <a:latin typeface="+mj-lt"/>
              </a:rPr>
              <a:t> or </a:t>
            </a:r>
            <a:r>
              <a:rPr lang="en-GB" sz="1600" dirty="0">
                <a:latin typeface="+mj-lt"/>
                <a:hlinkClick r:id="rId7"/>
              </a:rPr>
              <a:t>UK</a:t>
            </a:r>
            <a:r>
              <a:rPr lang="en-GB" sz="1600" dirty="0">
                <a:latin typeface="+mj-lt"/>
              </a:rPr>
              <a:t>: from a festival of </a:t>
            </a:r>
            <a:r>
              <a:rPr lang="en-GB" sz="1600" dirty="0">
                <a:latin typeface="+mj-lt"/>
                <a:hlinkClick r:id="rId8"/>
              </a:rPr>
              <a:t>misrule</a:t>
            </a:r>
            <a:r>
              <a:rPr lang="en-GB" sz="1600" dirty="0">
                <a:latin typeface="+mj-lt"/>
              </a:rPr>
              <a:t> to a consumerist family celebration)</a:t>
            </a:r>
          </a:p>
        </p:txBody>
      </p:sp>
    </p:spTree>
    <p:extLst>
      <p:ext uri="{BB962C8B-B14F-4D97-AF65-F5344CB8AC3E}">
        <p14:creationId xmlns:p14="http://schemas.microsoft.com/office/powerpoint/2010/main" val="38150632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85F1F4-2BED-564B-BA0B-1C4428F20C5C}"/>
              </a:ext>
            </a:extLst>
          </p:cNvPr>
          <p:cNvSpPr>
            <a:spLocks noGrp="1"/>
          </p:cNvSpPr>
          <p:nvPr>
            <p:ph type="title"/>
          </p:nvPr>
        </p:nvSpPr>
        <p:spPr/>
        <p:txBody>
          <a:bodyPr/>
          <a:lstStyle/>
          <a:p>
            <a:r>
              <a:rPr lang="en-GB" dirty="0"/>
              <a:t>Discussion</a:t>
            </a:r>
          </a:p>
        </p:txBody>
      </p:sp>
      <p:sp>
        <p:nvSpPr>
          <p:cNvPr id="5" name="Content Placeholder 4">
            <a:extLst>
              <a:ext uri="{FF2B5EF4-FFF2-40B4-BE49-F238E27FC236}">
                <a16:creationId xmlns:a16="http://schemas.microsoft.com/office/drawing/2014/main" id="{69FAA5DC-3AFC-8741-9EB5-F28E7CE73C81}"/>
              </a:ext>
            </a:extLst>
          </p:cNvPr>
          <p:cNvSpPr>
            <a:spLocks noGrp="1"/>
          </p:cNvSpPr>
          <p:nvPr>
            <p:ph idx="1"/>
          </p:nvPr>
        </p:nvSpPr>
        <p:spPr/>
        <p:txBody>
          <a:bodyPr>
            <a:normAutofit fontScale="92500" lnSpcReduction="20000"/>
          </a:bodyPr>
          <a:lstStyle/>
          <a:p>
            <a:pPr marL="0" indent="0">
              <a:buNone/>
            </a:pPr>
            <a:r>
              <a:rPr lang="en-GB" dirty="0"/>
              <a:t>Ask your neighbours:</a:t>
            </a:r>
          </a:p>
          <a:p>
            <a:r>
              <a:rPr lang="en-GB" dirty="0"/>
              <a:t>Is Afrocentrism a culture of resistance, or of reconstruction?</a:t>
            </a:r>
          </a:p>
          <a:p>
            <a:r>
              <a:rPr lang="en-GB" dirty="0"/>
              <a:t>Does marketisation  change the meaning or dynamics of Afrocentric interventions (e.g. Kwanza)?</a:t>
            </a:r>
          </a:p>
          <a:p>
            <a:r>
              <a:rPr lang="en-GB" dirty="0"/>
              <a:t>What does ‘Afrocentrism’ mean for African migrants?</a:t>
            </a:r>
          </a:p>
        </p:txBody>
      </p:sp>
    </p:spTree>
    <p:extLst>
      <p:ext uri="{BB962C8B-B14F-4D97-AF65-F5344CB8AC3E}">
        <p14:creationId xmlns:p14="http://schemas.microsoft.com/office/powerpoint/2010/main" val="2469708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B9E71-CEDC-293C-B7FB-E54E3ADFDCEC}"/>
              </a:ext>
            </a:extLst>
          </p:cNvPr>
          <p:cNvSpPr>
            <a:spLocks noGrp="1"/>
          </p:cNvSpPr>
          <p:nvPr>
            <p:ph type="title"/>
          </p:nvPr>
        </p:nvSpPr>
        <p:spPr/>
        <p:txBody>
          <a:bodyPr/>
          <a:lstStyle/>
          <a:p>
            <a:r>
              <a:rPr lang="en-GB" dirty="0"/>
              <a:t>The Big Question</a:t>
            </a:r>
          </a:p>
        </p:txBody>
      </p:sp>
      <p:sp>
        <p:nvSpPr>
          <p:cNvPr id="3" name="Content Placeholder 2">
            <a:extLst>
              <a:ext uri="{FF2B5EF4-FFF2-40B4-BE49-F238E27FC236}">
                <a16:creationId xmlns:a16="http://schemas.microsoft.com/office/drawing/2014/main" id="{3135624E-0706-11AD-FD1B-C1680D33C7B4}"/>
              </a:ext>
            </a:extLst>
          </p:cNvPr>
          <p:cNvSpPr>
            <a:spLocks noGrp="1"/>
          </p:cNvSpPr>
          <p:nvPr>
            <p:ph idx="1"/>
          </p:nvPr>
        </p:nvSpPr>
        <p:spPr/>
        <p:txBody>
          <a:bodyPr/>
          <a:lstStyle/>
          <a:p>
            <a:pPr marL="0" indent="0">
              <a:buNone/>
            </a:pPr>
            <a:r>
              <a:rPr lang="en-GB" dirty="0"/>
              <a:t>In this unit we have looked at African migrants in France, Britain, USSR, and </a:t>
            </a:r>
            <a:r>
              <a:rPr lang="en-GB" dirty="0" err="1"/>
              <a:t>USA.Looking</a:t>
            </a:r>
            <a:r>
              <a:rPr lang="en-GB" dirty="0"/>
              <a:t> across these examples, </a:t>
            </a:r>
          </a:p>
          <a:p>
            <a:r>
              <a:rPr lang="en-GB" dirty="0"/>
              <a:t>How do and how should migrants manage their intersectional identities? Do plural identities dilute or multiply belonging?</a:t>
            </a:r>
          </a:p>
        </p:txBody>
      </p:sp>
    </p:spTree>
    <p:extLst>
      <p:ext uri="{BB962C8B-B14F-4D97-AF65-F5344CB8AC3E}">
        <p14:creationId xmlns:p14="http://schemas.microsoft.com/office/powerpoint/2010/main" val="1968008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67FE2-8EA5-EDBD-22B9-C1709AE158F5}"/>
              </a:ext>
            </a:extLst>
          </p:cNvPr>
          <p:cNvSpPr>
            <a:spLocks noGrp="1"/>
          </p:cNvSpPr>
          <p:nvPr>
            <p:ph type="title"/>
          </p:nvPr>
        </p:nvSpPr>
        <p:spPr>
          <a:xfrm>
            <a:off x="403734" y="505225"/>
            <a:ext cx="4932040" cy="839248"/>
          </a:xfrm>
        </p:spPr>
        <p:txBody>
          <a:bodyPr>
            <a:noAutofit/>
          </a:bodyPr>
          <a:lstStyle/>
          <a:p>
            <a:r>
              <a:rPr lang="en-GB" sz="3200" dirty="0"/>
              <a:t>Black Women in the Media</a:t>
            </a:r>
          </a:p>
        </p:txBody>
      </p:sp>
      <p:sp>
        <p:nvSpPr>
          <p:cNvPr id="3" name="Content Placeholder 2">
            <a:extLst>
              <a:ext uri="{FF2B5EF4-FFF2-40B4-BE49-F238E27FC236}">
                <a16:creationId xmlns:a16="http://schemas.microsoft.com/office/drawing/2014/main" id="{C9F933D4-9359-F69E-926C-F509BE540E66}"/>
              </a:ext>
            </a:extLst>
          </p:cNvPr>
          <p:cNvSpPr>
            <a:spLocks noGrp="1"/>
          </p:cNvSpPr>
          <p:nvPr>
            <p:ph idx="1"/>
          </p:nvPr>
        </p:nvSpPr>
        <p:spPr>
          <a:xfrm>
            <a:off x="179512" y="1344473"/>
            <a:ext cx="5400600" cy="3603541"/>
          </a:xfrm>
        </p:spPr>
        <p:txBody>
          <a:bodyPr>
            <a:normAutofit fontScale="47500" lnSpcReduction="20000"/>
          </a:bodyPr>
          <a:lstStyle/>
          <a:p>
            <a:pPr marL="0" indent="0">
              <a:buNone/>
            </a:pPr>
            <a:r>
              <a:rPr lang="en-GB" dirty="0"/>
              <a:t>With your group: </a:t>
            </a:r>
          </a:p>
          <a:p>
            <a:pPr marL="0" indent="0">
              <a:buNone/>
            </a:pPr>
            <a:endParaRPr lang="en-GB" dirty="0"/>
          </a:p>
          <a:p>
            <a:pPr marL="0" indent="0">
              <a:buNone/>
            </a:pPr>
            <a:r>
              <a:rPr lang="en-GB" dirty="0"/>
              <a:t>Explore representations of Black Women in the British Media via: </a:t>
            </a:r>
          </a:p>
          <a:p>
            <a:r>
              <a:rPr lang="en-GB" i="1" dirty="0">
                <a:hlinkClick r:id="rId3"/>
              </a:rPr>
              <a:t>Race Today </a:t>
            </a:r>
            <a:r>
              <a:rPr lang="en-GB" dirty="0"/>
              <a:t>(a magazine produced by the Institute of Race Relations and then the </a:t>
            </a:r>
            <a:r>
              <a:rPr lang="en-GB" b="0" i="0" dirty="0">
                <a:solidFill>
                  <a:srgbClr val="000000"/>
                </a:solidFill>
                <a:effectLst/>
                <a:latin typeface="LibreBaskervilleRegular"/>
              </a:rPr>
              <a:t>Brixton-based Race Today Collective)</a:t>
            </a:r>
          </a:p>
          <a:p>
            <a:pPr marL="0" indent="0">
              <a:buNone/>
            </a:pPr>
            <a:endParaRPr lang="en-GB" dirty="0">
              <a:solidFill>
                <a:srgbClr val="000000"/>
              </a:solidFill>
              <a:latin typeface="LibreBaskervilleRegular"/>
            </a:endParaRPr>
          </a:p>
          <a:p>
            <a:pPr marL="0" indent="0">
              <a:buNone/>
            </a:pPr>
            <a:r>
              <a:rPr lang="en-GB" dirty="0">
                <a:solidFill>
                  <a:srgbClr val="000000"/>
                </a:solidFill>
                <a:latin typeface="LibreBaskervilleRegular"/>
              </a:rPr>
              <a:t>AND in one of the following:</a:t>
            </a:r>
          </a:p>
          <a:p>
            <a:r>
              <a:rPr lang="en-GB" i="1" dirty="0">
                <a:solidFill>
                  <a:srgbClr val="000000"/>
                </a:solidFill>
                <a:latin typeface="LibreBaskervilleRegular"/>
                <a:hlinkClick r:id="rId4"/>
              </a:rPr>
              <a:t>Spare Rib </a:t>
            </a:r>
            <a:r>
              <a:rPr lang="en-GB" dirty="0">
                <a:solidFill>
                  <a:srgbClr val="000000"/>
                </a:solidFill>
                <a:latin typeface="LibreBaskervilleRegular"/>
              </a:rPr>
              <a:t>(a radical feminist magazine led by largely White feminists with varying levels of Black and Asian representation)</a:t>
            </a:r>
          </a:p>
          <a:p>
            <a:r>
              <a:rPr lang="en-GB" dirty="0">
                <a:solidFill>
                  <a:srgbClr val="000000"/>
                </a:solidFill>
                <a:latin typeface="LibreBaskervilleRegular"/>
              </a:rPr>
              <a:t>OR British </a:t>
            </a:r>
            <a:r>
              <a:rPr lang="en-GB" i="1" dirty="0">
                <a:solidFill>
                  <a:srgbClr val="000000"/>
                </a:solidFill>
                <a:latin typeface="LibreBaskervilleRegular"/>
                <a:hlinkClick r:id="rId5"/>
              </a:rPr>
              <a:t>Cosmopolitan</a:t>
            </a:r>
            <a:r>
              <a:rPr lang="en-GB" dirty="0">
                <a:solidFill>
                  <a:srgbClr val="000000"/>
                </a:solidFill>
                <a:latin typeface="LibreBaskervilleRegular"/>
              </a:rPr>
              <a:t> (a mainstream British fashion and lifestyle magazine via the Women’s Magazine Archive database in the Library)</a:t>
            </a:r>
          </a:p>
          <a:p>
            <a:endParaRPr lang="en-GB" dirty="0">
              <a:solidFill>
                <a:srgbClr val="000000"/>
              </a:solidFill>
              <a:latin typeface="LibreBaskervilleRegular"/>
            </a:endParaRPr>
          </a:p>
          <a:p>
            <a:r>
              <a:rPr lang="en-GB" dirty="0">
                <a:solidFill>
                  <a:srgbClr val="000000"/>
                </a:solidFill>
                <a:latin typeface="LibreBaskervilleRegular"/>
              </a:rPr>
              <a:t>COMPARE with representations of women from any other minoritized ethnic group.</a:t>
            </a:r>
          </a:p>
          <a:p>
            <a:pPr marL="0" indent="0">
              <a:buNone/>
            </a:pPr>
            <a:endParaRPr lang="en-GB" i="1" dirty="0"/>
          </a:p>
        </p:txBody>
      </p:sp>
      <p:pic>
        <p:nvPicPr>
          <p:cNvPr id="1026" name="Picture 2" descr="Boldly black Page 1">
            <a:extLst>
              <a:ext uri="{FF2B5EF4-FFF2-40B4-BE49-F238E27FC236}">
                <a16:creationId xmlns:a16="http://schemas.microsoft.com/office/drawing/2014/main" id="{317F35CC-77F4-AC1F-2AD2-E4613995D6A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98248" y="432048"/>
            <a:ext cx="3242018" cy="45159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hamrock Chic! Page 1">
            <a:extLst>
              <a:ext uri="{FF2B5EF4-FFF2-40B4-BE49-F238E27FC236}">
                <a16:creationId xmlns:a16="http://schemas.microsoft.com/office/drawing/2014/main" id="{32F1398A-3D48-617A-B202-FA2970FDAA0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62478" y="2229241"/>
            <a:ext cx="2044368" cy="2787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0260566"/>
      </p:ext>
    </p:extLst>
  </p:cSld>
  <p:clrMapOvr>
    <a:masterClrMapping/>
  </p:clrMapOvr>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21263</TotalTime>
  <Words>376</Words>
  <Application>Microsoft Macintosh PowerPoint</Application>
  <PresentationFormat>On-screen Show (16:9)</PresentationFormat>
  <Paragraphs>35</Paragraphs>
  <Slides>6</Slides>
  <Notes>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6</vt:i4>
      </vt:variant>
    </vt:vector>
  </HeadingPairs>
  <TitlesOfParts>
    <vt:vector size="14" baseType="lpstr">
      <vt:lpstr>Arial</vt:lpstr>
      <vt:lpstr>Calibri</vt:lpstr>
      <vt:lpstr>Lato</vt:lpstr>
      <vt:lpstr>LibreBaskervilleRegular</vt:lpstr>
      <vt:lpstr>Times New Roman</vt:lpstr>
      <vt:lpstr>uni_of_warwick_ruby red_16_9</vt:lpstr>
      <vt:lpstr>1_Custom Design</vt:lpstr>
      <vt:lpstr>Custom Design</vt:lpstr>
      <vt:lpstr>Homelands and Hostlands: hybrid homes or multiple identities</vt:lpstr>
      <vt:lpstr>African Mobility, African Capitalism?</vt:lpstr>
      <vt:lpstr>Kwanza: Buying (into) ‘Africa’?</vt:lpstr>
      <vt:lpstr>Discussion</vt:lpstr>
      <vt:lpstr>The Big Question</vt:lpstr>
      <vt:lpstr>Black Women in the Media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299</cp:revision>
  <cp:lastPrinted>2018-03-22T09:31:03Z</cp:lastPrinted>
  <dcterms:created xsi:type="dcterms:W3CDTF">2016-05-26T09:13:48Z</dcterms:created>
  <dcterms:modified xsi:type="dcterms:W3CDTF">2024-03-08T09:00:19Z</dcterms:modified>
</cp:coreProperties>
</file>