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95" r:id="rId2"/>
    <p:sldMasterId id="2147483660" r:id="rId3"/>
  </p:sldMasterIdLst>
  <p:notesMasterIdLst>
    <p:notesMasterId r:id="rId13"/>
  </p:notesMasterIdLst>
  <p:handoutMasterIdLst>
    <p:handoutMasterId r:id="rId14"/>
  </p:handoutMasterIdLst>
  <p:sldIdLst>
    <p:sldId id="270" r:id="rId4"/>
    <p:sldId id="363" r:id="rId5"/>
    <p:sldId id="349" r:id="rId6"/>
    <p:sldId id="360" r:id="rId7"/>
    <p:sldId id="356" r:id="rId8"/>
    <p:sldId id="348" r:id="rId9"/>
    <p:sldId id="361" r:id="rId10"/>
    <p:sldId id="362" r:id="rId11"/>
    <p:sldId id="359" r:id="rId12"/>
  </p:sldIdLst>
  <p:sldSz cx="9144000" cy="5143500" type="screen16x9"/>
  <p:notesSz cx="6781800" cy="9906000"/>
  <p:defaultTextStyle>
    <a:defPPr>
      <a:defRPr lang="en-GB"/>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100"/>
    <a:srgbClr val="FF98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564" autoAdjust="0"/>
    <p:restoredTop sz="90952"/>
  </p:normalViewPr>
  <p:slideViewPr>
    <p:cSldViewPr showGuides="1">
      <p:cViewPr>
        <p:scale>
          <a:sx n="151" d="100"/>
          <a:sy n="151" d="100"/>
        </p:scale>
        <p:origin x="648" y="168"/>
      </p:cViewPr>
      <p:guideLst>
        <p:guide orient="horz" pos="1620"/>
        <p:guide pos="2880"/>
      </p:guideLst>
    </p:cSldViewPr>
  </p:slideViewPr>
  <p:notesTextViewPr>
    <p:cViewPr>
      <p:scale>
        <a:sx n="1" d="1"/>
        <a:sy n="1" d="1"/>
      </p:scale>
      <p:origin x="0" y="0"/>
    </p:cViewPr>
  </p:notesTextViewPr>
  <p:sorterViewPr>
    <p:cViewPr>
      <p:scale>
        <a:sx n="162" d="100"/>
        <a:sy n="162"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presProps" Target="pres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1026"/>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47107" name="Rectangle 1027"/>
          <p:cNvSpPr>
            <a:spLocks noGrp="1" noChangeArrowheads="1"/>
          </p:cNvSpPr>
          <p:nvPr>
            <p:ph type="dt" sz="quarter" idx="1"/>
          </p:nvPr>
        </p:nvSpPr>
        <p:spPr bwMode="auto">
          <a:xfrm>
            <a:off x="3843338" y="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47108" name="Rectangle 1028"/>
          <p:cNvSpPr>
            <a:spLocks noGrp="1" noChangeArrowheads="1"/>
          </p:cNvSpPr>
          <p:nvPr>
            <p:ph type="ftr" sz="quarter" idx="2"/>
          </p:nvPr>
        </p:nvSpPr>
        <p:spPr bwMode="auto">
          <a:xfrm>
            <a:off x="0" y="941070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47109" name="Rectangle 1029"/>
          <p:cNvSpPr>
            <a:spLocks noGrp="1" noChangeArrowheads="1"/>
          </p:cNvSpPr>
          <p:nvPr>
            <p:ph type="sldNum" sz="quarter" idx="3"/>
          </p:nvPr>
        </p:nvSpPr>
        <p:spPr bwMode="auto">
          <a:xfrm>
            <a:off x="3843338" y="941070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8819A2C5-D425-418A-813C-D2056631D7C5}" type="slidenum">
              <a:rPr lang="en-GB" altLang="en-US"/>
              <a:pPr>
                <a:defRPr/>
              </a:pPr>
              <a:t>‹#›</a:t>
            </a:fld>
            <a:endParaRPr lang="en-GB" altLang="en-US"/>
          </a:p>
        </p:txBody>
      </p:sp>
    </p:spTree>
    <p:extLst>
      <p:ext uri="{BB962C8B-B14F-4D97-AF65-F5344CB8AC3E}">
        <p14:creationId xmlns:p14="http://schemas.microsoft.com/office/powerpoint/2010/main" val="37919462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050"/>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16387" name="Rectangle 2051"/>
          <p:cNvSpPr>
            <a:spLocks noGrp="1" noChangeArrowheads="1"/>
          </p:cNvSpPr>
          <p:nvPr>
            <p:ph type="dt" idx="1"/>
          </p:nvPr>
        </p:nvSpPr>
        <p:spPr bwMode="auto">
          <a:xfrm>
            <a:off x="3843338" y="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8196" name="Rectangle 2052"/>
          <p:cNvSpPr>
            <a:spLocks noGrp="1" noRot="1" noChangeAspect="1" noChangeArrowheads="1" noTextEdit="1"/>
          </p:cNvSpPr>
          <p:nvPr>
            <p:ph type="sldImg" idx="2"/>
          </p:nvPr>
        </p:nvSpPr>
        <p:spPr bwMode="auto">
          <a:xfrm>
            <a:off x="88900" y="742950"/>
            <a:ext cx="6604000" cy="37147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6389" name="Rectangle 2053"/>
          <p:cNvSpPr>
            <a:spLocks noGrp="1" noChangeArrowheads="1"/>
          </p:cNvSpPr>
          <p:nvPr>
            <p:ph type="body" sz="quarter" idx="3"/>
          </p:nvPr>
        </p:nvSpPr>
        <p:spPr bwMode="auto">
          <a:xfrm>
            <a:off x="904875" y="4705350"/>
            <a:ext cx="4972050" cy="445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sp>
        <p:nvSpPr>
          <p:cNvPr id="16390" name="Rectangle 2054"/>
          <p:cNvSpPr>
            <a:spLocks noGrp="1" noChangeArrowheads="1"/>
          </p:cNvSpPr>
          <p:nvPr>
            <p:ph type="ftr" sz="quarter" idx="4"/>
          </p:nvPr>
        </p:nvSpPr>
        <p:spPr bwMode="auto">
          <a:xfrm>
            <a:off x="0" y="941070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16391" name="Rectangle 2055"/>
          <p:cNvSpPr>
            <a:spLocks noGrp="1" noChangeArrowheads="1"/>
          </p:cNvSpPr>
          <p:nvPr>
            <p:ph type="sldNum" sz="quarter" idx="5"/>
          </p:nvPr>
        </p:nvSpPr>
        <p:spPr bwMode="auto">
          <a:xfrm>
            <a:off x="3843338" y="941070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74F9E15A-2DDD-48A4-81E6-2EDEC1199FAA}" type="slidenum">
              <a:rPr lang="en-GB" altLang="en-US"/>
              <a:pPr>
                <a:defRPr/>
              </a:pPr>
              <a:t>‹#›</a:t>
            </a:fld>
            <a:endParaRPr lang="en-GB" altLang="en-US"/>
          </a:p>
        </p:txBody>
      </p:sp>
    </p:spTree>
    <p:extLst>
      <p:ext uri="{BB962C8B-B14F-4D97-AF65-F5344CB8AC3E}">
        <p14:creationId xmlns:p14="http://schemas.microsoft.com/office/powerpoint/2010/main" val="12510948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3</a:t>
            </a:fld>
            <a:endParaRPr lang="en-GB" altLang="en-US"/>
          </a:p>
        </p:txBody>
      </p:sp>
    </p:spTree>
    <p:extLst>
      <p:ext uri="{BB962C8B-B14F-4D97-AF65-F5344CB8AC3E}">
        <p14:creationId xmlns:p14="http://schemas.microsoft.com/office/powerpoint/2010/main" val="222376245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26"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20538"/>
            <a:ext cx="9144000" cy="5012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155" name="Rectangle 3"/>
          <p:cNvSpPr>
            <a:spLocks noGrp="1" noChangeArrowheads="1"/>
          </p:cNvSpPr>
          <p:nvPr>
            <p:ph type="ctrTitle"/>
          </p:nvPr>
        </p:nvSpPr>
        <p:spPr>
          <a:xfrm>
            <a:off x="107504" y="3507854"/>
            <a:ext cx="7056784" cy="720080"/>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107504" y="4299942"/>
            <a:ext cx="6400800" cy="545424"/>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9535128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endParaRPr lang="en-GB" noProof="0"/>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5F2DA786-226B-42DD-93E8-A1CF6097432C}" type="slidenum">
              <a:rPr lang="en-GB" altLang="en-US"/>
              <a:pPr>
                <a:defRPr/>
              </a:pPr>
              <a:t>‹#›</a:t>
            </a:fld>
            <a:endParaRPr lang="en-GB" altLang="en-US"/>
          </a:p>
        </p:txBody>
      </p:sp>
    </p:spTree>
    <p:extLst>
      <p:ext uri="{BB962C8B-B14F-4D97-AF65-F5344CB8AC3E}">
        <p14:creationId xmlns:p14="http://schemas.microsoft.com/office/powerpoint/2010/main" val="7629996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A548C52-FFFD-49F6-B265-F7E72DF156EB}" type="slidenum">
              <a:rPr lang="en-GB" altLang="en-US"/>
              <a:pPr>
                <a:defRPr/>
              </a:pPr>
              <a:t>‹#›</a:t>
            </a:fld>
            <a:endParaRPr lang="en-GB" altLang="en-US"/>
          </a:p>
        </p:txBody>
      </p:sp>
    </p:spTree>
    <p:extLst>
      <p:ext uri="{BB962C8B-B14F-4D97-AF65-F5344CB8AC3E}">
        <p14:creationId xmlns:p14="http://schemas.microsoft.com/office/powerpoint/2010/main" val="26053787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171450"/>
            <a:ext cx="1943100" cy="394335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171450"/>
            <a:ext cx="5676900" cy="39433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7A5EEF6-EF9C-46E6-8B5F-3F5CA92D3B8D}" type="slidenum">
              <a:rPr lang="en-GB" altLang="en-US"/>
              <a:pPr>
                <a:defRPr/>
              </a:pPr>
              <a:t>‹#›</a:t>
            </a:fld>
            <a:endParaRPr lang="en-GB" altLang="en-US"/>
          </a:p>
        </p:txBody>
      </p:sp>
    </p:spTree>
    <p:extLst>
      <p:ext uri="{BB962C8B-B14F-4D97-AF65-F5344CB8AC3E}">
        <p14:creationId xmlns:p14="http://schemas.microsoft.com/office/powerpoint/2010/main" val="20908990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p:spPr>
        <p:txBody>
          <a:bodyPr/>
          <a:lstStyle/>
          <a:p>
            <a:r>
              <a:rPr lang="en-US"/>
              <a:t>Click to edit Master title style</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14/03/2024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7297237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14/03/2024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816135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14/03/2024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5105860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14/03/2024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789804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14/03/2024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5689514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14/03/2024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549776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14/03/2024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382720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2051" name="Picture 3"/>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20538"/>
            <a:ext cx="9141366" cy="49807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155" name="Rectangle 3"/>
          <p:cNvSpPr>
            <a:spLocks noGrp="1" noChangeArrowheads="1"/>
          </p:cNvSpPr>
          <p:nvPr>
            <p:ph type="ctrTitle"/>
          </p:nvPr>
        </p:nvSpPr>
        <p:spPr>
          <a:xfrm>
            <a:off x="251520" y="2895786"/>
            <a:ext cx="7056784" cy="972108"/>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259432" y="3898534"/>
            <a:ext cx="6400800" cy="995474"/>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1872389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14/03/2024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289477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14/03/2024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316336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14/03/2024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021346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14/03/2024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7935740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p:spPr>
        <p:txBody>
          <a:bodyPr/>
          <a:lstStyle/>
          <a:p>
            <a:r>
              <a:rPr lang="en-US"/>
              <a:t>Click to edit Master title style</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14/03/2024</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8524885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14/03/2024</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37606457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10634" y="-20538"/>
            <a:ext cx="9152000" cy="4092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hasCustomPrompt="1"/>
          </p:nvPr>
        </p:nvSpPr>
        <p:spPr>
          <a:xfrm>
            <a:off x="683568" y="1923679"/>
            <a:ext cx="7772400" cy="2403053"/>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14/03/2024</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spTree>
    <p:extLst>
      <p:ext uri="{BB962C8B-B14F-4D97-AF65-F5344CB8AC3E}">
        <p14:creationId xmlns:p14="http://schemas.microsoft.com/office/powerpoint/2010/main" val="36096369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14/03/2024</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196443612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14/03/2024</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343387711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14/03/2024</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3091917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E70D8804-937B-40C3-8369-0CF62D082B6D}" type="slidenum">
              <a:rPr lang="en-GB" altLang="en-US"/>
              <a:pPr>
                <a:defRPr/>
              </a:pPr>
              <a:t>‹#›</a:t>
            </a:fld>
            <a:endParaRPr lang="en-GB" altLang="en-US"/>
          </a:p>
        </p:txBody>
      </p:sp>
    </p:spTree>
    <p:extLst>
      <p:ext uri="{BB962C8B-B14F-4D97-AF65-F5344CB8AC3E}">
        <p14:creationId xmlns:p14="http://schemas.microsoft.com/office/powerpoint/2010/main" val="94878495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14/03/2024</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294054493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14/03/2024</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31275443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14/03/2024</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39345338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14/03/2024</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294133681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14/03/2024</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38598790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3074"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10634" y="-20538"/>
            <a:ext cx="9152000" cy="4092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hasCustomPrompt="1"/>
          </p:nvPr>
        </p:nvSpPr>
        <p:spPr>
          <a:xfrm>
            <a:off x="685800" y="1163236"/>
            <a:ext cx="7772400" cy="1021556"/>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180035"/>
            <a:ext cx="7772400" cy="1125140"/>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DF8B94E-925D-4A32-90AE-A4FAA5B8065E}" type="slidenum">
              <a:rPr lang="en-GB" altLang="en-US"/>
              <a:pPr>
                <a:defRPr/>
              </a:pPr>
              <a:t>‹#›</a:t>
            </a:fld>
            <a:endParaRPr lang="en-GB" altLang="en-US"/>
          </a:p>
        </p:txBody>
      </p:sp>
    </p:spTree>
    <p:extLst>
      <p:ext uri="{BB962C8B-B14F-4D97-AF65-F5344CB8AC3E}">
        <p14:creationId xmlns:p14="http://schemas.microsoft.com/office/powerpoint/2010/main" val="2304711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02870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02870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8A76B3E9-7FF0-4902-80F9-E8997D5A0E30}" type="slidenum">
              <a:rPr lang="en-GB" altLang="en-US"/>
              <a:pPr>
                <a:defRPr/>
              </a:pPr>
              <a:t>‹#›</a:t>
            </a:fld>
            <a:endParaRPr lang="en-GB" altLang="en-US"/>
          </a:p>
        </p:txBody>
      </p:sp>
    </p:spTree>
    <p:extLst>
      <p:ext uri="{BB962C8B-B14F-4D97-AF65-F5344CB8AC3E}">
        <p14:creationId xmlns:p14="http://schemas.microsoft.com/office/powerpoint/2010/main" val="3045283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85725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9" name="Rectangle 6"/>
          <p:cNvSpPr>
            <a:spLocks noGrp="1" noChangeArrowheads="1"/>
          </p:cNvSpPr>
          <p:nvPr>
            <p:ph type="sldNum" sz="quarter" idx="12"/>
          </p:nvPr>
        </p:nvSpPr>
        <p:spPr>
          <a:ln/>
        </p:spPr>
        <p:txBody>
          <a:bodyPr/>
          <a:lstStyle>
            <a:lvl1pPr>
              <a:defRPr/>
            </a:lvl1pPr>
          </a:lstStyle>
          <a:p>
            <a:pPr>
              <a:defRPr/>
            </a:pPr>
            <a:fld id="{57203937-7804-4435-8F73-564F70BF0477}" type="slidenum">
              <a:rPr lang="en-GB" altLang="en-US"/>
              <a:pPr>
                <a:defRPr/>
              </a:pPr>
              <a:t>‹#›</a:t>
            </a:fld>
            <a:endParaRPr lang="en-GB" altLang="en-US"/>
          </a:p>
        </p:txBody>
      </p:sp>
    </p:spTree>
    <p:extLst>
      <p:ext uri="{BB962C8B-B14F-4D97-AF65-F5344CB8AC3E}">
        <p14:creationId xmlns:p14="http://schemas.microsoft.com/office/powerpoint/2010/main" val="2246971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5" name="Rectangle 6"/>
          <p:cNvSpPr>
            <a:spLocks noGrp="1" noChangeArrowheads="1"/>
          </p:cNvSpPr>
          <p:nvPr>
            <p:ph type="sldNum" sz="quarter" idx="12"/>
          </p:nvPr>
        </p:nvSpPr>
        <p:spPr>
          <a:ln/>
        </p:spPr>
        <p:txBody>
          <a:bodyPr/>
          <a:lstStyle>
            <a:lvl1pPr>
              <a:defRPr/>
            </a:lvl1pPr>
          </a:lstStyle>
          <a:p>
            <a:pPr>
              <a:defRPr/>
            </a:pPr>
            <a:fld id="{D89CFF8C-A83F-461F-AEDD-249687053BE5}" type="slidenum">
              <a:rPr lang="en-GB" altLang="en-US"/>
              <a:pPr>
                <a:defRPr/>
              </a:pPr>
              <a:t>‹#›</a:t>
            </a:fld>
            <a:endParaRPr lang="en-GB" altLang="en-US"/>
          </a:p>
        </p:txBody>
      </p:sp>
    </p:spTree>
    <p:extLst>
      <p:ext uri="{BB962C8B-B14F-4D97-AF65-F5344CB8AC3E}">
        <p14:creationId xmlns:p14="http://schemas.microsoft.com/office/powerpoint/2010/main" val="23470814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4" name="Rectangle 6"/>
          <p:cNvSpPr>
            <a:spLocks noGrp="1" noChangeArrowheads="1"/>
          </p:cNvSpPr>
          <p:nvPr>
            <p:ph type="sldNum" sz="quarter" idx="12"/>
          </p:nvPr>
        </p:nvSpPr>
        <p:spPr>
          <a:ln/>
        </p:spPr>
        <p:txBody>
          <a:bodyPr/>
          <a:lstStyle>
            <a:lvl1pPr>
              <a:defRPr/>
            </a:lvl1pPr>
          </a:lstStyle>
          <a:p>
            <a:pPr>
              <a:defRPr/>
            </a:pPr>
            <a:fld id="{F8DD0086-8934-43DE-AB7F-FE2D8ACF740C}" type="slidenum">
              <a:rPr lang="en-GB" altLang="en-US"/>
              <a:pPr>
                <a:defRPr/>
              </a:pPr>
              <a:t>‹#›</a:t>
            </a:fld>
            <a:endParaRPr lang="en-GB" altLang="en-US"/>
          </a:p>
        </p:txBody>
      </p:sp>
    </p:spTree>
    <p:extLst>
      <p:ext uri="{BB962C8B-B14F-4D97-AF65-F5344CB8AC3E}">
        <p14:creationId xmlns:p14="http://schemas.microsoft.com/office/powerpoint/2010/main" val="23790627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64278CB3-4A42-4C7D-9227-6531CAA8D3EB}" type="slidenum">
              <a:rPr lang="en-GB" altLang="en-US"/>
              <a:pPr>
                <a:defRPr/>
              </a:pPr>
              <a:t>‹#›</a:t>
            </a:fld>
            <a:endParaRPr lang="en-GB" altLang="en-US"/>
          </a:p>
        </p:txBody>
      </p:sp>
    </p:spTree>
    <p:extLst>
      <p:ext uri="{BB962C8B-B14F-4D97-AF65-F5344CB8AC3E}">
        <p14:creationId xmlns:p14="http://schemas.microsoft.com/office/powerpoint/2010/main" val="36941638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5.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p:cNvPicPr>
            <a:picLocks noChangeAspect="1" noChangeArrowheads="1"/>
          </p:cNvPicPr>
          <p:nvPr/>
        </p:nvPicPr>
        <p:blipFill rotWithShape="1">
          <a:blip r:embed="rId14" cstate="screen">
            <a:extLst>
              <a:ext uri="{28A0092B-C50C-407E-A947-70E740481C1C}">
                <a14:useLocalDpi xmlns:a14="http://schemas.microsoft.com/office/drawing/2010/main"/>
              </a:ext>
            </a:extLst>
          </a:blip>
          <a:srcRect/>
          <a:stretch/>
        </p:blipFill>
        <p:spPr bwMode="auto">
          <a:xfrm>
            <a:off x="0" y="4529614"/>
            <a:ext cx="9139568" cy="61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27" name="Rectangle 2"/>
          <p:cNvSpPr>
            <a:spLocks noGrp="1" noChangeArrowheads="1"/>
          </p:cNvSpPr>
          <p:nvPr>
            <p:ph type="title"/>
          </p:nvPr>
        </p:nvSpPr>
        <p:spPr bwMode="auto">
          <a:xfrm>
            <a:off x="685800" y="171450"/>
            <a:ext cx="7772400" cy="80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685800" y="1028700"/>
            <a:ext cx="7772400" cy="308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152400" y="4171950"/>
            <a:ext cx="19050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altLang="en-US" dirty="0"/>
          </a:p>
        </p:txBody>
      </p:sp>
      <p:sp>
        <p:nvSpPr>
          <p:cNvPr id="1029" name="Rectangle 5"/>
          <p:cNvSpPr>
            <a:spLocks noGrp="1" noChangeArrowheads="1"/>
          </p:cNvSpPr>
          <p:nvPr>
            <p:ph type="ftr" sz="quarter" idx="3"/>
          </p:nvPr>
        </p:nvSpPr>
        <p:spPr bwMode="auto">
          <a:xfrm>
            <a:off x="3276600" y="4171950"/>
            <a:ext cx="28956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altLang="en-US"/>
          </a:p>
        </p:txBody>
      </p:sp>
      <p:sp>
        <p:nvSpPr>
          <p:cNvPr id="1030" name="Rectangle 6"/>
          <p:cNvSpPr>
            <a:spLocks noGrp="1" noChangeArrowheads="1"/>
          </p:cNvSpPr>
          <p:nvPr>
            <p:ph type="sldNum" sz="quarter" idx="4"/>
          </p:nvPr>
        </p:nvSpPr>
        <p:spPr bwMode="auto">
          <a:xfrm>
            <a:off x="7010400" y="4171950"/>
            <a:ext cx="19050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pPr>
              <a:defRPr/>
            </a:pPr>
            <a:fld id="{8B2FC1F5-3F11-4F4C-98D3-E04A951B33C5}"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sldLayoutIdLst>
    <p:sldLayoutId id="2147483694" r:id="rId1"/>
    <p:sldLayoutId id="2147483707"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2"/>
          <p:cNvPicPr>
            <a:picLocks noChangeAspect="1" noChangeArrowheads="1"/>
          </p:cNvPicPr>
          <p:nvPr/>
        </p:nvPicPr>
        <p:blipFill rotWithShape="1">
          <a:blip r:embed="rId13" cstate="screen">
            <a:extLst>
              <a:ext uri="{28A0092B-C50C-407E-A947-70E740481C1C}">
                <a14:useLocalDpi xmlns:a14="http://schemas.microsoft.com/office/drawing/2010/main"/>
              </a:ext>
            </a:extLst>
          </a:blip>
          <a:srcRect/>
          <a:stretch/>
        </p:blipFill>
        <p:spPr bwMode="auto">
          <a:xfrm>
            <a:off x="-10634" y="-20538"/>
            <a:ext cx="9152000" cy="4092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Placeholder 1"/>
          <p:cNvSpPr>
            <a:spLocks noGrp="1"/>
          </p:cNvSpPr>
          <p:nvPr>
            <p:ph type="title"/>
          </p:nvPr>
        </p:nvSpPr>
        <p:spPr>
          <a:xfrm>
            <a:off x="179512" y="364350"/>
            <a:ext cx="7056784" cy="857250"/>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14/03/2024</a:t>
            </a:fld>
            <a:endParaRPr lang="en-GB"/>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spTree>
    <p:extLst>
      <p:ext uri="{BB962C8B-B14F-4D97-AF65-F5344CB8AC3E}">
        <p14:creationId xmlns:p14="http://schemas.microsoft.com/office/powerpoint/2010/main" val="189591948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l"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05978"/>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2051" name="Text Placeholder 2"/>
          <p:cNvSpPr>
            <a:spLocks noGrp="1"/>
          </p:cNvSpPr>
          <p:nvPr>
            <p:ph type="body" idx="1"/>
          </p:nvPr>
        </p:nvSpPr>
        <p:spPr bwMode="auto">
          <a:xfrm>
            <a:off x="457200" y="1200151"/>
            <a:ext cx="8229600" cy="3394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14/03/2024</a:t>
            </a:fld>
            <a:endParaRPr lang="en-GB"/>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4.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www.youtube.com/watch?v=IVWZ2cQJBSU" TargetMode="Externa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www.tiktok.com/@benjy_lookbook/video/7022694988463066374" TargetMode="External"/><Relationship Id="rId1" Type="http://schemas.openxmlformats.org/officeDocument/2006/relationships/slideLayout" Target="../slideLayouts/slideLayout14.xml"/><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file:///Users/Roberta/Downloads/topicreport04ethnicityandnationalidentitypostreleaseversion....pdf" TargetMode="Externa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3.png"/><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9512" y="1851670"/>
            <a:ext cx="6912768" cy="1512168"/>
          </a:xfrm>
        </p:spPr>
        <p:txBody>
          <a:bodyPr/>
          <a:lstStyle/>
          <a:p>
            <a:r>
              <a:rPr lang="en-GB" sz="3200" b="0" i="0" dirty="0">
                <a:solidFill>
                  <a:srgbClr val="393A3B"/>
                </a:solidFill>
                <a:effectLst/>
                <a:latin typeface="Lato" panose="020F0502020204030203" pitchFamily="34" charset="0"/>
              </a:rPr>
              <a:t>Naming to Control</a:t>
            </a:r>
            <a:endParaRPr lang="en-GB" sz="3200" dirty="0"/>
          </a:p>
        </p:txBody>
      </p:sp>
      <p:sp>
        <p:nvSpPr>
          <p:cNvPr id="3" name="Subtitle 2"/>
          <p:cNvSpPr>
            <a:spLocks noGrp="1"/>
          </p:cNvSpPr>
          <p:nvPr>
            <p:ph type="subTitle" idx="1"/>
          </p:nvPr>
        </p:nvSpPr>
        <p:spPr>
          <a:xfrm>
            <a:off x="259432" y="3507854"/>
            <a:ext cx="3880520" cy="792088"/>
          </a:xfrm>
        </p:spPr>
        <p:txBody>
          <a:bodyPr/>
          <a:lstStyle/>
          <a:p>
            <a:pPr>
              <a:spcBef>
                <a:spcPts val="0"/>
              </a:spcBef>
            </a:pPr>
            <a:r>
              <a:rPr lang="en-GB" sz="1800" dirty="0"/>
              <a:t>Professor Roberta Bivins</a:t>
            </a:r>
          </a:p>
          <a:p>
            <a:pPr>
              <a:spcBef>
                <a:spcPts val="0"/>
              </a:spcBef>
            </a:pPr>
            <a:r>
              <a:rPr lang="en-GB" sz="1800" dirty="0"/>
              <a:t>Centre for the History of Medicine</a:t>
            </a:r>
          </a:p>
          <a:p>
            <a:pPr>
              <a:spcBef>
                <a:spcPts val="0"/>
              </a:spcBef>
            </a:pPr>
            <a:r>
              <a:rPr lang="en-GB" sz="1800" dirty="0"/>
              <a:t>University of Warwick</a:t>
            </a:r>
          </a:p>
          <a:p>
            <a:r>
              <a:rPr lang="en-GB" dirty="0" err="1">
                <a:solidFill>
                  <a:srgbClr val="C00000"/>
                </a:solidFill>
              </a:rPr>
              <a:t>peopleshistorynhs.org</a:t>
            </a:r>
            <a:endParaRPr lang="en-GB" dirty="0">
              <a:solidFill>
                <a:srgbClr val="C00000"/>
              </a:solidFill>
            </a:endParaRPr>
          </a:p>
        </p:txBody>
      </p:sp>
      <p:sp>
        <p:nvSpPr>
          <p:cNvPr id="4" name="TextBox 3"/>
          <p:cNvSpPr txBox="1"/>
          <p:nvPr/>
        </p:nvSpPr>
        <p:spPr>
          <a:xfrm>
            <a:off x="9159631" y="-359508"/>
            <a:ext cx="184731" cy="461665"/>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157084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03EC7D-6041-8357-031D-D9F7D1EB0726}"/>
              </a:ext>
            </a:extLst>
          </p:cNvPr>
          <p:cNvSpPr>
            <a:spLocks noGrp="1"/>
          </p:cNvSpPr>
          <p:nvPr>
            <p:ph type="title"/>
          </p:nvPr>
        </p:nvSpPr>
        <p:spPr/>
        <p:txBody>
          <a:bodyPr/>
          <a:lstStyle/>
          <a:p>
            <a:r>
              <a:rPr lang="en-GB" dirty="0"/>
              <a:t>Admin</a:t>
            </a:r>
          </a:p>
        </p:txBody>
      </p:sp>
      <p:sp>
        <p:nvSpPr>
          <p:cNvPr id="3" name="Content Placeholder 2">
            <a:extLst>
              <a:ext uri="{FF2B5EF4-FFF2-40B4-BE49-F238E27FC236}">
                <a16:creationId xmlns:a16="http://schemas.microsoft.com/office/drawing/2014/main" id="{24F2F4D1-A892-4E13-11CA-B5A32761AA98}"/>
              </a:ext>
            </a:extLst>
          </p:cNvPr>
          <p:cNvSpPr>
            <a:spLocks noGrp="1"/>
          </p:cNvSpPr>
          <p:nvPr>
            <p:ph idx="1"/>
          </p:nvPr>
        </p:nvSpPr>
        <p:spPr>
          <a:xfrm>
            <a:off x="395536" y="1059582"/>
            <a:ext cx="8640960" cy="3312368"/>
          </a:xfrm>
        </p:spPr>
        <p:txBody>
          <a:bodyPr/>
          <a:lstStyle/>
          <a:p>
            <a:r>
              <a:rPr lang="en-GB" sz="2000" dirty="0"/>
              <a:t>Final Module Feedback survey: remind me to finish 10 minutes early today!!</a:t>
            </a:r>
          </a:p>
          <a:p>
            <a:r>
              <a:rPr lang="en-GB" sz="2000" dirty="0"/>
              <a:t>Remember: we will meet in </a:t>
            </a:r>
            <a:r>
              <a:rPr lang="en-GB" sz="2000" b="1" dirty="0"/>
              <a:t>WEEK 2</a:t>
            </a:r>
            <a:r>
              <a:rPr lang="en-GB" sz="2000" dirty="0"/>
              <a:t> next term for our Module Showcase and conclusion seminar. </a:t>
            </a:r>
            <a:r>
              <a:rPr lang="en-GB" sz="2000" b="1" dirty="0"/>
              <a:t>Check your email in week 1 </a:t>
            </a:r>
            <a:r>
              <a:rPr lang="en-GB" sz="2000" dirty="0"/>
              <a:t>for times and places – I am hoping to get us all together in one big room.</a:t>
            </a:r>
          </a:p>
          <a:p>
            <a:r>
              <a:rPr lang="en-GB" sz="2000" dirty="0"/>
              <a:t>Feedback and contact over the break: I will be away from 20-22 March and 9-13  and 24-26 April, all inclusive. Otherwise, I will be more or less available for emails and calls, as needed – but I might be a bit slower to respond than usual.</a:t>
            </a:r>
          </a:p>
          <a:p>
            <a:r>
              <a:rPr lang="en-GB" sz="2000" dirty="0"/>
              <a:t>DAHL Showcase and Prize: this year’s competition will open in April, and I encourage all of you who did a digital project to think about submitting!</a:t>
            </a:r>
          </a:p>
          <a:p>
            <a:endParaRPr lang="en-GB" sz="2000" dirty="0"/>
          </a:p>
        </p:txBody>
      </p:sp>
    </p:spTree>
    <p:extLst>
      <p:ext uri="{BB962C8B-B14F-4D97-AF65-F5344CB8AC3E}">
        <p14:creationId xmlns:p14="http://schemas.microsoft.com/office/powerpoint/2010/main" val="1626957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FB238A-4F55-36D0-BF26-AC2C19B3D246}"/>
              </a:ext>
            </a:extLst>
          </p:cNvPr>
          <p:cNvSpPr>
            <a:spLocks noGrp="1"/>
          </p:cNvSpPr>
          <p:nvPr>
            <p:ph type="title"/>
          </p:nvPr>
        </p:nvSpPr>
        <p:spPr>
          <a:xfrm>
            <a:off x="10720" y="472178"/>
            <a:ext cx="4155555" cy="883714"/>
          </a:xfrm>
        </p:spPr>
        <p:txBody>
          <a:bodyPr>
            <a:normAutofit fontScale="90000"/>
          </a:bodyPr>
          <a:lstStyle/>
          <a:p>
            <a:r>
              <a:rPr lang="en-GB" sz="3600" dirty="0"/>
              <a:t>Why do we name (-call) immigrants?</a:t>
            </a:r>
          </a:p>
        </p:txBody>
      </p:sp>
      <p:pic>
        <p:nvPicPr>
          <p:cNvPr id="10" name="Content Placeholder 9" descr="A picture containing text&#10;&#10;Description automatically generated">
            <a:extLst>
              <a:ext uri="{FF2B5EF4-FFF2-40B4-BE49-F238E27FC236}">
                <a16:creationId xmlns:a16="http://schemas.microsoft.com/office/drawing/2014/main" id="{2695D6CB-6E31-0835-11C8-661C9B60CE97}"/>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0721" y="1440531"/>
            <a:ext cx="4155556" cy="2728913"/>
          </a:xfrm>
        </p:spPr>
      </p:pic>
      <p:sp>
        <p:nvSpPr>
          <p:cNvPr id="4" name="TextBox 3">
            <a:extLst>
              <a:ext uri="{FF2B5EF4-FFF2-40B4-BE49-F238E27FC236}">
                <a16:creationId xmlns:a16="http://schemas.microsoft.com/office/drawing/2014/main" id="{774E303C-0F53-002C-6D82-BA9767D0E318}"/>
              </a:ext>
            </a:extLst>
          </p:cNvPr>
          <p:cNvSpPr txBox="1"/>
          <p:nvPr/>
        </p:nvSpPr>
        <p:spPr>
          <a:xfrm>
            <a:off x="251520" y="4084806"/>
            <a:ext cx="3744416" cy="215444"/>
          </a:xfrm>
          <a:prstGeom prst="rect">
            <a:avLst/>
          </a:prstGeom>
          <a:noFill/>
        </p:spPr>
        <p:txBody>
          <a:bodyPr wrap="square" rtlCol="0">
            <a:spAutoFit/>
          </a:bodyPr>
          <a:lstStyle/>
          <a:p>
            <a:r>
              <a:rPr lang="en-GB" sz="800" b="0" i="0" dirty="0">
                <a:solidFill>
                  <a:srgbClr val="000000"/>
                </a:solidFill>
                <a:effectLst/>
                <a:latin typeface="Public Sans"/>
              </a:rPr>
              <a:t>‘As </a:t>
            </a:r>
            <a:r>
              <a:rPr lang="en-GB" sz="800" b="0" i="0" dirty="0" err="1">
                <a:solidFill>
                  <a:srgbClr val="000000"/>
                </a:solidFill>
                <a:effectLst/>
                <a:latin typeface="Public Sans"/>
              </a:rPr>
              <a:t>Chales</a:t>
            </a:r>
            <a:r>
              <a:rPr lang="en-GB" sz="800" b="0" i="0" dirty="0">
                <a:solidFill>
                  <a:srgbClr val="000000"/>
                </a:solidFill>
                <a:effectLst/>
                <a:latin typeface="Public Sans"/>
              </a:rPr>
              <a:t> Hallett Sees The Dago Immigration Joke’, </a:t>
            </a:r>
            <a:r>
              <a:rPr lang="en-GB" sz="800" b="0" i="1" dirty="0">
                <a:solidFill>
                  <a:srgbClr val="000000"/>
                </a:solidFill>
                <a:effectLst/>
                <a:latin typeface="Public Sans"/>
              </a:rPr>
              <a:t>Smith’s Weekly</a:t>
            </a:r>
            <a:r>
              <a:rPr lang="en-GB" sz="800" b="0" i="0" dirty="0">
                <a:solidFill>
                  <a:srgbClr val="000000"/>
                </a:solidFill>
                <a:effectLst/>
                <a:latin typeface="Public Sans"/>
              </a:rPr>
              <a:t>, 9 July 1927, 14</a:t>
            </a:r>
            <a:endParaRPr lang="en-GB" sz="900" dirty="0">
              <a:latin typeface="+mn-lt"/>
            </a:endParaRPr>
          </a:p>
        </p:txBody>
      </p:sp>
      <p:sp>
        <p:nvSpPr>
          <p:cNvPr id="6" name="TextBox 5">
            <a:extLst>
              <a:ext uri="{FF2B5EF4-FFF2-40B4-BE49-F238E27FC236}">
                <a16:creationId xmlns:a16="http://schemas.microsoft.com/office/drawing/2014/main" id="{240D5921-C2FF-3B31-0F51-DC0DFFD0411D}"/>
              </a:ext>
            </a:extLst>
          </p:cNvPr>
          <p:cNvSpPr txBox="1"/>
          <p:nvPr/>
        </p:nvSpPr>
        <p:spPr>
          <a:xfrm>
            <a:off x="4247818" y="52940"/>
            <a:ext cx="2664296" cy="4939814"/>
          </a:xfrm>
          <a:prstGeom prst="rect">
            <a:avLst/>
          </a:prstGeom>
          <a:solidFill>
            <a:srgbClr val="FFC000"/>
          </a:solidFill>
        </p:spPr>
        <p:txBody>
          <a:bodyPr wrap="square">
            <a:spAutoFit/>
          </a:bodyPr>
          <a:lstStyle/>
          <a:p>
            <a:pPr algn="l"/>
            <a:r>
              <a:rPr lang="en-GB" sz="900" b="0" i="0" dirty="0">
                <a:solidFill>
                  <a:srgbClr val="000000"/>
                </a:solidFill>
                <a:effectLst/>
                <a:latin typeface="+mn-lt"/>
              </a:rPr>
              <a:t>As was only to be expected the ever increasing influx of alien </a:t>
            </a:r>
            <a:r>
              <a:rPr lang="en-GB" sz="900" b="0" i="0" dirty="0" err="1">
                <a:solidFill>
                  <a:srgbClr val="000000"/>
                </a:solidFill>
                <a:effectLst/>
                <a:latin typeface="+mn-lt"/>
              </a:rPr>
              <a:t>labor</a:t>
            </a:r>
            <a:r>
              <a:rPr lang="en-GB" sz="900" b="0" i="0" dirty="0">
                <a:solidFill>
                  <a:srgbClr val="000000"/>
                </a:solidFill>
                <a:effectLst/>
                <a:latin typeface="+mn-lt"/>
              </a:rPr>
              <a:t> on to the goldfields of this State is rapidly leading to trouble….. Because the Dago was a European, and in some degree more to be welcomed than the Jap and Chow and other scum of Asia, there was at one time little notice taken of his steady but constant arrival, never seemed to strike </a:t>
            </a:r>
            <a:r>
              <a:rPr lang="en-GB" sz="900" b="0" i="0" dirty="0" err="1">
                <a:solidFill>
                  <a:srgbClr val="000000"/>
                </a:solidFill>
                <a:effectLst/>
                <a:latin typeface="+mn-lt"/>
              </a:rPr>
              <a:t>Westralians</a:t>
            </a:r>
            <a:r>
              <a:rPr lang="en-GB" sz="900" dirty="0">
                <a:solidFill>
                  <a:srgbClr val="000000"/>
                </a:solidFill>
                <a:latin typeface="+mn-lt"/>
              </a:rPr>
              <a:t> </a:t>
            </a:r>
            <a:r>
              <a:rPr lang="en-GB" sz="900" b="0" i="0" dirty="0">
                <a:solidFill>
                  <a:srgbClr val="000000"/>
                </a:solidFill>
                <a:effectLst/>
                <a:latin typeface="+mn-lt"/>
              </a:rPr>
              <a:t>that in the Dago was a menace almost as much to be feared as the very worst of the </a:t>
            </a:r>
            <a:r>
              <a:rPr lang="en-GB" sz="900" b="0" i="0" dirty="0" err="1">
                <a:solidFill>
                  <a:srgbClr val="000000"/>
                </a:solidFill>
                <a:effectLst/>
                <a:latin typeface="+mn-lt"/>
              </a:rPr>
              <a:t>Asiatics</a:t>
            </a:r>
            <a:r>
              <a:rPr lang="en-GB" sz="900" b="0" i="0" dirty="0">
                <a:solidFill>
                  <a:srgbClr val="000000"/>
                </a:solidFill>
                <a:effectLst/>
                <a:latin typeface="+mn-lt"/>
              </a:rPr>
              <a:t> themselves. The Dago, even as he stands at present, is a big competitor in the </a:t>
            </a:r>
            <a:r>
              <a:rPr lang="en-GB" sz="900" b="0" i="0" dirty="0" err="1">
                <a:solidFill>
                  <a:srgbClr val="000000"/>
                </a:solidFill>
                <a:effectLst/>
                <a:latin typeface="+mn-lt"/>
              </a:rPr>
              <a:t>labor</a:t>
            </a:r>
            <a:r>
              <a:rPr lang="en-GB" sz="900" dirty="0">
                <a:solidFill>
                  <a:srgbClr val="000000"/>
                </a:solidFill>
                <a:latin typeface="+mn-lt"/>
              </a:rPr>
              <a:t> </a:t>
            </a:r>
            <a:r>
              <a:rPr lang="en-GB" sz="900" b="0" i="0" dirty="0">
                <a:solidFill>
                  <a:srgbClr val="000000"/>
                </a:solidFill>
                <a:effectLst/>
                <a:latin typeface="+mn-lt"/>
              </a:rPr>
              <a:t>market on the fields… If the conditions upon which these men from Italy worked were the same as those of the white man the trouble would not be so bad, indeed it might be left to right itself in time. But such is not the case… White miners are getting tired of seeing their places filled by unskilled, cheap </a:t>
            </a:r>
            <a:r>
              <a:rPr lang="en-GB" sz="900" b="0" i="0" dirty="0" err="1">
                <a:solidFill>
                  <a:srgbClr val="000000"/>
                </a:solidFill>
                <a:effectLst/>
                <a:latin typeface="+mn-lt"/>
              </a:rPr>
              <a:t>labor</a:t>
            </a:r>
            <a:r>
              <a:rPr lang="en-GB" sz="900" b="0" i="0" dirty="0">
                <a:solidFill>
                  <a:srgbClr val="000000"/>
                </a:solidFill>
                <a:effectLst/>
                <a:latin typeface="+mn-lt"/>
              </a:rPr>
              <a:t> from the shores of the Mediterranean.  …These</a:t>
            </a:r>
            <a:r>
              <a:rPr lang="en-GB" sz="900" dirty="0">
                <a:solidFill>
                  <a:srgbClr val="000000"/>
                </a:solidFill>
                <a:latin typeface="+mn-lt"/>
              </a:rPr>
              <a:t> </a:t>
            </a:r>
            <a:r>
              <a:rPr lang="en-GB" sz="900" b="0" i="0" dirty="0">
                <a:solidFill>
                  <a:srgbClr val="000000"/>
                </a:solidFill>
                <a:effectLst/>
                <a:latin typeface="+mn-lt"/>
              </a:rPr>
              <a:t>men do not bring their womankind here, and being of a low moral caste they cannot intermarry with our people any more than the Chows and Japs can. They cannot, therefore, be looked upon as desirable immigrants—they are most undesirable. They do not settle upon the land, neither do they develop any of our  resources. They simply undercut the</a:t>
            </a:r>
            <a:r>
              <a:rPr lang="en-GB" sz="900" dirty="0">
                <a:solidFill>
                  <a:srgbClr val="000000"/>
                </a:solidFill>
                <a:latin typeface="+mn-lt"/>
              </a:rPr>
              <a:t> </a:t>
            </a:r>
            <a:r>
              <a:rPr lang="en-GB" sz="900" b="0" i="0" dirty="0">
                <a:solidFill>
                  <a:srgbClr val="000000"/>
                </a:solidFill>
                <a:effectLst/>
                <a:latin typeface="+mn-lt"/>
              </a:rPr>
              <a:t>workman in wages, and save and hoard their scanty earnings with the one set purpose</a:t>
            </a:r>
            <a:r>
              <a:rPr lang="en-GB" sz="900" dirty="0">
                <a:solidFill>
                  <a:srgbClr val="000000"/>
                </a:solidFill>
                <a:latin typeface="+mn-lt"/>
              </a:rPr>
              <a:t> </a:t>
            </a:r>
            <a:r>
              <a:rPr lang="en-GB" sz="900" b="0" i="0" dirty="0">
                <a:solidFill>
                  <a:srgbClr val="000000"/>
                </a:solidFill>
                <a:effectLst/>
                <a:latin typeface="+mn-lt"/>
              </a:rPr>
              <a:t>of returning to their native land as comparatively rich men. Some</a:t>
            </a:r>
            <a:r>
              <a:rPr lang="en-GB" sz="900" dirty="0">
                <a:solidFill>
                  <a:srgbClr val="000000"/>
                </a:solidFill>
                <a:latin typeface="+mn-lt"/>
              </a:rPr>
              <a:t> </a:t>
            </a:r>
            <a:r>
              <a:rPr lang="en-GB" sz="900" b="0" i="0" dirty="0">
                <a:solidFill>
                  <a:srgbClr val="000000"/>
                </a:solidFill>
                <a:effectLst/>
                <a:latin typeface="+mn-lt"/>
              </a:rPr>
              <a:t>stricter testing of these men will have to be made upon their landing, and if they cannot come up to the mark they should be bundled back bag and baggage. Westralia wants population badly enough, but we can well afford to wait—for years if need be, and get</a:t>
            </a:r>
            <a:r>
              <a:rPr lang="en-GB" sz="900" dirty="0">
                <a:solidFill>
                  <a:srgbClr val="000000"/>
                </a:solidFill>
                <a:latin typeface="+mn-lt"/>
              </a:rPr>
              <a:t> p</a:t>
            </a:r>
            <a:r>
              <a:rPr lang="en-GB" sz="900" b="0" i="0" dirty="0">
                <a:solidFill>
                  <a:srgbClr val="000000"/>
                </a:solidFill>
                <a:effectLst/>
                <a:latin typeface="+mn-lt"/>
              </a:rPr>
              <a:t>eople of our own race—in preference to </a:t>
            </a:r>
            <a:r>
              <a:rPr lang="en-GB" sz="900" b="0" i="0" dirty="0" err="1">
                <a:solidFill>
                  <a:srgbClr val="000000"/>
                </a:solidFill>
                <a:effectLst/>
                <a:latin typeface="+mn-lt"/>
              </a:rPr>
              <a:t>harboring</a:t>
            </a:r>
            <a:r>
              <a:rPr lang="en-GB" sz="900" b="0" i="0" dirty="0">
                <a:solidFill>
                  <a:srgbClr val="000000"/>
                </a:solidFill>
                <a:effectLst/>
                <a:latin typeface="+mn-lt"/>
              </a:rPr>
              <a:t> this scum of Europe</a:t>
            </a:r>
          </a:p>
        </p:txBody>
      </p:sp>
      <p:sp>
        <p:nvSpPr>
          <p:cNvPr id="12" name="TextBox 11">
            <a:extLst>
              <a:ext uri="{FF2B5EF4-FFF2-40B4-BE49-F238E27FC236}">
                <a16:creationId xmlns:a16="http://schemas.microsoft.com/office/drawing/2014/main" id="{DE5C3C51-AFDE-7CCA-565F-9AD373F15C7D}"/>
              </a:ext>
            </a:extLst>
          </p:cNvPr>
          <p:cNvSpPr txBox="1"/>
          <p:nvPr/>
        </p:nvSpPr>
        <p:spPr>
          <a:xfrm>
            <a:off x="7060878" y="4808088"/>
            <a:ext cx="1976765" cy="369332"/>
          </a:xfrm>
          <a:prstGeom prst="rect">
            <a:avLst/>
          </a:prstGeom>
          <a:noFill/>
        </p:spPr>
        <p:txBody>
          <a:bodyPr wrap="square">
            <a:spAutoFit/>
          </a:bodyPr>
          <a:lstStyle/>
          <a:p>
            <a:r>
              <a:rPr lang="en-GB" sz="900" b="0" i="0" dirty="0">
                <a:solidFill>
                  <a:srgbClr val="000000"/>
                </a:solidFill>
                <a:effectLst/>
                <a:latin typeface="Public Sans"/>
              </a:rPr>
              <a:t>‘The Dago Deluge’, </a:t>
            </a:r>
            <a:r>
              <a:rPr lang="en-GB" sz="900" b="0" i="1" dirty="0">
                <a:solidFill>
                  <a:srgbClr val="000000"/>
                </a:solidFill>
                <a:effectLst/>
                <a:latin typeface="Public Sans"/>
              </a:rPr>
              <a:t>Truth</a:t>
            </a:r>
            <a:r>
              <a:rPr lang="en-GB" sz="900" b="0" i="0" dirty="0">
                <a:solidFill>
                  <a:srgbClr val="000000"/>
                </a:solidFill>
                <a:effectLst/>
                <a:latin typeface="Public Sans"/>
              </a:rPr>
              <a:t>, 20 February 1904, 2</a:t>
            </a:r>
            <a:endParaRPr lang="en-GB" sz="900" dirty="0"/>
          </a:p>
        </p:txBody>
      </p:sp>
      <p:pic>
        <p:nvPicPr>
          <p:cNvPr id="14" name="Picture 13" descr="Text, letter&#10;&#10;Description automatically generated">
            <a:extLst>
              <a:ext uri="{FF2B5EF4-FFF2-40B4-BE49-F238E27FC236}">
                <a16:creationId xmlns:a16="http://schemas.microsoft.com/office/drawing/2014/main" id="{06191F93-3E37-9C14-F5F7-CE9CE4ABA4C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33737" y="-22092"/>
            <a:ext cx="2049701" cy="4844748"/>
          </a:xfrm>
          <a:prstGeom prst="rect">
            <a:avLst/>
          </a:prstGeom>
        </p:spPr>
      </p:pic>
      <p:sp>
        <p:nvSpPr>
          <p:cNvPr id="16" name="TextBox 15">
            <a:extLst>
              <a:ext uri="{FF2B5EF4-FFF2-40B4-BE49-F238E27FC236}">
                <a16:creationId xmlns:a16="http://schemas.microsoft.com/office/drawing/2014/main" id="{B0376A43-7596-B796-5419-96ABCA24EA6D}"/>
              </a:ext>
            </a:extLst>
          </p:cNvPr>
          <p:cNvSpPr txBox="1"/>
          <p:nvPr/>
        </p:nvSpPr>
        <p:spPr>
          <a:xfrm>
            <a:off x="20075" y="4409712"/>
            <a:ext cx="5146364" cy="523220"/>
          </a:xfrm>
          <a:prstGeom prst="rect">
            <a:avLst/>
          </a:prstGeom>
          <a:noFill/>
        </p:spPr>
        <p:txBody>
          <a:bodyPr wrap="square">
            <a:spAutoFit/>
          </a:bodyPr>
          <a:lstStyle/>
          <a:p>
            <a:r>
              <a:rPr lang="en-GB" sz="1400" dirty="0">
                <a:latin typeface="+mn-lt"/>
              </a:rPr>
              <a:t>https://</a:t>
            </a:r>
            <a:r>
              <a:rPr lang="en-GB" sz="1400" dirty="0" err="1">
                <a:latin typeface="+mn-lt"/>
              </a:rPr>
              <a:t>freilich.anu.edu.au</a:t>
            </a:r>
            <a:r>
              <a:rPr lang="en-GB" sz="1400" dirty="0">
                <a:latin typeface="+mn-lt"/>
              </a:rPr>
              <a:t>/news-events/blog/dago-wog-remembering-stinging-slurs#_ftn2</a:t>
            </a:r>
          </a:p>
        </p:txBody>
      </p:sp>
    </p:spTree>
    <p:extLst>
      <p:ext uri="{BB962C8B-B14F-4D97-AF65-F5344CB8AC3E}">
        <p14:creationId xmlns:p14="http://schemas.microsoft.com/office/powerpoint/2010/main" val="12734924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B59B5D-C619-9A14-ADC3-E29A5D99C1D1}"/>
              </a:ext>
            </a:extLst>
          </p:cNvPr>
          <p:cNvSpPr>
            <a:spLocks noGrp="1"/>
          </p:cNvSpPr>
          <p:nvPr>
            <p:ph type="title"/>
          </p:nvPr>
        </p:nvSpPr>
        <p:spPr/>
        <p:txBody>
          <a:bodyPr/>
          <a:lstStyle/>
          <a:p>
            <a:r>
              <a:rPr lang="en-GB" dirty="0"/>
              <a:t>‘</a:t>
            </a:r>
            <a:r>
              <a:rPr lang="en-GB" dirty="0">
                <a:hlinkClick r:id="rId2"/>
              </a:rPr>
              <a:t>Dog Whistle Politics</a:t>
            </a:r>
            <a:r>
              <a:rPr lang="en-GB" dirty="0"/>
              <a:t>’</a:t>
            </a:r>
          </a:p>
        </p:txBody>
      </p:sp>
      <p:pic>
        <p:nvPicPr>
          <p:cNvPr id="7" name="Content Placeholder 6" descr="A person talking to a person&#10;&#10;Description automatically generated with low confidence">
            <a:extLst>
              <a:ext uri="{FF2B5EF4-FFF2-40B4-BE49-F238E27FC236}">
                <a16:creationId xmlns:a16="http://schemas.microsoft.com/office/drawing/2014/main" id="{86A60478-7F38-DB33-3446-9AE3A947A420}"/>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190245" y="1491630"/>
            <a:ext cx="6763510" cy="3394075"/>
          </a:xfrm>
        </p:spPr>
      </p:pic>
    </p:spTree>
    <p:extLst>
      <p:ext uri="{BB962C8B-B14F-4D97-AF65-F5344CB8AC3E}">
        <p14:creationId xmlns:p14="http://schemas.microsoft.com/office/powerpoint/2010/main" val="11065399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B6BE07-ABFB-5441-A862-94D0B7B85CFC}"/>
              </a:ext>
            </a:extLst>
          </p:cNvPr>
          <p:cNvSpPr>
            <a:spLocks noGrp="1"/>
          </p:cNvSpPr>
          <p:nvPr>
            <p:ph type="title"/>
          </p:nvPr>
        </p:nvSpPr>
        <p:spPr>
          <a:xfrm>
            <a:off x="179512" y="555526"/>
            <a:ext cx="7056784" cy="666074"/>
          </a:xfrm>
        </p:spPr>
        <p:txBody>
          <a:bodyPr>
            <a:normAutofit fontScale="90000"/>
          </a:bodyPr>
          <a:lstStyle/>
          <a:p>
            <a:r>
              <a:rPr lang="en-GB" dirty="0"/>
              <a:t>Are all slurs evident? Equal?</a:t>
            </a:r>
          </a:p>
        </p:txBody>
      </p:sp>
      <p:pic>
        <p:nvPicPr>
          <p:cNvPr id="6" name="Content Placeholder 5" descr="A person smiling for the camera&#10;&#10;Description automatically generated with medium confidence">
            <a:hlinkClick r:id="rId2"/>
            <a:extLst>
              <a:ext uri="{FF2B5EF4-FFF2-40B4-BE49-F238E27FC236}">
                <a16:creationId xmlns:a16="http://schemas.microsoft.com/office/drawing/2014/main" id="{035A64E7-AB78-F266-1F28-23AF7EBC3B78}"/>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732240" y="1347614"/>
            <a:ext cx="1978270" cy="3387725"/>
          </a:xfrm>
        </p:spPr>
      </p:pic>
      <p:sp>
        <p:nvSpPr>
          <p:cNvPr id="7" name="TextBox 6">
            <a:extLst>
              <a:ext uri="{FF2B5EF4-FFF2-40B4-BE49-F238E27FC236}">
                <a16:creationId xmlns:a16="http://schemas.microsoft.com/office/drawing/2014/main" id="{817BED5A-4FC7-50CF-E7CB-DCB9247BA544}"/>
              </a:ext>
            </a:extLst>
          </p:cNvPr>
          <p:cNvSpPr txBox="1"/>
          <p:nvPr/>
        </p:nvSpPr>
        <p:spPr>
          <a:xfrm>
            <a:off x="7020272" y="4730548"/>
            <a:ext cx="1518364" cy="261610"/>
          </a:xfrm>
          <a:prstGeom prst="rect">
            <a:avLst/>
          </a:prstGeom>
          <a:noFill/>
        </p:spPr>
        <p:txBody>
          <a:bodyPr wrap="none" rtlCol="0">
            <a:spAutoFit/>
          </a:bodyPr>
          <a:lstStyle/>
          <a:p>
            <a:r>
              <a:rPr lang="en-GB" sz="1100" dirty="0">
                <a:latin typeface="+mn-lt"/>
                <a:hlinkClick r:id="rId2"/>
              </a:rPr>
              <a:t>What isn’t a racial slur?</a:t>
            </a:r>
            <a:endParaRPr lang="en-GB" sz="1100" dirty="0">
              <a:latin typeface="+mn-lt"/>
            </a:endParaRPr>
          </a:p>
        </p:txBody>
      </p:sp>
      <p:pic>
        <p:nvPicPr>
          <p:cNvPr id="1026" name="Picture 2" descr="Karen' Halloween Masks Are Selling for $180 Online">
            <a:extLst>
              <a:ext uri="{FF2B5EF4-FFF2-40B4-BE49-F238E27FC236}">
                <a16:creationId xmlns:a16="http://schemas.microsoft.com/office/drawing/2014/main" id="{E39EC6E6-BC07-B7AB-0637-80A8E32717E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6385" y="1552444"/>
            <a:ext cx="3970751" cy="2978063"/>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694D7D46-B98A-0486-5032-AE39ADA7ABBE}"/>
              </a:ext>
            </a:extLst>
          </p:cNvPr>
          <p:cNvSpPr txBox="1"/>
          <p:nvPr/>
        </p:nvSpPr>
        <p:spPr>
          <a:xfrm>
            <a:off x="0" y="4587974"/>
            <a:ext cx="4869859" cy="461665"/>
          </a:xfrm>
          <a:prstGeom prst="rect">
            <a:avLst/>
          </a:prstGeom>
          <a:noFill/>
        </p:spPr>
        <p:txBody>
          <a:bodyPr wrap="none" rtlCol="0">
            <a:spAutoFit/>
          </a:bodyPr>
          <a:lstStyle/>
          <a:p>
            <a:r>
              <a:rPr lang="en-GB" dirty="0"/>
              <a:t>The ‘Karen’ Halloween Mask of 2020</a:t>
            </a:r>
          </a:p>
        </p:txBody>
      </p:sp>
    </p:spTree>
    <p:extLst>
      <p:ext uri="{BB962C8B-B14F-4D97-AF65-F5344CB8AC3E}">
        <p14:creationId xmlns:p14="http://schemas.microsoft.com/office/powerpoint/2010/main" val="38150632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C85F1F4-2BED-564B-BA0B-1C4428F20C5C}"/>
              </a:ext>
            </a:extLst>
          </p:cNvPr>
          <p:cNvSpPr>
            <a:spLocks noGrp="1"/>
          </p:cNvSpPr>
          <p:nvPr>
            <p:ph type="title"/>
          </p:nvPr>
        </p:nvSpPr>
        <p:spPr/>
        <p:txBody>
          <a:bodyPr/>
          <a:lstStyle/>
          <a:p>
            <a:r>
              <a:rPr lang="en-GB" dirty="0"/>
              <a:t>Discussion</a:t>
            </a:r>
          </a:p>
        </p:txBody>
      </p:sp>
      <p:sp>
        <p:nvSpPr>
          <p:cNvPr id="5" name="Content Placeholder 4">
            <a:extLst>
              <a:ext uri="{FF2B5EF4-FFF2-40B4-BE49-F238E27FC236}">
                <a16:creationId xmlns:a16="http://schemas.microsoft.com/office/drawing/2014/main" id="{69FAA5DC-3AFC-8741-9EB5-F28E7CE73C81}"/>
              </a:ext>
            </a:extLst>
          </p:cNvPr>
          <p:cNvSpPr>
            <a:spLocks noGrp="1"/>
          </p:cNvSpPr>
          <p:nvPr>
            <p:ph idx="1"/>
          </p:nvPr>
        </p:nvSpPr>
        <p:spPr/>
        <p:txBody>
          <a:bodyPr>
            <a:normAutofit fontScale="92500" lnSpcReduction="10000"/>
          </a:bodyPr>
          <a:lstStyle/>
          <a:p>
            <a:pPr marL="0" indent="0">
              <a:buNone/>
            </a:pPr>
            <a:r>
              <a:rPr lang="en-GB" dirty="0"/>
              <a:t>In your groups:</a:t>
            </a:r>
          </a:p>
          <a:p>
            <a:r>
              <a:rPr lang="en-GB" sz="2200" dirty="0"/>
              <a:t>Start with a quick round of Foreign Bodies ‘Taboo’. As you play, think about the challenges posed by the human instinct to name, categorise and simplify in an area as complex as human mobility and belonging. How easy or hard is it to convey your term without falling into easy habits of speech and language?</a:t>
            </a:r>
          </a:p>
          <a:p>
            <a:endParaRPr lang="en-GB" sz="2200" dirty="0"/>
          </a:p>
          <a:p>
            <a:r>
              <a:rPr lang="en-GB" sz="2200" dirty="0"/>
              <a:t>Next, discuss the Pilkington reading. Were you shocked? Surprised? Did you recognise the tropes and fears being expressed? Did you find the testimony credible?</a:t>
            </a:r>
          </a:p>
        </p:txBody>
      </p:sp>
    </p:spTree>
    <p:extLst>
      <p:ext uri="{BB962C8B-B14F-4D97-AF65-F5344CB8AC3E}">
        <p14:creationId xmlns:p14="http://schemas.microsoft.com/office/powerpoint/2010/main" val="24697080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4DB160-C682-22F2-F672-A9A880C0616B}"/>
              </a:ext>
            </a:extLst>
          </p:cNvPr>
          <p:cNvSpPr>
            <a:spLocks noGrp="1"/>
          </p:cNvSpPr>
          <p:nvPr>
            <p:ph type="title"/>
          </p:nvPr>
        </p:nvSpPr>
        <p:spPr>
          <a:xfrm>
            <a:off x="3441576" y="1059582"/>
            <a:ext cx="5626968" cy="864096"/>
          </a:xfrm>
        </p:spPr>
        <p:txBody>
          <a:bodyPr>
            <a:normAutofit fontScale="90000"/>
          </a:bodyPr>
          <a:lstStyle/>
          <a:p>
            <a:r>
              <a:rPr lang="en-GB" dirty="0"/>
              <a:t>Naming to control, part 2</a:t>
            </a:r>
          </a:p>
        </p:txBody>
      </p:sp>
      <p:sp>
        <p:nvSpPr>
          <p:cNvPr id="3" name="Content Placeholder 2">
            <a:extLst>
              <a:ext uri="{FF2B5EF4-FFF2-40B4-BE49-F238E27FC236}">
                <a16:creationId xmlns:a16="http://schemas.microsoft.com/office/drawing/2014/main" id="{4BD74FC2-6B82-4456-C04D-F4CC4C7D1FCD}"/>
              </a:ext>
            </a:extLst>
          </p:cNvPr>
          <p:cNvSpPr>
            <a:spLocks noGrp="1"/>
          </p:cNvSpPr>
          <p:nvPr>
            <p:ph idx="1"/>
          </p:nvPr>
        </p:nvSpPr>
        <p:spPr>
          <a:xfrm>
            <a:off x="3347864" y="1841946"/>
            <a:ext cx="5626968" cy="3208106"/>
          </a:xfrm>
        </p:spPr>
        <p:txBody>
          <a:bodyPr>
            <a:normAutofit lnSpcReduction="10000"/>
          </a:bodyPr>
          <a:lstStyle/>
          <a:p>
            <a:r>
              <a:rPr lang="en-GB" dirty="0"/>
              <a:t>Thinking about the </a:t>
            </a:r>
            <a:r>
              <a:rPr lang="en-GB" i="1" dirty="0"/>
              <a:t>BMJ</a:t>
            </a:r>
            <a:r>
              <a:rPr lang="en-GB" dirty="0"/>
              <a:t> article and the </a:t>
            </a:r>
            <a:r>
              <a:rPr lang="en-GB" dirty="0">
                <a:hlinkClick r:id="rId2"/>
              </a:rPr>
              <a:t>2021 census</a:t>
            </a:r>
            <a:r>
              <a:rPr lang="en-GB" dirty="0"/>
              <a:t>, what does it teach us about the power – positive and/or negative – of categorization and ‘naming’ in the real world?</a:t>
            </a:r>
          </a:p>
        </p:txBody>
      </p:sp>
      <p:pic>
        <p:nvPicPr>
          <p:cNvPr id="1026" name="Picture 2" descr="Census form">
            <a:extLst>
              <a:ext uri="{FF2B5EF4-FFF2-40B4-BE49-F238E27FC236}">
                <a16:creationId xmlns:a16="http://schemas.microsoft.com/office/drawing/2014/main" id="{CC201256-B12A-9CEA-9F01-3F53DA1FA12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089" r="7089" b="2517"/>
          <a:stretch/>
        </p:blipFill>
        <p:spPr bwMode="auto">
          <a:xfrm>
            <a:off x="169168" y="555525"/>
            <a:ext cx="3250704" cy="45418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89198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BB1CE0B-F19E-EE8E-1C33-E451DE0ED986}"/>
              </a:ext>
            </a:extLst>
          </p:cNvPr>
          <p:cNvSpPr>
            <a:spLocks noGrp="1"/>
          </p:cNvSpPr>
          <p:nvPr>
            <p:ph type="title"/>
          </p:nvPr>
        </p:nvSpPr>
        <p:spPr>
          <a:xfrm>
            <a:off x="2947390" y="699542"/>
            <a:ext cx="2416697" cy="1703344"/>
          </a:xfrm>
        </p:spPr>
        <p:txBody>
          <a:bodyPr>
            <a:noAutofit/>
          </a:bodyPr>
          <a:lstStyle/>
          <a:p>
            <a:r>
              <a:rPr lang="en-GB" sz="2400" b="1"/>
              <a:t>What might </a:t>
            </a:r>
            <a:r>
              <a:rPr lang="en-GB" sz="2400" b="1" dirty="0"/>
              <a:t>the changes in the census categories tell us?</a:t>
            </a:r>
          </a:p>
        </p:txBody>
      </p:sp>
      <p:pic>
        <p:nvPicPr>
          <p:cNvPr id="8" name="Content Placeholder 7" descr="Graphical user interface, text, application&#10;&#10;Description automatically generated">
            <a:extLst>
              <a:ext uri="{FF2B5EF4-FFF2-40B4-BE49-F238E27FC236}">
                <a16:creationId xmlns:a16="http://schemas.microsoft.com/office/drawing/2014/main" id="{723F7B2D-A4F4-37F4-BF81-B629FB2E0AED}"/>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7596" y="140216"/>
            <a:ext cx="2984987" cy="5003284"/>
          </a:xfrm>
        </p:spPr>
      </p:pic>
      <p:pic>
        <p:nvPicPr>
          <p:cNvPr id="9" name="Picture 2" descr="Census form">
            <a:extLst>
              <a:ext uri="{FF2B5EF4-FFF2-40B4-BE49-F238E27FC236}">
                <a16:creationId xmlns:a16="http://schemas.microsoft.com/office/drawing/2014/main" id="{911560A4-6702-1D54-2B34-E045DC9275CB}"/>
              </a:ext>
            </a:extLst>
          </p:cNvPr>
          <p:cNvPicPr>
            <a:picLocks noGrp="1" noChangeAspect="1" noChangeArrowheads="1"/>
          </p:cNvPicPr>
          <p:nvPr>
            <p:ph sz="half" idx="1"/>
          </p:nvPr>
        </p:nvPicPr>
        <p:blipFill rotWithShape="1">
          <a:blip r:embed="rId3">
            <a:extLst>
              <a:ext uri="{28A0092B-C50C-407E-A947-70E740481C1C}">
                <a14:useLocalDpi xmlns:a14="http://schemas.microsoft.com/office/drawing/2010/main" val="0"/>
              </a:ext>
            </a:extLst>
          </a:blip>
          <a:srcRect l="7089" r="7089" b="2517"/>
          <a:stretch/>
        </p:blipFill>
        <p:spPr bwMode="auto">
          <a:xfrm>
            <a:off x="5436097" y="51470"/>
            <a:ext cx="3561050" cy="4976238"/>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1A6BFFCE-35E5-0A23-98E4-5AB239A7FEAD}"/>
              </a:ext>
            </a:extLst>
          </p:cNvPr>
          <p:cNvSpPr txBox="1"/>
          <p:nvPr/>
        </p:nvSpPr>
        <p:spPr>
          <a:xfrm>
            <a:off x="3203848" y="2473163"/>
            <a:ext cx="2002173" cy="2554545"/>
          </a:xfrm>
          <a:prstGeom prst="rect">
            <a:avLst/>
          </a:prstGeom>
          <a:noFill/>
        </p:spPr>
        <p:txBody>
          <a:bodyPr wrap="square" rtlCol="0">
            <a:spAutoFit/>
          </a:bodyPr>
          <a:lstStyle/>
          <a:p>
            <a:r>
              <a:rPr lang="en-GB" sz="2000" dirty="0">
                <a:latin typeface="+mn-lt"/>
              </a:rPr>
              <a:t>Ethnicity data was collected for the first time on the 1991 census. It has since been collected on every census, inc. 2021 </a:t>
            </a:r>
            <a:r>
              <a:rPr lang="en-GB" sz="2000" dirty="0">
                <a:latin typeface="+mn-lt"/>
                <a:sym typeface="Wingdings" pitchFamily="2" charset="2"/>
              </a:rPr>
              <a:t></a:t>
            </a:r>
            <a:endParaRPr lang="en-GB" sz="2000" dirty="0">
              <a:latin typeface="+mn-lt"/>
            </a:endParaRPr>
          </a:p>
        </p:txBody>
      </p:sp>
    </p:spTree>
    <p:extLst>
      <p:ext uri="{BB962C8B-B14F-4D97-AF65-F5344CB8AC3E}">
        <p14:creationId xmlns:p14="http://schemas.microsoft.com/office/powerpoint/2010/main" val="36324871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5B9E71-CEDC-293C-B7FB-E54E3ADFDCEC}"/>
              </a:ext>
            </a:extLst>
          </p:cNvPr>
          <p:cNvSpPr>
            <a:spLocks noGrp="1"/>
          </p:cNvSpPr>
          <p:nvPr>
            <p:ph type="title"/>
          </p:nvPr>
        </p:nvSpPr>
        <p:spPr/>
        <p:txBody>
          <a:bodyPr/>
          <a:lstStyle/>
          <a:p>
            <a:r>
              <a:rPr lang="en-GB" dirty="0"/>
              <a:t>The Big Questions</a:t>
            </a:r>
          </a:p>
        </p:txBody>
      </p:sp>
      <p:sp>
        <p:nvSpPr>
          <p:cNvPr id="3" name="Content Placeholder 2">
            <a:extLst>
              <a:ext uri="{FF2B5EF4-FFF2-40B4-BE49-F238E27FC236}">
                <a16:creationId xmlns:a16="http://schemas.microsoft.com/office/drawing/2014/main" id="{3135624E-0706-11AD-FD1B-C1680D33C7B4}"/>
              </a:ext>
            </a:extLst>
          </p:cNvPr>
          <p:cNvSpPr>
            <a:spLocks noGrp="1"/>
          </p:cNvSpPr>
          <p:nvPr>
            <p:ph idx="1"/>
          </p:nvPr>
        </p:nvSpPr>
        <p:spPr>
          <a:xfrm>
            <a:off x="457200" y="1200150"/>
            <a:ext cx="8003232" cy="3675855"/>
          </a:xfrm>
        </p:spPr>
        <p:txBody>
          <a:bodyPr>
            <a:normAutofit fontScale="92500" lnSpcReduction="10000"/>
          </a:bodyPr>
          <a:lstStyle/>
          <a:p>
            <a:pPr marL="0" indent="0">
              <a:buNone/>
            </a:pPr>
            <a:r>
              <a:rPr lang="en-GB" dirty="0"/>
              <a:t>Across the year we have looked at migrants, settlers and the members of the communities in which they settle. </a:t>
            </a:r>
          </a:p>
          <a:p>
            <a:r>
              <a:rPr lang="en-GB" dirty="0"/>
              <a:t>What consistent patterns have you picked out in relation to migration, settlement and reception?</a:t>
            </a:r>
          </a:p>
          <a:p>
            <a:r>
              <a:rPr lang="en-GB" dirty="0"/>
              <a:t>What differs across migrant groups, settled ethnic communities, and receiving cultures?</a:t>
            </a:r>
          </a:p>
          <a:p>
            <a:r>
              <a:rPr lang="en-GB" dirty="0"/>
              <a:t>Why do these patterns recur or diverge?</a:t>
            </a:r>
          </a:p>
        </p:txBody>
      </p:sp>
    </p:spTree>
    <p:extLst>
      <p:ext uri="{BB962C8B-B14F-4D97-AF65-F5344CB8AC3E}">
        <p14:creationId xmlns:p14="http://schemas.microsoft.com/office/powerpoint/2010/main" val="1968008914"/>
      </p:ext>
    </p:extLst>
  </p:cSld>
  <p:clrMapOvr>
    <a:masterClrMapping/>
  </p:clrMapOvr>
</p:sld>
</file>

<file path=ppt/theme/theme1.xml><?xml version="1.0" encoding="utf-8"?>
<a:theme xmlns:a="http://schemas.openxmlformats.org/drawingml/2006/main" name="uni_of_warwick_ruby red_16_9">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uni_of_warwick_ruby_red_16_9_2810</Template>
  <TotalTime>21450</TotalTime>
  <Words>825</Words>
  <Application>Microsoft Macintosh PowerPoint</Application>
  <PresentationFormat>On-screen Show (16:9)</PresentationFormat>
  <Paragraphs>34</Paragraphs>
  <Slides>9</Slides>
  <Notes>1</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9</vt:i4>
      </vt:variant>
    </vt:vector>
  </HeadingPairs>
  <TitlesOfParts>
    <vt:vector size="17" baseType="lpstr">
      <vt:lpstr>Arial</vt:lpstr>
      <vt:lpstr>Calibri</vt:lpstr>
      <vt:lpstr>Lato</vt:lpstr>
      <vt:lpstr>Public Sans</vt:lpstr>
      <vt:lpstr>Times New Roman</vt:lpstr>
      <vt:lpstr>uni_of_warwick_ruby red_16_9</vt:lpstr>
      <vt:lpstr>1_Custom Design</vt:lpstr>
      <vt:lpstr>Custom Design</vt:lpstr>
      <vt:lpstr>Naming to Control</vt:lpstr>
      <vt:lpstr>Admin</vt:lpstr>
      <vt:lpstr>Why do we name (-call) immigrants?</vt:lpstr>
      <vt:lpstr>‘Dog Whistle Politics’</vt:lpstr>
      <vt:lpstr>Are all slurs evident? Equal?</vt:lpstr>
      <vt:lpstr>Discussion</vt:lpstr>
      <vt:lpstr>Naming to control, part 2</vt:lpstr>
      <vt:lpstr>What might the changes in the census categories tell us?</vt:lpstr>
      <vt:lpstr>The Big 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Contagious Communities, Contested Intersections</dc:title>
  <dc:creator>Microsoft Office User</dc:creator>
  <cp:lastModifiedBy>Bivins, Roberta</cp:lastModifiedBy>
  <cp:revision>302</cp:revision>
  <cp:lastPrinted>2018-03-22T09:31:03Z</cp:lastPrinted>
  <dcterms:created xsi:type="dcterms:W3CDTF">2016-05-26T09:13:48Z</dcterms:created>
  <dcterms:modified xsi:type="dcterms:W3CDTF">2024-03-14T13:59:32Z</dcterms:modified>
</cp:coreProperties>
</file>