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4"/>
  </p:notesMasterIdLst>
  <p:handoutMasterIdLst>
    <p:handoutMasterId r:id="rId15"/>
  </p:handoutMasterIdLst>
  <p:sldIdLst>
    <p:sldId id="270" r:id="rId4"/>
    <p:sldId id="363" r:id="rId5"/>
    <p:sldId id="349" r:id="rId6"/>
    <p:sldId id="364" r:id="rId7"/>
    <p:sldId id="360" r:id="rId8"/>
    <p:sldId id="356" r:id="rId9"/>
    <p:sldId id="348" r:id="rId10"/>
    <p:sldId id="361" r:id="rId11"/>
    <p:sldId id="362" r:id="rId12"/>
    <p:sldId id="365" r:id="rId13"/>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64"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223762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20/03/2026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20/03/2026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20/03/2026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20/03/2026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20/03/2026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20/03/2026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20/03/2026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20/03/2026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20/03/2026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20/03/2026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20/03/2026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20/03/2026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20/03/2026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20/03/2026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20/03/2026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20/03/2026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20/03/2026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arwick.ac.uk/fac/arts/history/students/currentug/modulefeedbackform/"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player.bfi.org.uk/free/film/watch-black-to-front-1978-online?play-film" TargetMode="External"/><Relationship Id="rId2" Type="http://schemas.openxmlformats.org/officeDocument/2006/relationships/hyperlink" Target="https://www.youtube.com/watch?v=Az-mi5_Sbts" TargetMode="External"/><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youtube.com/watch?v=IVWZ2cQJBSU"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tiktok.com/@benjy_lookbook/video/7022694988463066374" TargetMode="External"/><Relationship Id="rId1" Type="http://schemas.openxmlformats.org/officeDocument/2006/relationships/slideLayout" Target="../slideLayouts/slideLayout14.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file:///Users/Roberta/Downloads/topicreport04ethnicityandnationalidentitypostreleaseversion....pdf" TargetMode="Externa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6912768" cy="1512168"/>
          </a:xfrm>
        </p:spPr>
        <p:txBody>
          <a:bodyPr/>
          <a:lstStyle/>
          <a:p>
            <a:r>
              <a:rPr lang="en-GB" sz="3200" b="0" i="0" dirty="0">
                <a:solidFill>
                  <a:srgbClr val="393A3B"/>
                </a:solidFill>
                <a:effectLst/>
                <a:latin typeface="Lato" panose="020F0502020204030203" pitchFamily="34" charset="0"/>
              </a:rPr>
              <a:t>Naming to Control</a:t>
            </a:r>
            <a:endParaRPr lang="en-GB" sz="32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6BE16-2FD4-8D95-02B6-C212FA01E9D6}"/>
              </a:ext>
            </a:extLst>
          </p:cNvPr>
          <p:cNvSpPr>
            <a:spLocks noGrp="1"/>
          </p:cNvSpPr>
          <p:nvPr>
            <p:ph type="title"/>
          </p:nvPr>
        </p:nvSpPr>
        <p:spPr/>
        <p:txBody>
          <a:bodyPr/>
          <a:lstStyle/>
          <a:p>
            <a:r>
              <a:rPr lang="en-GB" dirty="0"/>
              <a:t>Module Feedback Day</a:t>
            </a:r>
          </a:p>
        </p:txBody>
      </p:sp>
      <p:sp>
        <p:nvSpPr>
          <p:cNvPr id="3" name="Content Placeholder 2">
            <a:extLst>
              <a:ext uri="{FF2B5EF4-FFF2-40B4-BE49-F238E27FC236}">
                <a16:creationId xmlns:a16="http://schemas.microsoft.com/office/drawing/2014/main" id="{5BFBACDF-2494-8524-BDE5-2DD1913942C4}"/>
              </a:ext>
            </a:extLst>
          </p:cNvPr>
          <p:cNvSpPr>
            <a:spLocks noGrp="1"/>
          </p:cNvSpPr>
          <p:nvPr>
            <p:ph idx="1"/>
          </p:nvPr>
        </p:nvSpPr>
        <p:spPr>
          <a:xfrm>
            <a:off x="194526" y="1249320"/>
            <a:ext cx="8712968" cy="3726414"/>
          </a:xfrm>
        </p:spPr>
        <p:txBody>
          <a:bodyPr>
            <a:normAutofit fontScale="62500" lnSpcReduction="20000"/>
          </a:bodyPr>
          <a:lstStyle/>
          <a:p>
            <a:pPr marL="0" indent="0">
              <a:buNone/>
            </a:pPr>
            <a:r>
              <a:rPr lang="en-GB" dirty="0"/>
              <a:t>Yes, here we are again! Please do share with me all the thoughts you may have about this module, using the form here:</a:t>
            </a:r>
          </a:p>
          <a:p>
            <a:r>
              <a:rPr lang="en-GB" dirty="0">
                <a:hlinkClick r:id="rId2"/>
              </a:rPr>
              <a:t>https://warwick.ac.uk/fac/arts/history/students/currentug/modulefeedbackform/</a:t>
            </a:r>
            <a:endParaRPr lang="en-GB" dirty="0"/>
          </a:p>
          <a:p>
            <a:r>
              <a:rPr lang="en-GB" dirty="0"/>
              <a:t>You are group number 1 if we meet between 11 and 1 pm.</a:t>
            </a:r>
          </a:p>
          <a:p>
            <a:r>
              <a:rPr lang="en-GB" dirty="0"/>
              <a:t>You are group number 2 if we meet from 2-4 pm.</a:t>
            </a:r>
            <a:endParaRPr lang="en-GB" sz="1400" dirty="0"/>
          </a:p>
          <a:p>
            <a:pPr marL="0" indent="0">
              <a:buNone/>
            </a:pPr>
            <a:endParaRPr lang="en-GB" sz="1400" dirty="0"/>
          </a:p>
          <a:p>
            <a:pPr marL="0" indent="0">
              <a:buNone/>
            </a:pPr>
            <a:r>
              <a:rPr lang="en-GB" sz="3800" dirty="0"/>
              <a:t>THANK YOU! It is students like you who have helped me teach this module as creatively and inclusively as possible by always telling me what I’ve done right and what I could do better!</a:t>
            </a:r>
          </a:p>
          <a:p>
            <a:pPr marL="0" indent="0">
              <a:buNone/>
            </a:pPr>
            <a:endParaRPr lang="en-GB" dirty="0"/>
          </a:p>
          <a:p>
            <a:pPr marL="0" indent="0">
              <a:buNone/>
            </a:pPr>
            <a:r>
              <a:rPr lang="en-GB" dirty="0">
                <a:solidFill>
                  <a:srgbClr val="FF0000"/>
                </a:solidFill>
              </a:rPr>
              <a:t>And don’t forget – we </a:t>
            </a:r>
            <a:r>
              <a:rPr lang="en-GB" u="sng" dirty="0">
                <a:solidFill>
                  <a:srgbClr val="FF0000"/>
                </a:solidFill>
              </a:rPr>
              <a:t>do</a:t>
            </a:r>
            <a:r>
              <a:rPr lang="en-GB" dirty="0">
                <a:solidFill>
                  <a:srgbClr val="FF0000"/>
                </a:solidFill>
              </a:rPr>
              <a:t> meet next week </a:t>
            </a:r>
            <a:r>
              <a:rPr lang="en-GB" u="sng" dirty="0">
                <a:solidFill>
                  <a:srgbClr val="FF0000"/>
                </a:solidFill>
              </a:rPr>
              <a:t>and in T3</a:t>
            </a:r>
            <a:r>
              <a:rPr lang="en-GB" dirty="0">
                <a:solidFill>
                  <a:srgbClr val="FF0000"/>
                </a:solidFill>
              </a:rPr>
              <a:t>, for our final essay workshop.</a:t>
            </a:r>
          </a:p>
        </p:txBody>
      </p:sp>
    </p:spTree>
    <p:extLst>
      <p:ext uri="{BB962C8B-B14F-4D97-AF65-F5344CB8AC3E}">
        <p14:creationId xmlns:p14="http://schemas.microsoft.com/office/powerpoint/2010/main" val="106005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F3E87E-2A0D-4F55-2506-EE7952D7D620}"/>
              </a:ext>
            </a:extLst>
          </p:cNvPr>
          <p:cNvSpPr>
            <a:spLocks noGrp="1"/>
          </p:cNvSpPr>
          <p:nvPr>
            <p:ph type="title"/>
          </p:nvPr>
        </p:nvSpPr>
        <p:spPr/>
        <p:txBody>
          <a:bodyPr>
            <a:normAutofit/>
          </a:bodyPr>
          <a:lstStyle/>
          <a:p>
            <a:r>
              <a:rPr lang="en-GB" sz="3200" dirty="0"/>
              <a:t>The power of naming: Two perspectives</a:t>
            </a:r>
          </a:p>
        </p:txBody>
      </p:sp>
      <p:sp>
        <p:nvSpPr>
          <p:cNvPr id="5" name="Content Placeholder 4">
            <a:extLst>
              <a:ext uri="{FF2B5EF4-FFF2-40B4-BE49-F238E27FC236}">
                <a16:creationId xmlns:a16="http://schemas.microsoft.com/office/drawing/2014/main" id="{7DC8415F-CFBF-65B6-0D97-FBE8F8465AAE}"/>
              </a:ext>
            </a:extLst>
          </p:cNvPr>
          <p:cNvSpPr>
            <a:spLocks noGrp="1"/>
          </p:cNvSpPr>
          <p:nvPr>
            <p:ph sz="half" idx="1"/>
          </p:nvPr>
        </p:nvSpPr>
        <p:spPr>
          <a:xfrm>
            <a:off x="4862365" y="1491630"/>
            <a:ext cx="4038600" cy="3394472"/>
          </a:xfrm>
        </p:spPr>
        <p:txBody>
          <a:bodyPr/>
          <a:lstStyle/>
          <a:p>
            <a:r>
              <a:rPr lang="en-GB" dirty="0">
                <a:hlinkClick r:id="rId2"/>
              </a:rPr>
              <a:t>Multicultural Britain</a:t>
            </a:r>
            <a:r>
              <a:rPr lang="en-GB" dirty="0"/>
              <a:t>, 2017</a:t>
            </a:r>
          </a:p>
        </p:txBody>
      </p:sp>
      <p:sp>
        <p:nvSpPr>
          <p:cNvPr id="6" name="Content Placeholder 5">
            <a:extLst>
              <a:ext uri="{FF2B5EF4-FFF2-40B4-BE49-F238E27FC236}">
                <a16:creationId xmlns:a16="http://schemas.microsoft.com/office/drawing/2014/main" id="{1C70C97D-6C78-E1D5-733A-9C800E254A31}"/>
              </a:ext>
            </a:extLst>
          </p:cNvPr>
          <p:cNvSpPr>
            <a:spLocks noGrp="1"/>
          </p:cNvSpPr>
          <p:nvPr>
            <p:ph sz="half" idx="2"/>
          </p:nvPr>
        </p:nvSpPr>
        <p:spPr>
          <a:xfrm>
            <a:off x="243037" y="1491630"/>
            <a:ext cx="4038600" cy="3394472"/>
          </a:xfrm>
        </p:spPr>
        <p:txBody>
          <a:bodyPr/>
          <a:lstStyle/>
          <a:p>
            <a:r>
              <a:rPr lang="en-GB" dirty="0">
                <a:hlinkClick r:id="rId3"/>
              </a:rPr>
              <a:t>Black To Front</a:t>
            </a:r>
            <a:r>
              <a:rPr lang="en-GB" dirty="0"/>
              <a:t>, 1978</a:t>
            </a:r>
          </a:p>
        </p:txBody>
      </p:sp>
      <p:pic>
        <p:nvPicPr>
          <p:cNvPr id="7" name="Google Shape;118;p18">
            <a:hlinkClick r:id="rId2"/>
            <a:extLst>
              <a:ext uri="{FF2B5EF4-FFF2-40B4-BE49-F238E27FC236}">
                <a16:creationId xmlns:a16="http://schemas.microsoft.com/office/drawing/2014/main" id="{E114B650-3465-628D-ED55-62101B877B6F}"/>
              </a:ext>
            </a:extLst>
          </p:cNvPr>
          <p:cNvPicPr preferRelativeResize="0"/>
          <p:nvPr/>
        </p:nvPicPr>
        <p:blipFill>
          <a:blip r:embed="rId4">
            <a:alphaModFix/>
          </a:blip>
          <a:stretch>
            <a:fillRect/>
          </a:stretch>
        </p:blipFill>
        <p:spPr>
          <a:xfrm>
            <a:off x="4642662" y="2736139"/>
            <a:ext cx="4392488" cy="2149963"/>
          </a:xfrm>
          <a:prstGeom prst="rect">
            <a:avLst/>
          </a:prstGeom>
          <a:noFill/>
          <a:ln>
            <a:noFill/>
          </a:ln>
        </p:spPr>
      </p:pic>
      <p:pic>
        <p:nvPicPr>
          <p:cNvPr id="8" name="Google Shape;124;p19">
            <a:hlinkClick r:id="rId3"/>
            <a:extLst>
              <a:ext uri="{FF2B5EF4-FFF2-40B4-BE49-F238E27FC236}">
                <a16:creationId xmlns:a16="http://schemas.microsoft.com/office/drawing/2014/main" id="{CC8D6706-0A5E-656A-FC8D-233316452715}"/>
              </a:ext>
            </a:extLst>
          </p:cNvPr>
          <p:cNvPicPr preferRelativeResize="0"/>
          <p:nvPr/>
        </p:nvPicPr>
        <p:blipFill>
          <a:blip r:embed="rId5">
            <a:alphaModFix/>
          </a:blip>
          <a:stretch>
            <a:fillRect/>
          </a:stretch>
        </p:blipFill>
        <p:spPr>
          <a:xfrm>
            <a:off x="132188" y="2242997"/>
            <a:ext cx="4343686" cy="2232248"/>
          </a:xfrm>
          <a:prstGeom prst="rect">
            <a:avLst/>
          </a:prstGeom>
          <a:noFill/>
          <a:ln>
            <a:noFill/>
          </a:ln>
        </p:spPr>
      </p:pic>
    </p:spTree>
    <p:extLst>
      <p:ext uri="{BB962C8B-B14F-4D97-AF65-F5344CB8AC3E}">
        <p14:creationId xmlns:p14="http://schemas.microsoft.com/office/powerpoint/2010/main" val="226718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10720" y="472178"/>
            <a:ext cx="4155555" cy="883714"/>
          </a:xfrm>
        </p:spPr>
        <p:txBody>
          <a:bodyPr>
            <a:normAutofit fontScale="90000"/>
          </a:bodyPr>
          <a:lstStyle/>
          <a:p>
            <a:r>
              <a:rPr lang="en-GB" sz="3600" dirty="0"/>
              <a:t>Why do we name (-call) immigrants?</a:t>
            </a:r>
          </a:p>
        </p:txBody>
      </p:sp>
      <p:pic>
        <p:nvPicPr>
          <p:cNvPr id="10" name="Content Placeholder 9" descr="A picture containing text&#10;&#10;Description automatically generated">
            <a:extLst>
              <a:ext uri="{FF2B5EF4-FFF2-40B4-BE49-F238E27FC236}">
                <a16:creationId xmlns:a16="http://schemas.microsoft.com/office/drawing/2014/main" id="{2695D6CB-6E31-0835-11C8-661C9B60CE9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21" y="1440531"/>
            <a:ext cx="4155556" cy="2728913"/>
          </a:xfrm>
        </p:spPr>
      </p:pic>
      <p:sp>
        <p:nvSpPr>
          <p:cNvPr id="4" name="TextBox 3">
            <a:extLst>
              <a:ext uri="{FF2B5EF4-FFF2-40B4-BE49-F238E27FC236}">
                <a16:creationId xmlns:a16="http://schemas.microsoft.com/office/drawing/2014/main" id="{774E303C-0F53-002C-6D82-BA9767D0E318}"/>
              </a:ext>
            </a:extLst>
          </p:cNvPr>
          <p:cNvSpPr txBox="1"/>
          <p:nvPr/>
        </p:nvSpPr>
        <p:spPr>
          <a:xfrm>
            <a:off x="251520" y="4084806"/>
            <a:ext cx="3744416" cy="215444"/>
          </a:xfrm>
          <a:prstGeom prst="rect">
            <a:avLst/>
          </a:prstGeom>
          <a:noFill/>
        </p:spPr>
        <p:txBody>
          <a:bodyPr wrap="square" rtlCol="0">
            <a:spAutoFit/>
          </a:bodyPr>
          <a:lstStyle/>
          <a:p>
            <a:r>
              <a:rPr lang="en-GB" sz="800" b="0" i="0" dirty="0">
                <a:solidFill>
                  <a:srgbClr val="000000"/>
                </a:solidFill>
                <a:effectLst/>
                <a:latin typeface="Public Sans"/>
              </a:rPr>
              <a:t>‘As </a:t>
            </a:r>
            <a:r>
              <a:rPr lang="en-GB" sz="800" b="0" i="0" dirty="0" err="1">
                <a:solidFill>
                  <a:srgbClr val="000000"/>
                </a:solidFill>
                <a:effectLst/>
                <a:latin typeface="Public Sans"/>
              </a:rPr>
              <a:t>Chales</a:t>
            </a:r>
            <a:r>
              <a:rPr lang="en-GB" sz="800" b="0" i="0" dirty="0">
                <a:solidFill>
                  <a:srgbClr val="000000"/>
                </a:solidFill>
                <a:effectLst/>
                <a:latin typeface="Public Sans"/>
              </a:rPr>
              <a:t> Hallett Sees The Dago Immigration Joke’, </a:t>
            </a:r>
            <a:r>
              <a:rPr lang="en-GB" sz="800" b="0" i="1" dirty="0">
                <a:solidFill>
                  <a:srgbClr val="000000"/>
                </a:solidFill>
                <a:effectLst/>
                <a:latin typeface="Public Sans"/>
              </a:rPr>
              <a:t>Smith’s Weekly</a:t>
            </a:r>
            <a:r>
              <a:rPr lang="en-GB" sz="800" b="0" i="0" dirty="0">
                <a:solidFill>
                  <a:srgbClr val="000000"/>
                </a:solidFill>
                <a:effectLst/>
                <a:latin typeface="Public Sans"/>
              </a:rPr>
              <a:t>, 9 July 1927, 14</a:t>
            </a:r>
            <a:endParaRPr lang="en-GB" sz="900" dirty="0">
              <a:latin typeface="+mn-lt"/>
            </a:endParaRPr>
          </a:p>
        </p:txBody>
      </p:sp>
      <p:sp>
        <p:nvSpPr>
          <p:cNvPr id="6" name="TextBox 5">
            <a:extLst>
              <a:ext uri="{FF2B5EF4-FFF2-40B4-BE49-F238E27FC236}">
                <a16:creationId xmlns:a16="http://schemas.microsoft.com/office/drawing/2014/main" id="{240D5921-C2FF-3B31-0F51-DC0DFFD0411D}"/>
              </a:ext>
            </a:extLst>
          </p:cNvPr>
          <p:cNvSpPr txBox="1"/>
          <p:nvPr/>
        </p:nvSpPr>
        <p:spPr>
          <a:xfrm>
            <a:off x="4247818" y="52940"/>
            <a:ext cx="2664296" cy="4939814"/>
          </a:xfrm>
          <a:prstGeom prst="rect">
            <a:avLst/>
          </a:prstGeom>
          <a:solidFill>
            <a:srgbClr val="FFC000"/>
          </a:solidFill>
        </p:spPr>
        <p:txBody>
          <a:bodyPr wrap="square">
            <a:spAutoFit/>
          </a:bodyPr>
          <a:lstStyle/>
          <a:p>
            <a:pPr algn="l"/>
            <a:r>
              <a:rPr lang="en-GB" sz="900" b="0" i="0" dirty="0">
                <a:solidFill>
                  <a:srgbClr val="000000"/>
                </a:solidFill>
                <a:effectLst/>
                <a:latin typeface="+mn-lt"/>
              </a:rPr>
              <a:t>As was only to be expected the ever increasing influx of alien </a:t>
            </a:r>
            <a:r>
              <a:rPr lang="en-GB" sz="900" b="0" i="0" dirty="0" err="1">
                <a:solidFill>
                  <a:srgbClr val="000000"/>
                </a:solidFill>
                <a:effectLst/>
                <a:latin typeface="+mn-lt"/>
              </a:rPr>
              <a:t>labor</a:t>
            </a:r>
            <a:r>
              <a:rPr lang="en-GB" sz="900" b="0" i="0" dirty="0">
                <a:solidFill>
                  <a:srgbClr val="000000"/>
                </a:solidFill>
                <a:effectLst/>
                <a:latin typeface="+mn-lt"/>
              </a:rPr>
              <a:t> on to the goldfields of this State is rapidly leading to trouble….. Because the Dago was a European, and in some degree more to be welcomed than the Jap and Chow and other scum of Asia, there was at one time little notice taken of his steady but constant arrival, never seemed to strike </a:t>
            </a:r>
            <a:r>
              <a:rPr lang="en-GB" sz="900" b="0" i="0" dirty="0" err="1">
                <a:solidFill>
                  <a:srgbClr val="000000"/>
                </a:solidFill>
                <a:effectLst/>
                <a:latin typeface="+mn-lt"/>
              </a:rPr>
              <a:t>Westralians</a:t>
            </a:r>
            <a:r>
              <a:rPr lang="en-GB" sz="900" dirty="0">
                <a:solidFill>
                  <a:srgbClr val="000000"/>
                </a:solidFill>
                <a:latin typeface="+mn-lt"/>
              </a:rPr>
              <a:t> </a:t>
            </a:r>
            <a:r>
              <a:rPr lang="en-GB" sz="900" b="0" i="0" dirty="0">
                <a:solidFill>
                  <a:srgbClr val="000000"/>
                </a:solidFill>
                <a:effectLst/>
                <a:latin typeface="+mn-lt"/>
              </a:rPr>
              <a:t>that in the Dago was a menace almost as much to be feared as the very worst of the </a:t>
            </a:r>
            <a:r>
              <a:rPr lang="en-GB" sz="900" b="0" i="0" dirty="0" err="1">
                <a:solidFill>
                  <a:srgbClr val="000000"/>
                </a:solidFill>
                <a:effectLst/>
                <a:latin typeface="+mn-lt"/>
              </a:rPr>
              <a:t>Asiatics</a:t>
            </a:r>
            <a:r>
              <a:rPr lang="en-GB" sz="900" b="0" i="0" dirty="0">
                <a:solidFill>
                  <a:srgbClr val="000000"/>
                </a:solidFill>
                <a:effectLst/>
                <a:latin typeface="+mn-lt"/>
              </a:rPr>
              <a:t> themselves. The Dago, even as he stands at present, is a big competitor in the </a:t>
            </a:r>
            <a:r>
              <a:rPr lang="en-GB" sz="900" b="0" i="0" dirty="0" err="1">
                <a:solidFill>
                  <a:srgbClr val="000000"/>
                </a:solidFill>
                <a:effectLst/>
                <a:latin typeface="+mn-lt"/>
              </a:rPr>
              <a:t>labor</a:t>
            </a:r>
            <a:r>
              <a:rPr lang="en-GB" sz="900" dirty="0">
                <a:solidFill>
                  <a:srgbClr val="000000"/>
                </a:solidFill>
                <a:latin typeface="+mn-lt"/>
              </a:rPr>
              <a:t> </a:t>
            </a:r>
            <a:r>
              <a:rPr lang="en-GB" sz="900" b="0" i="0" dirty="0">
                <a:solidFill>
                  <a:srgbClr val="000000"/>
                </a:solidFill>
                <a:effectLst/>
                <a:latin typeface="+mn-lt"/>
              </a:rPr>
              <a:t>market on the fields… If the conditions upon which these men from Italy worked were the same as those of the white man the trouble would not be so bad, indeed it might be left to right itself in time. But such is not the case… White miners are getting tired of seeing their places filled by unskilled, cheap </a:t>
            </a:r>
            <a:r>
              <a:rPr lang="en-GB" sz="900" b="0" i="0" dirty="0" err="1">
                <a:solidFill>
                  <a:srgbClr val="000000"/>
                </a:solidFill>
                <a:effectLst/>
                <a:latin typeface="+mn-lt"/>
              </a:rPr>
              <a:t>labor</a:t>
            </a:r>
            <a:r>
              <a:rPr lang="en-GB" sz="900" b="0" i="0" dirty="0">
                <a:solidFill>
                  <a:srgbClr val="000000"/>
                </a:solidFill>
                <a:effectLst/>
                <a:latin typeface="+mn-lt"/>
              </a:rPr>
              <a:t> from the shores of the Mediterranean.  …These</a:t>
            </a:r>
            <a:r>
              <a:rPr lang="en-GB" sz="900" dirty="0">
                <a:solidFill>
                  <a:srgbClr val="000000"/>
                </a:solidFill>
                <a:latin typeface="+mn-lt"/>
              </a:rPr>
              <a:t> </a:t>
            </a:r>
            <a:r>
              <a:rPr lang="en-GB" sz="900" b="0" i="0" dirty="0">
                <a:solidFill>
                  <a:srgbClr val="000000"/>
                </a:solidFill>
                <a:effectLst/>
                <a:latin typeface="+mn-lt"/>
              </a:rPr>
              <a:t>men do not bring their womankind here, and being of a low moral caste they cannot intermarry with our people any more than the Chows and Japs can. They cannot, therefore, be looked upon as desirable immigrants—they are most undesirable. They do not settle upon the land, neither do they develop any of our  resources. They simply undercut the</a:t>
            </a:r>
            <a:r>
              <a:rPr lang="en-GB" sz="900" dirty="0">
                <a:solidFill>
                  <a:srgbClr val="000000"/>
                </a:solidFill>
                <a:latin typeface="+mn-lt"/>
              </a:rPr>
              <a:t> </a:t>
            </a:r>
            <a:r>
              <a:rPr lang="en-GB" sz="900" b="0" i="0" dirty="0">
                <a:solidFill>
                  <a:srgbClr val="000000"/>
                </a:solidFill>
                <a:effectLst/>
                <a:latin typeface="+mn-lt"/>
              </a:rPr>
              <a:t>workman in wages, and save and hoard their scanty earnings with the one set purpose</a:t>
            </a:r>
            <a:r>
              <a:rPr lang="en-GB" sz="900" dirty="0">
                <a:solidFill>
                  <a:srgbClr val="000000"/>
                </a:solidFill>
                <a:latin typeface="+mn-lt"/>
              </a:rPr>
              <a:t> </a:t>
            </a:r>
            <a:r>
              <a:rPr lang="en-GB" sz="900" b="0" i="0" dirty="0">
                <a:solidFill>
                  <a:srgbClr val="000000"/>
                </a:solidFill>
                <a:effectLst/>
                <a:latin typeface="+mn-lt"/>
              </a:rPr>
              <a:t>of returning to their native land as comparatively rich men. Some</a:t>
            </a:r>
            <a:r>
              <a:rPr lang="en-GB" sz="900" dirty="0">
                <a:solidFill>
                  <a:srgbClr val="000000"/>
                </a:solidFill>
                <a:latin typeface="+mn-lt"/>
              </a:rPr>
              <a:t> </a:t>
            </a:r>
            <a:r>
              <a:rPr lang="en-GB" sz="900" b="0" i="0" dirty="0">
                <a:solidFill>
                  <a:srgbClr val="000000"/>
                </a:solidFill>
                <a:effectLst/>
                <a:latin typeface="+mn-lt"/>
              </a:rPr>
              <a:t>stricter testing of these men will have to be made upon their landing, and if they cannot come up to the mark they should be bundled back bag and baggage. Westralia wants population badly enough, but we can well afford to wait—for years if need be, and get</a:t>
            </a:r>
            <a:r>
              <a:rPr lang="en-GB" sz="900" dirty="0">
                <a:solidFill>
                  <a:srgbClr val="000000"/>
                </a:solidFill>
                <a:latin typeface="+mn-lt"/>
              </a:rPr>
              <a:t> p</a:t>
            </a:r>
            <a:r>
              <a:rPr lang="en-GB" sz="900" b="0" i="0" dirty="0">
                <a:solidFill>
                  <a:srgbClr val="000000"/>
                </a:solidFill>
                <a:effectLst/>
                <a:latin typeface="+mn-lt"/>
              </a:rPr>
              <a:t>eople of our own race—in preference to </a:t>
            </a:r>
            <a:r>
              <a:rPr lang="en-GB" sz="900" b="0" i="0" dirty="0" err="1">
                <a:solidFill>
                  <a:srgbClr val="000000"/>
                </a:solidFill>
                <a:effectLst/>
                <a:latin typeface="+mn-lt"/>
              </a:rPr>
              <a:t>harboring</a:t>
            </a:r>
            <a:r>
              <a:rPr lang="en-GB" sz="900" b="0" i="0" dirty="0">
                <a:solidFill>
                  <a:srgbClr val="000000"/>
                </a:solidFill>
                <a:effectLst/>
                <a:latin typeface="+mn-lt"/>
              </a:rPr>
              <a:t> this scum of Europe</a:t>
            </a:r>
          </a:p>
        </p:txBody>
      </p:sp>
      <p:sp>
        <p:nvSpPr>
          <p:cNvPr id="12" name="TextBox 11">
            <a:extLst>
              <a:ext uri="{FF2B5EF4-FFF2-40B4-BE49-F238E27FC236}">
                <a16:creationId xmlns:a16="http://schemas.microsoft.com/office/drawing/2014/main" id="{DE5C3C51-AFDE-7CCA-565F-9AD373F15C7D}"/>
              </a:ext>
            </a:extLst>
          </p:cNvPr>
          <p:cNvSpPr txBox="1"/>
          <p:nvPr/>
        </p:nvSpPr>
        <p:spPr>
          <a:xfrm>
            <a:off x="7060878" y="4808088"/>
            <a:ext cx="1976765" cy="369332"/>
          </a:xfrm>
          <a:prstGeom prst="rect">
            <a:avLst/>
          </a:prstGeom>
          <a:noFill/>
        </p:spPr>
        <p:txBody>
          <a:bodyPr wrap="square">
            <a:spAutoFit/>
          </a:bodyPr>
          <a:lstStyle/>
          <a:p>
            <a:r>
              <a:rPr lang="en-GB" sz="900" b="0" i="0" dirty="0">
                <a:solidFill>
                  <a:srgbClr val="000000"/>
                </a:solidFill>
                <a:effectLst/>
                <a:latin typeface="Public Sans"/>
              </a:rPr>
              <a:t>‘The Dago Deluge’, </a:t>
            </a:r>
            <a:r>
              <a:rPr lang="en-GB" sz="900" b="0" i="1" dirty="0">
                <a:solidFill>
                  <a:srgbClr val="000000"/>
                </a:solidFill>
                <a:effectLst/>
                <a:latin typeface="Public Sans"/>
              </a:rPr>
              <a:t>Truth</a:t>
            </a:r>
            <a:r>
              <a:rPr lang="en-GB" sz="900" b="0" i="0" dirty="0">
                <a:solidFill>
                  <a:srgbClr val="000000"/>
                </a:solidFill>
                <a:effectLst/>
                <a:latin typeface="Public Sans"/>
              </a:rPr>
              <a:t>, 20 February 1904, 2</a:t>
            </a:r>
            <a:endParaRPr lang="en-GB" sz="900" dirty="0"/>
          </a:p>
        </p:txBody>
      </p:sp>
      <p:pic>
        <p:nvPicPr>
          <p:cNvPr id="14" name="Picture 13" descr="Text, letter&#10;&#10;Description automatically generated">
            <a:extLst>
              <a:ext uri="{FF2B5EF4-FFF2-40B4-BE49-F238E27FC236}">
                <a16:creationId xmlns:a16="http://schemas.microsoft.com/office/drawing/2014/main" id="{06191F93-3E37-9C14-F5F7-CE9CE4ABA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3737" y="-22092"/>
            <a:ext cx="2049701" cy="4844748"/>
          </a:xfrm>
          <a:prstGeom prst="rect">
            <a:avLst/>
          </a:prstGeom>
        </p:spPr>
      </p:pic>
      <p:sp>
        <p:nvSpPr>
          <p:cNvPr id="16" name="TextBox 15">
            <a:extLst>
              <a:ext uri="{FF2B5EF4-FFF2-40B4-BE49-F238E27FC236}">
                <a16:creationId xmlns:a16="http://schemas.microsoft.com/office/drawing/2014/main" id="{B0376A43-7596-B796-5419-96ABCA24EA6D}"/>
              </a:ext>
            </a:extLst>
          </p:cNvPr>
          <p:cNvSpPr txBox="1"/>
          <p:nvPr/>
        </p:nvSpPr>
        <p:spPr>
          <a:xfrm>
            <a:off x="20075" y="4409712"/>
            <a:ext cx="5146364" cy="523220"/>
          </a:xfrm>
          <a:prstGeom prst="rect">
            <a:avLst/>
          </a:prstGeom>
          <a:noFill/>
        </p:spPr>
        <p:txBody>
          <a:bodyPr wrap="square">
            <a:spAutoFit/>
          </a:bodyPr>
          <a:lstStyle/>
          <a:p>
            <a:r>
              <a:rPr lang="en-GB" sz="1400" dirty="0">
                <a:latin typeface="+mn-lt"/>
              </a:rPr>
              <a:t>https://</a:t>
            </a:r>
            <a:r>
              <a:rPr lang="en-GB" sz="1400" dirty="0" err="1">
                <a:latin typeface="+mn-lt"/>
              </a:rPr>
              <a:t>freilich.anu.edu.au</a:t>
            </a:r>
            <a:r>
              <a:rPr lang="en-GB" sz="1400" dirty="0">
                <a:latin typeface="+mn-lt"/>
              </a:rPr>
              <a:t>/news-events/blog/dago-wog-remembering-stinging-slurs#_ftn2</a:t>
            </a:r>
          </a:p>
        </p:txBody>
      </p:sp>
    </p:spTree>
    <p:extLst>
      <p:ext uri="{BB962C8B-B14F-4D97-AF65-F5344CB8AC3E}">
        <p14:creationId xmlns:p14="http://schemas.microsoft.com/office/powerpoint/2010/main" val="1273492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a:xfrm>
            <a:off x="3618856" y="435865"/>
            <a:ext cx="5369555" cy="4626513"/>
          </a:xfrm>
          <a:solidFill>
            <a:schemeClr val="bg1"/>
          </a:solidFill>
        </p:spPr>
        <p:txBody>
          <a:bodyPr>
            <a:normAutofit fontScale="62500" lnSpcReduction="20000"/>
          </a:bodyPr>
          <a:lstStyle/>
          <a:p>
            <a:pPr marL="0" indent="0">
              <a:buNone/>
            </a:pPr>
            <a:r>
              <a:rPr lang="en-GB" dirty="0"/>
              <a:t>In your groups:</a:t>
            </a:r>
          </a:p>
          <a:p>
            <a:pPr marL="0" indent="0">
              <a:buNone/>
            </a:pPr>
            <a:endParaRPr lang="en-GB" dirty="0"/>
          </a:p>
          <a:p>
            <a:r>
              <a:rPr lang="en-GB" dirty="0"/>
              <a:t>Why do receiving communities name-call migrants and their communities? Have the names, or the rationales change over time in the UK? What about ‘naming’ in medicine and public health?</a:t>
            </a:r>
          </a:p>
          <a:p>
            <a:r>
              <a:rPr lang="en-GB" dirty="0"/>
              <a:t>What, historically, have been the common themes, metaphors and memes used to denigrate migrants and their descendants? What does this tell us about receiving societies?</a:t>
            </a:r>
          </a:p>
          <a:p>
            <a:r>
              <a:rPr lang="en-GB" dirty="0"/>
              <a:t>What happens to slurs as migrants and communities settle and become citizens? To what degree are migrants and communities about to resist the controlling power of ‘naming’?</a:t>
            </a:r>
          </a:p>
        </p:txBody>
      </p:sp>
      <p:pic>
        <p:nvPicPr>
          <p:cNvPr id="3" name="Picture 2">
            <a:extLst>
              <a:ext uri="{FF2B5EF4-FFF2-40B4-BE49-F238E27FC236}">
                <a16:creationId xmlns:a16="http://schemas.microsoft.com/office/drawing/2014/main" id="{BF6A0645-CED5-A7FE-AB2A-CBD017DD3EFC}"/>
              </a:ext>
            </a:extLst>
          </p:cNvPr>
          <p:cNvPicPr>
            <a:picLocks noChangeAspect="1"/>
          </p:cNvPicPr>
          <p:nvPr/>
        </p:nvPicPr>
        <p:blipFill>
          <a:blip r:embed="rId2">
            <a:extLst>
              <a:ext uri="{28A0092B-C50C-407E-A947-70E740481C1C}">
                <a14:useLocalDpi xmlns:a14="http://schemas.microsoft.com/office/drawing/2010/main" val="0"/>
              </a:ext>
            </a:extLst>
          </a:blip>
          <a:srcRect l="11402" t="15379" r="1634" b="3334"/>
          <a:stretch>
            <a:fillRect/>
          </a:stretch>
        </p:blipFill>
        <p:spPr>
          <a:xfrm>
            <a:off x="37954" y="3141988"/>
            <a:ext cx="3295328" cy="1986573"/>
          </a:xfrm>
          <a:prstGeom prst="rect">
            <a:avLst/>
          </a:prstGeom>
        </p:spPr>
      </p:pic>
      <p:pic>
        <p:nvPicPr>
          <p:cNvPr id="7" name="Picture 6">
            <a:extLst>
              <a:ext uri="{FF2B5EF4-FFF2-40B4-BE49-F238E27FC236}">
                <a16:creationId xmlns:a16="http://schemas.microsoft.com/office/drawing/2014/main" id="{63E9242E-4329-9BA0-7450-6B014BBE834C}"/>
              </a:ext>
            </a:extLst>
          </p:cNvPr>
          <p:cNvPicPr>
            <a:picLocks noChangeAspect="1"/>
          </p:cNvPicPr>
          <p:nvPr/>
        </p:nvPicPr>
        <p:blipFill>
          <a:blip r:embed="rId3">
            <a:extLst>
              <a:ext uri="{28A0092B-C50C-407E-A947-70E740481C1C}">
                <a14:useLocalDpi xmlns:a14="http://schemas.microsoft.com/office/drawing/2010/main" val="0"/>
              </a:ext>
            </a:extLst>
          </a:blip>
          <a:srcRect l="24887" t="4555" r="21892" b="-1356"/>
          <a:stretch>
            <a:fillRect/>
          </a:stretch>
        </p:blipFill>
        <p:spPr>
          <a:xfrm>
            <a:off x="32898" y="1059195"/>
            <a:ext cx="3295328" cy="2082793"/>
          </a:xfrm>
          <a:prstGeom prst="rect">
            <a:avLst/>
          </a:prstGeom>
        </p:spPr>
      </p:pic>
    </p:spTree>
    <p:extLst>
      <p:ext uri="{BB962C8B-B14F-4D97-AF65-F5344CB8AC3E}">
        <p14:creationId xmlns:p14="http://schemas.microsoft.com/office/powerpoint/2010/main" val="3221368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59B5D-C619-9A14-ADC3-E29A5D99C1D1}"/>
              </a:ext>
            </a:extLst>
          </p:cNvPr>
          <p:cNvSpPr>
            <a:spLocks noGrp="1"/>
          </p:cNvSpPr>
          <p:nvPr>
            <p:ph type="title"/>
          </p:nvPr>
        </p:nvSpPr>
        <p:spPr/>
        <p:txBody>
          <a:bodyPr/>
          <a:lstStyle/>
          <a:p>
            <a:r>
              <a:rPr lang="en-GB" dirty="0"/>
              <a:t>‘</a:t>
            </a:r>
            <a:r>
              <a:rPr lang="en-GB" dirty="0">
                <a:hlinkClick r:id="rId2"/>
              </a:rPr>
              <a:t>Dog Whistle Politics</a:t>
            </a:r>
            <a:r>
              <a:rPr lang="en-GB" dirty="0"/>
              <a:t>’</a:t>
            </a:r>
          </a:p>
        </p:txBody>
      </p:sp>
      <p:pic>
        <p:nvPicPr>
          <p:cNvPr id="7" name="Content Placeholder 6" descr="A person talking to a person&#10;&#10;Description automatically generated with low confidence">
            <a:extLst>
              <a:ext uri="{FF2B5EF4-FFF2-40B4-BE49-F238E27FC236}">
                <a16:creationId xmlns:a16="http://schemas.microsoft.com/office/drawing/2014/main" id="{86A60478-7F38-DB33-3446-9AE3A947A42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90245" y="1491630"/>
            <a:ext cx="6763510" cy="3394075"/>
          </a:xfrm>
        </p:spPr>
      </p:pic>
    </p:spTree>
    <p:extLst>
      <p:ext uri="{BB962C8B-B14F-4D97-AF65-F5344CB8AC3E}">
        <p14:creationId xmlns:p14="http://schemas.microsoft.com/office/powerpoint/2010/main" val="1106539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BE07-ABFB-5441-A862-94D0B7B85CFC}"/>
              </a:ext>
            </a:extLst>
          </p:cNvPr>
          <p:cNvSpPr>
            <a:spLocks noGrp="1"/>
          </p:cNvSpPr>
          <p:nvPr>
            <p:ph type="title"/>
          </p:nvPr>
        </p:nvSpPr>
        <p:spPr>
          <a:xfrm>
            <a:off x="179512" y="555526"/>
            <a:ext cx="7056784" cy="666074"/>
          </a:xfrm>
        </p:spPr>
        <p:txBody>
          <a:bodyPr>
            <a:normAutofit fontScale="90000"/>
          </a:bodyPr>
          <a:lstStyle/>
          <a:p>
            <a:r>
              <a:rPr lang="en-GB" dirty="0"/>
              <a:t>Are all slurs evident? Equal?</a:t>
            </a:r>
          </a:p>
        </p:txBody>
      </p:sp>
      <p:pic>
        <p:nvPicPr>
          <p:cNvPr id="6" name="Content Placeholder 5" descr="A person smiling for the camera&#10;&#10;Description automatically generated with medium confidence">
            <a:hlinkClick r:id="rId2"/>
            <a:extLst>
              <a:ext uri="{FF2B5EF4-FFF2-40B4-BE49-F238E27FC236}">
                <a16:creationId xmlns:a16="http://schemas.microsoft.com/office/drawing/2014/main" id="{035A64E7-AB78-F266-1F28-23AF7EBC3B7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32240" y="1347614"/>
            <a:ext cx="1978270" cy="3387725"/>
          </a:xfrm>
        </p:spPr>
      </p:pic>
      <p:sp>
        <p:nvSpPr>
          <p:cNvPr id="7" name="TextBox 6">
            <a:extLst>
              <a:ext uri="{FF2B5EF4-FFF2-40B4-BE49-F238E27FC236}">
                <a16:creationId xmlns:a16="http://schemas.microsoft.com/office/drawing/2014/main" id="{817BED5A-4FC7-50CF-E7CB-DCB9247BA544}"/>
              </a:ext>
            </a:extLst>
          </p:cNvPr>
          <p:cNvSpPr txBox="1"/>
          <p:nvPr/>
        </p:nvSpPr>
        <p:spPr>
          <a:xfrm>
            <a:off x="7020272" y="4730548"/>
            <a:ext cx="1518364" cy="261610"/>
          </a:xfrm>
          <a:prstGeom prst="rect">
            <a:avLst/>
          </a:prstGeom>
          <a:noFill/>
        </p:spPr>
        <p:txBody>
          <a:bodyPr wrap="none" rtlCol="0">
            <a:spAutoFit/>
          </a:bodyPr>
          <a:lstStyle/>
          <a:p>
            <a:r>
              <a:rPr lang="en-GB" sz="1100" dirty="0">
                <a:latin typeface="+mn-lt"/>
                <a:hlinkClick r:id="rId2"/>
              </a:rPr>
              <a:t>What isn’t a racial slur?</a:t>
            </a:r>
            <a:endParaRPr lang="en-GB" sz="1100" dirty="0">
              <a:latin typeface="+mn-lt"/>
            </a:endParaRPr>
          </a:p>
        </p:txBody>
      </p:sp>
      <p:pic>
        <p:nvPicPr>
          <p:cNvPr id="1026" name="Picture 2" descr="Karen' Halloween Masks Are Selling for $180 Online">
            <a:extLst>
              <a:ext uri="{FF2B5EF4-FFF2-40B4-BE49-F238E27FC236}">
                <a16:creationId xmlns:a16="http://schemas.microsoft.com/office/drawing/2014/main" id="{E39EC6E6-BC07-B7AB-0637-80A8E32717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385" y="1552444"/>
            <a:ext cx="3970751" cy="297806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94D7D46-B98A-0486-5032-AE39ADA7ABBE}"/>
              </a:ext>
            </a:extLst>
          </p:cNvPr>
          <p:cNvSpPr txBox="1"/>
          <p:nvPr/>
        </p:nvSpPr>
        <p:spPr>
          <a:xfrm>
            <a:off x="0" y="4587974"/>
            <a:ext cx="4869859" cy="461665"/>
          </a:xfrm>
          <a:prstGeom prst="rect">
            <a:avLst/>
          </a:prstGeom>
          <a:noFill/>
        </p:spPr>
        <p:txBody>
          <a:bodyPr wrap="none" rtlCol="0">
            <a:spAutoFit/>
          </a:bodyPr>
          <a:lstStyle/>
          <a:p>
            <a:r>
              <a:rPr lang="en-GB" dirty="0"/>
              <a:t>The ‘Karen’ Halloween Mask of 2020</a:t>
            </a:r>
          </a:p>
        </p:txBody>
      </p:sp>
    </p:spTree>
    <p:extLst>
      <p:ext uri="{BB962C8B-B14F-4D97-AF65-F5344CB8AC3E}">
        <p14:creationId xmlns:p14="http://schemas.microsoft.com/office/powerpoint/2010/main" val="3815063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92500" lnSpcReduction="10000"/>
          </a:bodyPr>
          <a:lstStyle/>
          <a:p>
            <a:pPr marL="0" indent="0">
              <a:buNone/>
            </a:pPr>
            <a:r>
              <a:rPr lang="en-GB" dirty="0"/>
              <a:t>In your groups:</a:t>
            </a:r>
          </a:p>
          <a:p>
            <a:r>
              <a:rPr lang="en-GB" sz="2200" dirty="0"/>
              <a:t>Start with a quick round of Foreign Bodies ‘Taboo’. As you play, think about the challenges posed by the human instinct to name, categorise and simplify in an area as complex as human mobility and belonging. How easy or hard is it to convey your term without falling into easy habits of speech and language?</a:t>
            </a:r>
          </a:p>
          <a:p>
            <a:endParaRPr lang="en-GB" sz="2200" dirty="0"/>
          </a:p>
          <a:p>
            <a:r>
              <a:rPr lang="en-GB" sz="2200" dirty="0"/>
              <a:t>Next, discuss the Pilkington reading. Were you shocked? Surprised? Did you recognise the tropes and fears being expressed? Did you find the testimony credible?</a:t>
            </a:r>
          </a:p>
        </p:txBody>
      </p:sp>
    </p:spTree>
    <p:extLst>
      <p:ext uri="{BB962C8B-B14F-4D97-AF65-F5344CB8AC3E}">
        <p14:creationId xmlns:p14="http://schemas.microsoft.com/office/powerpoint/2010/main" val="2469708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DB160-C682-22F2-F672-A9A880C0616B}"/>
              </a:ext>
            </a:extLst>
          </p:cNvPr>
          <p:cNvSpPr>
            <a:spLocks noGrp="1"/>
          </p:cNvSpPr>
          <p:nvPr>
            <p:ph type="title"/>
          </p:nvPr>
        </p:nvSpPr>
        <p:spPr>
          <a:xfrm>
            <a:off x="3441576" y="1059582"/>
            <a:ext cx="5626968" cy="864096"/>
          </a:xfrm>
        </p:spPr>
        <p:txBody>
          <a:bodyPr>
            <a:normAutofit fontScale="90000"/>
          </a:bodyPr>
          <a:lstStyle/>
          <a:p>
            <a:r>
              <a:rPr lang="en-GB" dirty="0"/>
              <a:t>Naming to control, part 2</a:t>
            </a:r>
          </a:p>
        </p:txBody>
      </p:sp>
      <p:sp>
        <p:nvSpPr>
          <p:cNvPr id="3" name="Content Placeholder 2">
            <a:extLst>
              <a:ext uri="{FF2B5EF4-FFF2-40B4-BE49-F238E27FC236}">
                <a16:creationId xmlns:a16="http://schemas.microsoft.com/office/drawing/2014/main" id="{4BD74FC2-6B82-4456-C04D-F4CC4C7D1FCD}"/>
              </a:ext>
            </a:extLst>
          </p:cNvPr>
          <p:cNvSpPr>
            <a:spLocks noGrp="1"/>
          </p:cNvSpPr>
          <p:nvPr>
            <p:ph idx="1"/>
          </p:nvPr>
        </p:nvSpPr>
        <p:spPr>
          <a:xfrm>
            <a:off x="3347864" y="1841946"/>
            <a:ext cx="5626968" cy="3208106"/>
          </a:xfrm>
        </p:spPr>
        <p:txBody>
          <a:bodyPr>
            <a:normAutofit lnSpcReduction="10000"/>
          </a:bodyPr>
          <a:lstStyle/>
          <a:p>
            <a:r>
              <a:rPr lang="en-GB" dirty="0"/>
              <a:t>Thinking about the </a:t>
            </a:r>
            <a:r>
              <a:rPr lang="en-GB" i="1" dirty="0"/>
              <a:t>BMJ</a:t>
            </a:r>
            <a:r>
              <a:rPr lang="en-GB" dirty="0"/>
              <a:t> article and the </a:t>
            </a:r>
            <a:r>
              <a:rPr lang="en-GB" dirty="0">
                <a:hlinkClick r:id="rId2"/>
              </a:rPr>
              <a:t>2021 census</a:t>
            </a:r>
            <a:r>
              <a:rPr lang="en-GB" dirty="0"/>
              <a:t>, what does it teach us about the power – positive and/or negative – of categorization and ‘naming’ in the real world?</a:t>
            </a:r>
          </a:p>
        </p:txBody>
      </p:sp>
      <p:pic>
        <p:nvPicPr>
          <p:cNvPr id="1026" name="Picture 2" descr="Census form">
            <a:extLst>
              <a:ext uri="{FF2B5EF4-FFF2-40B4-BE49-F238E27FC236}">
                <a16:creationId xmlns:a16="http://schemas.microsoft.com/office/drawing/2014/main" id="{CC201256-B12A-9CEA-9F01-3F53DA1FA1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89" r="7089" b="2517"/>
          <a:stretch/>
        </p:blipFill>
        <p:spPr bwMode="auto">
          <a:xfrm>
            <a:off x="169168" y="555525"/>
            <a:ext cx="3250704" cy="4541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91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1CE0B-F19E-EE8E-1C33-E451DE0ED986}"/>
              </a:ext>
            </a:extLst>
          </p:cNvPr>
          <p:cNvSpPr>
            <a:spLocks noGrp="1"/>
          </p:cNvSpPr>
          <p:nvPr>
            <p:ph type="title"/>
          </p:nvPr>
        </p:nvSpPr>
        <p:spPr>
          <a:xfrm>
            <a:off x="2947390" y="699542"/>
            <a:ext cx="2416697" cy="1703344"/>
          </a:xfrm>
        </p:spPr>
        <p:txBody>
          <a:bodyPr>
            <a:noAutofit/>
          </a:bodyPr>
          <a:lstStyle/>
          <a:p>
            <a:r>
              <a:rPr lang="en-GB" sz="2400" b="1"/>
              <a:t>What might </a:t>
            </a:r>
            <a:r>
              <a:rPr lang="en-GB" sz="2400" b="1" dirty="0"/>
              <a:t>the changes in the census categories tell us?</a:t>
            </a:r>
          </a:p>
        </p:txBody>
      </p:sp>
      <p:pic>
        <p:nvPicPr>
          <p:cNvPr id="8" name="Content Placeholder 7" descr="Graphical user interface, text, application&#10;&#10;Description automatically generated">
            <a:extLst>
              <a:ext uri="{FF2B5EF4-FFF2-40B4-BE49-F238E27FC236}">
                <a16:creationId xmlns:a16="http://schemas.microsoft.com/office/drawing/2014/main" id="{723F7B2D-A4F4-37F4-BF81-B629FB2E0AE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596" y="140216"/>
            <a:ext cx="2984987" cy="5003284"/>
          </a:xfrm>
        </p:spPr>
      </p:pic>
      <p:pic>
        <p:nvPicPr>
          <p:cNvPr id="9" name="Picture 2" descr="Census form">
            <a:extLst>
              <a:ext uri="{FF2B5EF4-FFF2-40B4-BE49-F238E27FC236}">
                <a16:creationId xmlns:a16="http://schemas.microsoft.com/office/drawing/2014/main" id="{911560A4-6702-1D54-2B34-E045DC9275CB}"/>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7089" r="7089" b="2517"/>
          <a:stretch/>
        </p:blipFill>
        <p:spPr bwMode="auto">
          <a:xfrm>
            <a:off x="5436097" y="51470"/>
            <a:ext cx="3561050" cy="497623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A6BFFCE-35E5-0A23-98E4-5AB239A7FEAD}"/>
              </a:ext>
            </a:extLst>
          </p:cNvPr>
          <p:cNvSpPr txBox="1"/>
          <p:nvPr/>
        </p:nvSpPr>
        <p:spPr>
          <a:xfrm>
            <a:off x="3203848" y="2473163"/>
            <a:ext cx="2002173" cy="2554545"/>
          </a:xfrm>
          <a:prstGeom prst="rect">
            <a:avLst/>
          </a:prstGeom>
          <a:noFill/>
        </p:spPr>
        <p:txBody>
          <a:bodyPr wrap="square" rtlCol="0">
            <a:spAutoFit/>
          </a:bodyPr>
          <a:lstStyle/>
          <a:p>
            <a:r>
              <a:rPr lang="en-GB" sz="2000" dirty="0">
                <a:latin typeface="+mn-lt"/>
              </a:rPr>
              <a:t>Ethnicity data was collected for the first time on the 1991 census. It has since been collected on every census, inc. 2021 </a:t>
            </a:r>
            <a:r>
              <a:rPr lang="en-GB" sz="2000" dirty="0">
                <a:latin typeface="+mn-lt"/>
                <a:sym typeface="Wingdings" pitchFamily="2" charset="2"/>
              </a:rPr>
              <a:t></a:t>
            </a:r>
            <a:endParaRPr lang="en-GB" sz="2000" dirty="0">
              <a:latin typeface="+mn-lt"/>
            </a:endParaRPr>
          </a:p>
        </p:txBody>
      </p:sp>
    </p:spTree>
    <p:extLst>
      <p:ext uri="{BB962C8B-B14F-4D97-AF65-F5344CB8AC3E}">
        <p14:creationId xmlns:p14="http://schemas.microsoft.com/office/powerpoint/2010/main" val="3632487147"/>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21462</TotalTime>
  <Words>872</Words>
  <Application>Microsoft Macintosh PowerPoint</Application>
  <PresentationFormat>On-screen Show (16:9)</PresentationFormat>
  <Paragraphs>42</Paragraphs>
  <Slides>10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10</vt:i4>
      </vt:variant>
    </vt:vector>
  </HeadingPairs>
  <TitlesOfParts>
    <vt:vector size="18" baseType="lpstr">
      <vt:lpstr>Arial</vt:lpstr>
      <vt:lpstr>Calibri</vt:lpstr>
      <vt:lpstr>Lato</vt:lpstr>
      <vt:lpstr>Public Sans</vt:lpstr>
      <vt:lpstr>Times New Roman</vt:lpstr>
      <vt:lpstr>uni_of_warwick_ruby red_16_9</vt:lpstr>
      <vt:lpstr>1_Custom Design</vt:lpstr>
      <vt:lpstr>Custom Design</vt:lpstr>
      <vt:lpstr>Naming to Control</vt:lpstr>
      <vt:lpstr>The power of naming: Two perspectives</vt:lpstr>
      <vt:lpstr>Why do we name (-call) immigrants?</vt:lpstr>
      <vt:lpstr>Discussion</vt:lpstr>
      <vt:lpstr>‘Dog Whistle Politics’</vt:lpstr>
      <vt:lpstr>Are all slurs evident? Equal?</vt:lpstr>
      <vt:lpstr>Discussion</vt:lpstr>
      <vt:lpstr>Naming to control, part 2</vt:lpstr>
      <vt:lpstr>What might the changes in the census categories tell us?</vt:lpstr>
      <vt:lpstr>Module Feedback 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304</cp:revision>
  <cp:lastPrinted>2018-03-22T09:31:03Z</cp:lastPrinted>
  <dcterms:created xsi:type="dcterms:W3CDTF">2016-05-26T09:13:48Z</dcterms:created>
  <dcterms:modified xsi:type="dcterms:W3CDTF">2026-03-20T09:15:12Z</dcterms:modified>
</cp:coreProperties>
</file>