
<file path=[Content_Types].xml><?xml version="1.0" encoding="utf-8"?>
<Types xmlns="http://schemas.openxmlformats.org/package/2006/content-types">
  <Default Extension="xml" ContentType="application/xml"/>
  <Default Extension="jpeg" ContentType="image/jpeg"/>
  <Default Extension="jpg" ContentType="image/jpeg"/>
  <Default Extension="tiff" ContentType="image/tiff"/>
  <Default Extension="rels" ContentType="application/vnd.openxmlformats-package.relationships+xml"/>
  <Default Extension="wdp" ContentType="image/vnd.ms-photo"/>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4"/>
  </p:notesMasterIdLst>
  <p:sldIdLst>
    <p:sldId id="257" r:id="rId2"/>
    <p:sldId id="258" r:id="rId3"/>
    <p:sldId id="260" r:id="rId4"/>
    <p:sldId id="264" r:id="rId5"/>
    <p:sldId id="261" r:id="rId6"/>
    <p:sldId id="259" r:id="rId7"/>
    <p:sldId id="268" r:id="rId8"/>
    <p:sldId id="269" r:id="rId9"/>
    <p:sldId id="262" r:id="rId10"/>
    <p:sldId id="263" r:id="rId11"/>
    <p:sldId id="266" r:id="rId12"/>
    <p:sldId id="267"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12"/>
    <p:restoredTop sz="94648"/>
  </p:normalViewPr>
  <p:slideViewPr>
    <p:cSldViewPr snapToGrid="0" snapToObjects="1">
      <p:cViewPr varScale="1">
        <p:scale>
          <a:sx n="162" d="100"/>
          <a:sy n="162" d="100"/>
        </p:scale>
        <p:origin x="216" y="88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notesMaster" Target="notesMasters/notesMaster1.xml"/><Relationship Id="rId15" Type="http://schemas.openxmlformats.org/officeDocument/2006/relationships/presProps" Target="presProps.xml"/><Relationship Id="rId16" Type="http://schemas.openxmlformats.org/officeDocument/2006/relationships/viewProps" Target="viewProps.xml"/><Relationship Id="rId17" Type="http://schemas.openxmlformats.org/officeDocument/2006/relationships/theme" Target="theme/theme1.xml"/><Relationship Id="rId1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A2899DB-575A-7F47-BE84-0C43731AE1F0}" type="datetimeFigureOut">
              <a:rPr lang="en-GB" smtClean="0"/>
              <a:t>13/03/2019</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8BD63D4-2DC6-F14E-865E-8E563F26C00B}" type="slidenum">
              <a:rPr lang="en-GB" smtClean="0"/>
              <a:t>‹#›</a:t>
            </a:fld>
            <a:endParaRPr lang="en-GB"/>
          </a:p>
        </p:txBody>
      </p:sp>
    </p:spTree>
    <p:extLst>
      <p:ext uri="{BB962C8B-B14F-4D97-AF65-F5344CB8AC3E}">
        <p14:creationId xmlns:p14="http://schemas.microsoft.com/office/powerpoint/2010/main" val="891288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b="0" i="0" kern="1200" dirty="0" smtClean="0">
                <a:solidFill>
                  <a:schemeClr val="tx1"/>
                </a:solidFill>
                <a:effectLst/>
                <a:latin typeface="Times New Roman" pitchFamily="18" charset="0"/>
                <a:ea typeface="+mn-ea"/>
                <a:cs typeface="+mn-cs"/>
              </a:rPr>
              <a:t>ON WAR WORK IN BRITAIN: No. 6 FROM INDIA TO PLAY HER PART IN BRITAIN'S MEDICAL SERVICE In the Prince of Wales' Hospital, </a:t>
            </a:r>
            <a:r>
              <a:rPr lang="en-US" sz="1200" b="0" i="0" kern="1200" dirty="0" err="1" smtClean="0">
                <a:solidFill>
                  <a:schemeClr val="tx1"/>
                </a:solidFill>
                <a:effectLst/>
                <a:latin typeface="Times New Roman" pitchFamily="18" charset="0"/>
                <a:ea typeface="+mn-ea"/>
                <a:cs typeface="+mn-cs"/>
              </a:rPr>
              <a:t>Tottenham</a:t>
            </a:r>
            <a:r>
              <a:rPr lang="en-US" sz="1200" b="0" i="0" kern="1200" dirty="0" smtClean="0">
                <a:solidFill>
                  <a:schemeClr val="tx1"/>
                </a:solidFill>
                <a:effectLst/>
                <a:latin typeface="Times New Roman" pitchFamily="18" charset="0"/>
                <a:ea typeface="+mn-ea"/>
                <a:cs typeface="+mn-cs"/>
              </a:rPr>
              <a:t>, London, twenty-year-old Miss </a:t>
            </a:r>
            <a:r>
              <a:rPr lang="en-US" sz="1200" b="0" i="0" kern="1200" dirty="0" err="1" smtClean="0">
                <a:solidFill>
                  <a:schemeClr val="tx1"/>
                </a:solidFill>
                <a:effectLst/>
                <a:latin typeface="Times New Roman" pitchFamily="18" charset="0"/>
                <a:ea typeface="+mn-ea"/>
                <a:cs typeface="+mn-cs"/>
              </a:rPr>
              <a:t>Dogdo</a:t>
            </a:r>
            <a:r>
              <a:rPr lang="en-US" sz="1200" b="0" i="0" kern="1200" dirty="0" smtClean="0">
                <a:solidFill>
                  <a:schemeClr val="tx1"/>
                </a:solidFill>
                <a:effectLst/>
                <a:latin typeface="Times New Roman" pitchFamily="18" charset="0"/>
                <a:ea typeface="+mn-ea"/>
                <a:cs typeface="+mn-cs"/>
              </a:rPr>
              <a:t> </a:t>
            </a:r>
            <a:r>
              <a:rPr lang="en-US" sz="1200" b="0" i="0" kern="1200" dirty="0" err="1" smtClean="0">
                <a:solidFill>
                  <a:schemeClr val="tx1"/>
                </a:solidFill>
                <a:effectLst/>
                <a:latin typeface="Times New Roman" pitchFamily="18" charset="0"/>
                <a:ea typeface="+mn-ea"/>
                <a:cs typeface="+mn-cs"/>
              </a:rPr>
              <a:t>Ardeshir</a:t>
            </a:r>
            <a:r>
              <a:rPr lang="en-US" sz="1200" b="0" i="0" kern="1200" dirty="0" smtClean="0">
                <a:solidFill>
                  <a:schemeClr val="tx1"/>
                </a:solidFill>
                <a:effectLst/>
                <a:latin typeface="Times New Roman" pitchFamily="18" charset="0"/>
                <a:ea typeface="+mn-ea"/>
                <a:cs typeface="+mn-cs"/>
              </a:rPr>
              <a:t> </a:t>
            </a:r>
            <a:r>
              <a:rPr lang="en-US" sz="1200" b="0" i="0" kern="1200" dirty="0" err="1" smtClean="0">
                <a:solidFill>
                  <a:schemeClr val="tx1"/>
                </a:solidFill>
                <a:effectLst/>
                <a:latin typeface="Times New Roman" pitchFamily="18" charset="0"/>
                <a:ea typeface="+mn-ea"/>
                <a:cs typeface="+mn-cs"/>
              </a:rPr>
              <a:t>Jilla</a:t>
            </a:r>
            <a:r>
              <a:rPr lang="en-US" sz="1200" b="0" i="0" kern="1200" dirty="0" smtClean="0">
                <a:solidFill>
                  <a:schemeClr val="tx1"/>
                </a:solidFill>
                <a:effectLst/>
                <a:latin typeface="Times New Roman" pitchFamily="18" charset="0"/>
                <a:ea typeface="+mn-ea"/>
                <a:cs typeface="+mn-cs"/>
              </a:rPr>
              <a:t>, a Parsee, is taking a four-year course as a probationer nurse. Now in her second year, Nurse </a:t>
            </a:r>
            <a:r>
              <a:rPr lang="en-US" sz="1200" b="0" i="0" kern="1200" dirty="0" err="1" smtClean="0">
                <a:solidFill>
                  <a:schemeClr val="tx1"/>
                </a:solidFill>
                <a:effectLst/>
                <a:latin typeface="Times New Roman" pitchFamily="18" charset="0"/>
                <a:ea typeface="+mn-ea"/>
                <a:cs typeface="+mn-cs"/>
              </a:rPr>
              <a:t>Jilla</a:t>
            </a:r>
            <a:r>
              <a:rPr lang="en-US" sz="1200" b="0" i="0" kern="1200" dirty="0" smtClean="0">
                <a:solidFill>
                  <a:schemeClr val="tx1"/>
                </a:solidFill>
                <a:effectLst/>
                <a:latin typeface="Times New Roman" pitchFamily="18" charset="0"/>
                <a:ea typeface="+mn-ea"/>
                <a:cs typeface="+mn-cs"/>
              </a:rPr>
              <a:t> lives in the nurses' quarters with the other nurses, takes part in the ordinary routine of the hospital, attends three lectures a week and studies in her off-duty time. In this photograph Nurse </a:t>
            </a:r>
            <a:r>
              <a:rPr lang="en-US" sz="1200" b="0" i="0" kern="1200" dirty="0" err="1" smtClean="0">
                <a:solidFill>
                  <a:schemeClr val="tx1"/>
                </a:solidFill>
                <a:effectLst/>
                <a:latin typeface="Times New Roman" pitchFamily="18" charset="0"/>
                <a:ea typeface="+mn-ea"/>
                <a:cs typeface="+mn-cs"/>
              </a:rPr>
              <a:t>Jilla</a:t>
            </a:r>
            <a:r>
              <a:rPr lang="en-US" sz="1200" b="0" i="0" kern="1200" dirty="0" smtClean="0">
                <a:solidFill>
                  <a:schemeClr val="tx1"/>
                </a:solidFill>
                <a:effectLst/>
                <a:latin typeface="Times New Roman" pitchFamily="18" charset="0"/>
                <a:ea typeface="+mn-ea"/>
                <a:cs typeface="+mn-cs"/>
              </a:rPr>
              <a:t> is seen adding to her experience by taking a turn of duty in the out-patients' department. She is assisting a doctor who is giving nasal treatment to a patient.</a:t>
            </a:r>
            <a:endParaRPr lang="en-GB" dirty="0" smtClean="0"/>
          </a:p>
          <a:p>
            <a:endParaRPr lang="fr-FR" sz="1200" b="1" i="0" kern="1200" dirty="0" smtClean="0">
              <a:solidFill>
                <a:schemeClr val="tx1"/>
              </a:solidFill>
              <a:effectLst/>
              <a:latin typeface="+mn-lt"/>
              <a:ea typeface="+mn-ea"/>
              <a:cs typeface="+mn-cs"/>
            </a:endParaRPr>
          </a:p>
          <a:p>
            <a:endParaRPr lang="fr-FR" sz="1200" b="1" i="0" kern="1200" dirty="0" smtClean="0">
              <a:solidFill>
                <a:schemeClr val="tx1"/>
              </a:solidFill>
              <a:effectLst/>
              <a:latin typeface="+mn-lt"/>
              <a:ea typeface="+mn-ea"/>
              <a:cs typeface="+mn-cs"/>
            </a:endParaRPr>
          </a:p>
          <a:p>
            <a:r>
              <a:rPr lang="fr-FR" sz="1200" b="1" i="0" kern="1200" dirty="0" smtClean="0">
                <a:solidFill>
                  <a:schemeClr val="tx1"/>
                </a:solidFill>
                <a:effectLst/>
                <a:latin typeface="+mn-lt"/>
                <a:ea typeface="+mn-ea"/>
                <a:cs typeface="+mn-cs"/>
              </a:rPr>
              <a:t>COLONIAL IMMIGRANTS</a:t>
            </a:r>
          </a:p>
          <a:p>
            <a:r>
              <a:rPr lang="fr-FR" sz="1200" b="0" i="0" kern="1200" dirty="0" smtClean="0">
                <a:solidFill>
                  <a:schemeClr val="tx1"/>
                </a:solidFill>
                <a:effectLst/>
                <a:latin typeface="+mn-lt"/>
                <a:ea typeface="+mn-ea"/>
                <a:cs typeface="+mn-cs"/>
              </a:rPr>
              <a:t>HC Deb 05 </a:t>
            </a:r>
            <a:r>
              <a:rPr lang="fr-FR" sz="1200" b="0" i="0" kern="1200" dirty="0" err="1" smtClean="0">
                <a:solidFill>
                  <a:schemeClr val="tx1"/>
                </a:solidFill>
                <a:effectLst/>
                <a:latin typeface="+mn-lt"/>
                <a:ea typeface="+mn-ea"/>
                <a:cs typeface="+mn-cs"/>
              </a:rPr>
              <a:t>November</a:t>
            </a:r>
            <a:r>
              <a:rPr lang="fr-FR" sz="1200" b="0" i="0" kern="1200" dirty="0" smtClean="0">
                <a:solidFill>
                  <a:schemeClr val="tx1"/>
                </a:solidFill>
                <a:effectLst/>
                <a:latin typeface="+mn-lt"/>
                <a:ea typeface="+mn-ea"/>
                <a:cs typeface="+mn-cs"/>
              </a:rPr>
              <a:t> 1954 vol 532 cc821-32</a:t>
            </a:r>
          </a:p>
          <a:p>
            <a:endParaRPr lang="en-GB" dirty="0"/>
          </a:p>
        </p:txBody>
      </p:sp>
      <p:sp>
        <p:nvSpPr>
          <p:cNvPr id="4" name="Slide Number Placeholder 3"/>
          <p:cNvSpPr>
            <a:spLocks noGrp="1"/>
          </p:cNvSpPr>
          <p:nvPr>
            <p:ph type="sldNum" sz="quarter" idx="10"/>
          </p:nvPr>
        </p:nvSpPr>
        <p:spPr/>
        <p:txBody>
          <a:bodyPr/>
          <a:lstStyle/>
          <a:p>
            <a:fld id="{CE780A5D-B3B9-4259-9291-3F84E4426326}" type="slidenum">
              <a:rPr lang="en-GB" smtClean="0"/>
              <a:t>1</a:t>
            </a:fld>
            <a:endParaRPr lang="en-GB"/>
          </a:p>
        </p:txBody>
      </p:sp>
    </p:spTree>
    <p:extLst>
      <p:ext uri="{BB962C8B-B14F-4D97-AF65-F5344CB8AC3E}">
        <p14:creationId xmlns:p14="http://schemas.microsoft.com/office/powerpoint/2010/main" val="11919757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600" dirty="0" smtClean="0"/>
              <a:t>Ironically, while popular opinion frothed against a hypothetical immigrant ‘burden’ on the NHS, it was the Health Service’s success that most powerfully rationalized inaction at the border. With the advent of chemotherapies, it was increasingly cheap to treat TB via the NHS; prohibitively expensive to exclude it.</a:t>
            </a:r>
            <a:endParaRPr lang="en-GB" sz="1600" dirty="0" smtClean="0"/>
          </a:p>
          <a:p>
            <a:endParaRPr lang="en-GB" dirty="0"/>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smtClean="0"/>
              <a:pPr>
                <a:defRPr/>
              </a:pPr>
              <a:t>3</a:t>
            </a:fld>
            <a:endParaRPr lang="en-GB" altLang="en-US"/>
          </a:p>
        </p:txBody>
      </p:sp>
    </p:spTree>
    <p:extLst>
      <p:ext uri="{BB962C8B-B14F-4D97-AF65-F5344CB8AC3E}">
        <p14:creationId xmlns:p14="http://schemas.microsoft.com/office/powerpoint/2010/main" val="4406775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90BB9A1-8AB8-4C97-AFD1-79DC68630A0C}" type="slidenum">
              <a:rPr lang="en-US" altLang="en-US"/>
              <a:pPr/>
              <a:t>4</a:t>
            </a:fld>
            <a:endParaRPr lang="en-US" altLang="en-US"/>
          </a:p>
        </p:txBody>
      </p:sp>
      <p:sp>
        <p:nvSpPr>
          <p:cNvPr id="16386" name="Rectangle 2"/>
          <p:cNvSpPr>
            <a:spLocks noGrp="1" noRot="1" noChangeAspect="1" noChangeArrowheads="1" noTextEdit="1"/>
          </p:cNvSpPr>
          <p:nvPr>
            <p:ph type="sldImg"/>
          </p:nvPr>
        </p:nvSpPr>
        <p:spPr>
          <a:ln/>
        </p:spPr>
      </p:sp>
      <p:sp>
        <p:nvSpPr>
          <p:cNvPr id="16387" name="Rectangle 3"/>
          <p:cNvSpPr>
            <a:spLocks noGrp="1" noChangeArrowheads="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dirty="0" smtClean="0"/>
              <a:t>Guardian Newspapers Limited Mar 9, 1965; Copyright © 2013 ProQuest LLC. All rights reserved.</a:t>
            </a:r>
          </a:p>
          <a:p>
            <a:endParaRPr lang="en-US" altLang="en-US" dirty="0"/>
          </a:p>
        </p:txBody>
      </p:sp>
    </p:spTree>
    <p:extLst>
      <p:ext uri="{BB962C8B-B14F-4D97-AF65-F5344CB8AC3E}">
        <p14:creationId xmlns:p14="http://schemas.microsoft.com/office/powerpoint/2010/main" val="13619765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7ABDA762-6C32-A94B-9207-D307E7D3A4A7}" type="datetimeFigureOut">
              <a:rPr lang="en-GB" smtClean="0"/>
              <a:t>13/03/2019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F9D759F-4B8C-BB4A-86A6-2BC3233E9FA3}" type="slidenum">
              <a:rPr lang="en-GB" smtClean="0"/>
              <a:t>‹#›</a:t>
            </a:fld>
            <a:endParaRPr lang="en-GB"/>
          </a:p>
        </p:txBody>
      </p:sp>
    </p:spTree>
    <p:extLst>
      <p:ext uri="{BB962C8B-B14F-4D97-AF65-F5344CB8AC3E}">
        <p14:creationId xmlns:p14="http://schemas.microsoft.com/office/powerpoint/2010/main" val="18951379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ABDA762-6C32-A94B-9207-D307E7D3A4A7}" type="datetimeFigureOut">
              <a:rPr lang="en-GB" smtClean="0"/>
              <a:t>13/03/2019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F9D759F-4B8C-BB4A-86A6-2BC3233E9FA3}" type="slidenum">
              <a:rPr lang="en-GB" smtClean="0"/>
              <a:t>‹#›</a:t>
            </a:fld>
            <a:endParaRPr lang="en-GB"/>
          </a:p>
        </p:txBody>
      </p:sp>
    </p:spTree>
    <p:extLst>
      <p:ext uri="{BB962C8B-B14F-4D97-AF65-F5344CB8AC3E}">
        <p14:creationId xmlns:p14="http://schemas.microsoft.com/office/powerpoint/2010/main" val="14578442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ABDA762-6C32-A94B-9207-D307E7D3A4A7}" type="datetimeFigureOut">
              <a:rPr lang="en-GB" smtClean="0"/>
              <a:t>13/03/2019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F9D759F-4B8C-BB4A-86A6-2BC3233E9FA3}" type="slidenum">
              <a:rPr lang="en-GB" smtClean="0"/>
              <a:t>‹#›</a:t>
            </a:fld>
            <a:endParaRPr lang="en-GB"/>
          </a:p>
        </p:txBody>
      </p:sp>
    </p:spTree>
    <p:extLst>
      <p:ext uri="{BB962C8B-B14F-4D97-AF65-F5344CB8AC3E}">
        <p14:creationId xmlns:p14="http://schemas.microsoft.com/office/powerpoint/2010/main" val="13476668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914400" y="609600"/>
            <a:ext cx="10363200" cy="1143000"/>
          </a:xfrm>
        </p:spPr>
        <p:txBody>
          <a:bodyPr/>
          <a:lstStyle/>
          <a:p>
            <a:r>
              <a:rPr lang="en-US" smtClean="0"/>
              <a:t>Click to edit Master title style</a:t>
            </a:r>
            <a:endParaRPr lang="en-GB"/>
          </a:p>
        </p:txBody>
      </p:sp>
      <p:sp>
        <p:nvSpPr>
          <p:cNvPr id="3" name="Content Placeholder 2"/>
          <p:cNvSpPr>
            <a:spLocks noGrp="1"/>
          </p:cNvSpPr>
          <p:nvPr>
            <p:ph sz="half" idx="1"/>
          </p:nvPr>
        </p:nvSpPr>
        <p:spPr>
          <a:xfrm>
            <a:off x="914400" y="1981200"/>
            <a:ext cx="508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197600" y="1981200"/>
            <a:ext cx="508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a:xfrm>
            <a:off x="914400" y="6248400"/>
            <a:ext cx="2540000" cy="457200"/>
          </a:xfrm>
        </p:spPr>
        <p:txBody>
          <a:bodyPr/>
          <a:lstStyle>
            <a:lvl1pPr>
              <a:defRPr/>
            </a:lvl1pPr>
          </a:lstStyle>
          <a:p>
            <a:endParaRPr lang="en-US" altLang="en-US"/>
          </a:p>
        </p:txBody>
      </p:sp>
      <p:sp>
        <p:nvSpPr>
          <p:cNvPr id="6" name="Footer Placeholder 5"/>
          <p:cNvSpPr>
            <a:spLocks noGrp="1"/>
          </p:cNvSpPr>
          <p:nvPr>
            <p:ph type="ftr" sz="quarter" idx="11"/>
          </p:nvPr>
        </p:nvSpPr>
        <p:spPr>
          <a:xfrm>
            <a:off x="4165600" y="6248400"/>
            <a:ext cx="3860800" cy="457200"/>
          </a:xfrm>
        </p:spPr>
        <p:txBody>
          <a:bodyPr/>
          <a:lstStyle>
            <a:lvl1pPr>
              <a:defRPr/>
            </a:lvl1pPr>
          </a:lstStyle>
          <a:p>
            <a:endParaRPr lang="en-US" altLang="en-US"/>
          </a:p>
        </p:txBody>
      </p:sp>
      <p:sp>
        <p:nvSpPr>
          <p:cNvPr id="7" name="Slide Number Placeholder 6"/>
          <p:cNvSpPr>
            <a:spLocks noGrp="1"/>
          </p:cNvSpPr>
          <p:nvPr>
            <p:ph type="sldNum" sz="quarter" idx="12"/>
          </p:nvPr>
        </p:nvSpPr>
        <p:spPr>
          <a:xfrm>
            <a:off x="8737600" y="6248400"/>
            <a:ext cx="2540000" cy="457200"/>
          </a:xfrm>
        </p:spPr>
        <p:txBody>
          <a:bodyPr/>
          <a:lstStyle>
            <a:lvl1pPr>
              <a:defRPr/>
            </a:lvl1pPr>
          </a:lstStyle>
          <a:p>
            <a:fld id="{200F41AF-AA5D-4621-827F-3E0CB170B049}" type="slidenum">
              <a:rPr lang="en-US" altLang="en-US"/>
              <a:pPr/>
              <a:t>‹#›</a:t>
            </a:fld>
            <a:endParaRPr lang="en-US" altLang="en-US"/>
          </a:p>
        </p:txBody>
      </p:sp>
    </p:spTree>
    <p:extLst>
      <p:ext uri="{BB962C8B-B14F-4D97-AF65-F5344CB8AC3E}">
        <p14:creationId xmlns:p14="http://schemas.microsoft.com/office/powerpoint/2010/main" val="1770779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ABDA762-6C32-A94B-9207-D307E7D3A4A7}" type="datetimeFigureOut">
              <a:rPr lang="en-GB" smtClean="0"/>
              <a:t>13/03/2019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F9D759F-4B8C-BB4A-86A6-2BC3233E9FA3}" type="slidenum">
              <a:rPr lang="en-GB" smtClean="0"/>
              <a:t>‹#›</a:t>
            </a:fld>
            <a:endParaRPr lang="en-GB"/>
          </a:p>
        </p:txBody>
      </p:sp>
    </p:spTree>
    <p:extLst>
      <p:ext uri="{BB962C8B-B14F-4D97-AF65-F5344CB8AC3E}">
        <p14:creationId xmlns:p14="http://schemas.microsoft.com/office/powerpoint/2010/main" val="1060901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ABDA762-6C32-A94B-9207-D307E7D3A4A7}" type="datetimeFigureOut">
              <a:rPr lang="en-GB" smtClean="0"/>
              <a:t>13/03/2019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F9D759F-4B8C-BB4A-86A6-2BC3233E9FA3}" type="slidenum">
              <a:rPr lang="en-GB" smtClean="0"/>
              <a:t>‹#›</a:t>
            </a:fld>
            <a:endParaRPr lang="en-GB"/>
          </a:p>
        </p:txBody>
      </p:sp>
    </p:spTree>
    <p:extLst>
      <p:ext uri="{BB962C8B-B14F-4D97-AF65-F5344CB8AC3E}">
        <p14:creationId xmlns:p14="http://schemas.microsoft.com/office/powerpoint/2010/main" val="6457744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7ABDA762-6C32-A94B-9207-D307E7D3A4A7}" type="datetimeFigureOut">
              <a:rPr lang="en-GB" smtClean="0"/>
              <a:t>13/03/2019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F9D759F-4B8C-BB4A-86A6-2BC3233E9FA3}" type="slidenum">
              <a:rPr lang="en-GB" smtClean="0"/>
              <a:t>‹#›</a:t>
            </a:fld>
            <a:endParaRPr lang="en-GB"/>
          </a:p>
        </p:txBody>
      </p:sp>
    </p:spTree>
    <p:extLst>
      <p:ext uri="{BB962C8B-B14F-4D97-AF65-F5344CB8AC3E}">
        <p14:creationId xmlns:p14="http://schemas.microsoft.com/office/powerpoint/2010/main" val="1490140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7ABDA762-6C32-A94B-9207-D307E7D3A4A7}" type="datetimeFigureOut">
              <a:rPr lang="en-GB" smtClean="0"/>
              <a:t>13/03/2019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F9D759F-4B8C-BB4A-86A6-2BC3233E9FA3}" type="slidenum">
              <a:rPr lang="en-GB" smtClean="0"/>
              <a:t>‹#›</a:t>
            </a:fld>
            <a:endParaRPr lang="en-GB"/>
          </a:p>
        </p:txBody>
      </p:sp>
    </p:spTree>
    <p:extLst>
      <p:ext uri="{BB962C8B-B14F-4D97-AF65-F5344CB8AC3E}">
        <p14:creationId xmlns:p14="http://schemas.microsoft.com/office/powerpoint/2010/main" val="5138614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7ABDA762-6C32-A94B-9207-D307E7D3A4A7}" type="datetimeFigureOut">
              <a:rPr lang="en-GB" smtClean="0"/>
              <a:t>13/03/2019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F9D759F-4B8C-BB4A-86A6-2BC3233E9FA3}" type="slidenum">
              <a:rPr lang="en-GB" smtClean="0"/>
              <a:t>‹#›</a:t>
            </a:fld>
            <a:endParaRPr lang="en-GB"/>
          </a:p>
        </p:txBody>
      </p:sp>
    </p:spTree>
    <p:extLst>
      <p:ext uri="{BB962C8B-B14F-4D97-AF65-F5344CB8AC3E}">
        <p14:creationId xmlns:p14="http://schemas.microsoft.com/office/powerpoint/2010/main" val="14371581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ABDA762-6C32-A94B-9207-D307E7D3A4A7}" type="datetimeFigureOut">
              <a:rPr lang="en-GB" smtClean="0"/>
              <a:t>13/03/2019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F9D759F-4B8C-BB4A-86A6-2BC3233E9FA3}" type="slidenum">
              <a:rPr lang="en-GB" smtClean="0"/>
              <a:t>‹#›</a:t>
            </a:fld>
            <a:endParaRPr lang="en-GB"/>
          </a:p>
        </p:txBody>
      </p:sp>
    </p:spTree>
    <p:extLst>
      <p:ext uri="{BB962C8B-B14F-4D97-AF65-F5344CB8AC3E}">
        <p14:creationId xmlns:p14="http://schemas.microsoft.com/office/powerpoint/2010/main" val="15686173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ABDA762-6C32-A94B-9207-D307E7D3A4A7}" type="datetimeFigureOut">
              <a:rPr lang="en-GB" smtClean="0"/>
              <a:t>13/03/2019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F9D759F-4B8C-BB4A-86A6-2BC3233E9FA3}" type="slidenum">
              <a:rPr lang="en-GB" smtClean="0"/>
              <a:t>‹#›</a:t>
            </a:fld>
            <a:endParaRPr lang="en-GB"/>
          </a:p>
        </p:txBody>
      </p:sp>
    </p:spTree>
    <p:extLst>
      <p:ext uri="{BB962C8B-B14F-4D97-AF65-F5344CB8AC3E}">
        <p14:creationId xmlns:p14="http://schemas.microsoft.com/office/powerpoint/2010/main" val="12418954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ABDA762-6C32-A94B-9207-D307E7D3A4A7}" type="datetimeFigureOut">
              <a:rPr lang="en-GB" smtClean="0"/>
              <a:t>13/03/2019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F9D759F-4B8C-BB4A-86A6-2BC3233E9FA3}" type="slidenum">
              <a:rPr lang="en-GB" smtClean="0"/>
              <a:t>‹#›</a:t>
            </a:fld>
            <a:endParaRPr lang="en-GB"/>
          </a:p>
        </p:txBody>
      </p:sp>
    </p:spTree>
    <p:extLst>
      <p:ext uri="{BB962C8B-B14F-4D97-AF65-F5344CB8AC3E}">
        <p14:creationId xmlns:p14="http://schemas.microsoft.com/office/powerpoint/2010/main" val="114250664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ABDA762-6C32-A94B-9207-D307E7D3A4A7}" type="datetimeFigureOut">
              <a:rPr lang="en-GB" smtClean="0"/>
              <a:t>13/03/2019</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9D759F-4B8C-BB4A-86A6-2BC3233E9FA3}" type="slidenum">
              <a:rPr lang="en-GB" smtClean="0"/>
              <a:t>‹#›</a:t>
            </a:fld>
            <a:endParaRPr lang="en-GB"/>
          </a:p>
        </p:txBody>
      </p:sp>
    </p:spTree>
    <p:extLst>
      <p:ext uri="{BB962C8B-B14F-4D97-AF65-F5344CB8AC3E}">
        <p14:creationId xmlns:p14="http://schemas.microsoft.com/office/powerpoint/2010/main" val="13041657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xml"/><Relationship Id="rId3"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2.tiff"/></Relationships>
</file>

<file path=ppt/slides/_rels/slide11.xml.rels><?xml version="1.0" encoding="UTF-8" standalone="yes"?>
<Relationships xmlns="http://schemas.openxmlformats.org/package/2006/relationships"><Relationship Id="rId3" Type="http://schemas.openxmlformats.org/officeDocument/2006/relationships/image" Target="../media/image24.tiff"/><Relationship Id="rId4" Type="http://schemas.openxmlformats.org/officeDocument/2006/relationships/image" Target="../media/image25.jpeg"/><Relationship Id="rId1" Type="http://schemas.openxmlformats.org/officeDocument/2006/relationships/slideLayout" Target="../slideLayouts/slideLayout4.xml"/><Relationship Id="rId2" Type="http://schemas.openxmlformats.org/officeDocument/2006/relationships/image" Target="../media/image23.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6.tiff"/></Relationships>
</file>

<file path=ppt/slides/_rels/slide2.xml.rels><?xml version="1.0" encoding="UTF-8" standalone="yes"?>
<Relationships xmlns="http://schemas.openxmlformats.org/package/2006/relationships"><Relationship Id="rId3" Type="http://schemas.openxmlformats.org/officeDocument/2006/relationships/image" Target="../media/image3.tiff"/><Relationship Id="rId4" Type="http://schemas.openxmlformats.org/officeDocument/2006/relationships/image" Target="../media/image4.tiff"/><Relationship Id="rId5" Type="http://schemas.openxmlformats.org/officeDocument/2006/relationships/image" Target="../media/image5.tiff"/><Relationship Id="rId1" Type="http://schemas.openxmlformats.org/officeDocument/2006/relationships/slideLayout" Target="../slideLayouts/slideLayout4.xml"/><Relationship Id="rId2" Type="http://schemas.openxmlformats.org/officeDocument/2006/relationships/image" Target="../media/image2.tiff"/></Relationships>
</file>

<file path=ppt/slides/_rels/slide3.xml.rels><?xml version="1.0" encoding="UTF-8" standalone="yes"?>
<Relationships xmlns="http://schemas.openxmlformats.org/package/2006/relationships"><Relationship Id="rId3" Type="http://schemas.openxmlformats.org/officeDocument/2006/relationships/image" Target="../media/image6.jpg"/><Relationship Id="rId4" Type="http://schemas.openxmlformats.org/officeDocument/2006/relationships/image" Target="../media/image7.pn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3" Type="http://schemas.openxmlformats.org/officeDocument/2006/relationships/image" Target="../media/image8.tiff"/><Relationship Id="rId4" Type="http://schemas.openxmlformats.org/officeDocument/2006/relationships/image" Target="../media/image9.tiff"/><Relationship Id="rId5" Type="http://schemas.openxmlformats.org/officeDocument/2006/relationships/image" Target="../media/image10.jpeg"/><Relationship Id="rId1" Type="http://schemas.openxmlformats.org/officeDocument/2006/relationships/slideLayout" Target="../slideLayouts/slideLayout12.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1.jpeg"/><Relationship Id="rId3" Type="http://schemas.openxmlformats.org/officeDocument/2006/relationships/image" Target="../media/image12.jpeg"/></Relationships>
</file>

<file path=ppt/slides/_rels/slide6.xml.rels><?xml version="1.0" encoding="UTF-8" standalone="yes"?>
<Relationships xmlns="http://schemas.openxmlformats.org/package/2006/relationships"><Relationship Id="rId3" Type="http://schemas.microsoft.com/office/2007/relationships/hdphoto" Target="../media/hdphoto1.wdp"/><Relationship Id="rId4" Type="http://schemas.openxmlformats.org/officeDocument/2006/relationships/image" Target="../media/image14.tiff"/><Relationship Id="rId1" Type="http://schemas.openxmlformats.org/officeDocument/2006/relationships/slideLayout" Target="../slideLayouts/slideLayout2.xml"/><Relationship Id="rId2" Type="http://schemas.openxmlformats.org/officeDocument/2006/relationships/image" Target="../media/image13.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5.jpeg"/><Relationship Id="rId3" Type="http://schemas.openxmlformats.org/officeDocument/2006/relationships/image" Target="../media/image16.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7.jpg"/><Relationship Id="rId3" Type="http://schemas.openxmlformats.org/officeDocument/2006/relationships/image" Target="../media/image18.jpg"/></Relationships>
</file>

<file path=ppt/slides/_rels/slide9.xml.rels><?xml version="1.0" encoding="UTF-8" standalone="yes"?>
<Relationships xmlns="http://schemas.openxmlformats.org/package/2006/relationships"><Relationship Id="rId3" Type="http://schemas.openxmlformats.org/officeDocument/2006/relationships/image" Target="../media/image20.tiff"/><Relationship Id="rId4" Type="http://schemas.openxmlformats.org/officeDocument/2006/relationships/image" Target="../media/image21.tiff"/><Relationship Id="rId1" Type="http://schemas.openxmlformats.org/officeDocument/2006/relationships/slideLayout" Target="../slideLayouts/slideLayout7.xml"/><Relationship Id="rId2" Type="http://schemas.openxmlformats.org/officeDocument/2006/relationships/image" Target="../media/image19.tif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9403" y="548680"/>
            <a:ext cx="10753195" cy="792827"/>
          </a:xfrm>
        </p:spPr>
        <p:txBody>
          <a:bodyPr>
            <a:noAutofit/>
          </a:bodyPr>
          <a:lstStyle/>
          <a:p>
            <a:pPr algn="ctr"/>
            <a:r>
              <a:rPr lang="en-GB" sz="4267" dirty="0"/>
              <a:t>From </a:t>
            </a:r>
            <a:r>
              <a:rPr lang="en-GB" sz="4267" i="1" dirty="0" err="1"/>
              <a:t>Civis</a:t>
            </a:r>
            <a:r>
              <a:rPr lang="en-GB" sz="4267" i="1" dirty="0"/>
              <a:t> </a:t>
            </a:r>
            <a:r>
              <a:rPr lang="en-GB" sz="4267" i="1" dirty="0" err="1"/>
              <a:t>Britannicus</a:t>
            </a:r>
            <a:r>
              <a:rPr lang="en-GB" sz="4267" i="1" dirty="0"/>
              <a:t> Sum </a:t>
            </a:r>
            <a:r>
              <a:rPr lang="is-IS" sz="4267" i="1" dirty="0"/>
              <a:t>…</a:t>
            </a:r>
            <a:r>
              <a:rPr lang="en-GB" sz="4267" dirty="0"/>
              <a:t> </a:t>
            </a:r>
            <a:endParaRPr lang="en-GB" sz="3733" dirty="0"/>
          </a:p>
        </p:txBody>
      </p:sp>
      <p:sp>
        <p:nvSpPr>
          <p:cNvPr id="3" name="Content Placeholder 2"/>
          <p:cNvSpPr>
            <a:spLocks noGrp="1"/>
          </p:cNvSpPr>
          <p:nvPr>
            <p:ph sz="half" idx="2"/>
          </p:nvPr>
        </p:nvSpPr>
        <p:spPr>
          <a:xfrm>
            <a:off x="6096000" y="1604797"/>
            <a:ext cx="5760640" cy="4624303"/>
          </a:xfrm>
        </p:spPr>
        <p:txBody>
          <a:bodyPr>
            <a:normAutofit/>
          </a:bodyPr>
          <a:lstStyle/>
          <a:p>
            <a:pPr marL="0" indent="0">
              <a:buNone/>
            </a:pPr>
            <a:r>
              <a:rPr lang="en-US" dirty="0"/>
              <a:t>‘In a world in which restrictions on personal movement and immigration have increased we still take pride in the fact that a man can say </a:t>
            </a:r>
            <a:r>
              <a:rPr lang="en-US" dirty="0" err="1"/>
              <a:t>Civis</a:t>
            </a:r>
            <a:r>
              <a:rPr lang="en-US" dirty="0"/>
              <a:t> </a:t>
            </a:r>
            <a:r>
              <a:rPr lang="en-US" dirty="0" err="1"/>
              <a:t>Britannicus</a:t>
            </a:r>
            <a:r>
              <a:rPr lang="en-US" dirty="0"/>
              <a:t> sum whatever his </a:t>
            </a:r>
            <a:r>
              <a:rPr lang="en-US" dirty="0" err="1"/>
              <a:t>colour</a:t>
            </a:r>
            <a:r>
              <a:rPr lang="en-US" dirty="0"/>
              <a:t> may be, and we take pride in the fact that he wants and can come to the Mother country</a:t>
            </a:r>
            <a:r>
              <a:rPr lang="en-US" dirty="0" smtClean="0"/>
              <a:t>.’</a:t>
            </a:r>
          </a:p>
          <a:p>
            <a:pPr marL="0" indent="0" algn="r">
              <a:buNone/>
            </a:pPr>
            <a:r>
              <a:rPr lang="en-US" dirty="0" smtClean="0"/>
              <a:t>Henry Hopkins, Minister of State, Colonial Affairs, 1954</a:t>
            </a:r>
            <a:endParaRPr lang="en-GB" dirty="0"/>
          </a:p>
        </p:txBody>
      </p:sp>
      <p:pic>
        <p:nvPicPr>
          <p:cNvPr id="5" name="Content Placeholder 6"/>
          <p:cNvPicPr>
            <a:picLocks noChangeAspect="1"/>
          </p:cNvPicPr>
          <p:nvPr/>
        </p:nvPicPr>
        <p:blipFill rotWithShape="1">
          <a:blip r:embed="rId3">
            <a:extLst>
              <a:ext uri="{28A0092B-C50C-407E-A947-70E740481C1C}">
                <a14:useLocalDpi xmlns:a14="http://schemas.microsoft.com/office/drawing/2010/main" val="0"/>
              </a:ext>
            </a:extLst>
          </a:blip>
          <a:srcRect l="10007" t="13382" r="-663" b="1958"/>
          <a:stretch/>
        </p:blipFill>
        <p:spPr bwMode="auto">
          <a:xfrm>
            <a:off x="117199" y="1501585"/>
            <a:ext cx="5887463" cy="44570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Rectangle 7"/>
          <p:cNvSpPr/>
          <p:nvPr/>
        </p:nvSpPr>
        <p:spPr>
          <a:xfrm>
            <a:off x="112271" y="6115301"/>
            <a:ext cx="6144683" cy="307777"/>
          </a:xfrm>
          <a:prstGeom prst="rect">
            <a:avLst/>
          </a:prstGeom>
        </p:spPr>
        <p:txBody>
          <a:bodyPr wrap="square">
            <a:spAutoFit/>
          </a:bodyPr>
          <a:lstStyle/>
          <a:p>
            <a:r>
              <a:rPr lang="en-US" sz="1400" dirty="0"/>
              <a:t>© Crown Copyright. IWM http://</a:t>
            </a:r>
            <a:r>
              <a:rPr lang="en-US" sz="1400" dirty="0" err="1"/>
              <a:t>www.iwm.org.uk</a:t>
            </a:r>
            <a:r>
              <a:rPr lang="en-US" sz="1400" dirty="0"/>
              <a:t>/collections/item/object/33289</a:t>
            </a:r>
            <a:endParaRPr lang="en-GB" sz="1400" dirty="0"/>
          </a:p>
        </p:txBody>
      </p:sp>
    </p:spTree>
    <p:extLst>
      <p:ext uri="{BB962C8B-B14F-4D97-AF65-F5344CB8AC3E}">
        <p14:creationId xmlns:p14="http://schemas.microsoft.com/office/powerpoint/2010/main" val="106384470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9403" y="164638"/>
            <a:ext cx="10753195" cy="6524317"/>
          </a:xfrm>
          <a:prstGeom prst="rect">
            <a:avLst/>
          </a:prstGeom>
        </p:spPr>
      </p:pic>
    </p:spTree>
    <p:extLst>
      <p:ext uri="{BB962C8B-B14F-4D97-AF65-F5344CB8AC3E}">
        <p14:creationId xmlns:p14="http://schemas.microsoft.com/office/powerpoint/2010/main" val="3309430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8627"/>
            <a:ext cx="12192000" cy="512101"/>
          </a:xfrm>
        </p:spPr>
        <p:txBody>
          <a:bodyPr>
            <a:normAutofit fontScale="90000"/>
          </a:bodyPr>
          <a:lstStyle/>
          <a:p>
            <a:pPr algn="ctr"/>
            <a:r>
              <a:rPr lang="en-GB" sz="4267" dirty="0"/>
              <a:t>Another perspective: Immigrants as experts</a:t>
            </a:r>
            <a:r>
              <a:rPr lang="is-IS" sz="4267" dirty="0"/>
              <a:t>…</a:t>
            </a:r>
            <a:endParaRPr lang="en-GB" sz="4267" dirty="0"/>
          </a:p>
        </p:txBody>
      </p:sp>
      <p:pic>
        <p:nvPicPr>
          <p:cNvPr id="6" name="Content Placeholder 3"/>
          <p:cNvPicPr>
            <a:picLocks noGrp="1" noChangeAspect="1"/>
          </p:cNvPicPr>
          <p:nvPr>
            <p:ph sz="half" idx="1"/>
          </p:nvPr>
        </p:nvPicPr>
        <p:blipFill rotWithShape="1">
          <a:blip r:embed="rId2">
            <a:extLst>
              <a:ext uri="{28A0092B-C50C-407E-A947-70E740481C1C}">
                <a14:useLocalDpi xmlns:a14="http://schemas.microsoft.com/office/drawing/2010/main" val="0"/>
              </a:ext>
            </a:extLst>
          </a:blip>
          <a:srcRect l="3952" r="1205" b="1674"/>
          <a:stretch/>
        </p:blipFill>
        <p:spPr>
          <a:xfrm>
            <a:off x="7626114" y="1576929"/>
            <a:ext cx="4512501" cy="4166863"/>
          </a:xfrm>
        </p:spPr>
      </p:pic>
      <p:pic>
        <p:nvPicPr>
          <p:cNvPr id="7" name="Content Placeholder 11"/>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44658" y="970777"/>
            <a:ext cx="3360373" cy="4773015"/>
          </a:xfrm>
          <a:prstGeom prst="rect">
            <a:avLst/>
          </a:prstGeom>
        </p:spPr>
      </p:pic>
      <p:pic>
        <p:nvPicPr>
          <p:cNvPr id="8" name="Content Placeholder 8" descr="ImmigrationHousekeeping1961.jpg"/>
          <p:cNvPicPr>
            <a:picLocks noChangeAspect="1"/>
          </p:cNvPicPr>
          <p:nvPr/>
        </p:nvPicPr>
        <p:blipFill>
          <a:blip r:embed="rId4" cstate="print"/>
          <a:srcRect l="5864" t="7270" r="6174" b="1472"/>
          <a:stretch>
            <a:fillRect/>
          </a:stretch>
        </p:blipFill>
        <p:spPr bwMode="auto">
          <a:xfrm>
            <a:off x="3593665" y="1576929"/>
            <a:ext cx="4032448" cy="4166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extBox 9"/>
          <p:cNvSpPr txBox="1"/>
          <p:nvPr/>
        </p:nvSpPr>
        <p:spPr>
          <a:xfrm>
            <a:off x="4079776" y="6293467"/>
            <a:ext cx="2496277" cy="318100"/>
          </a:xfrm>
          <a:prstGeom prst="rect">
            <a:avLst/>
          </a:prstGeom>
          <a:noFill/>
        </p:spPr>
        <p:txBody>
          <a:bodyPr wrap="square" rtlCol="0">
            <a:spAutoFit/>
          </a:bodyPr>
          <a:lstStyle/>
          <a:p>
            <a:r>
              <a:rPr lang="en-US" sz="1467"/>
              <a:t>©David </a:t>
            </a:r>
            <a:r>
              <a:rPr lang="en-US" sz="1467" dirty="0"/>
              <a:t>Langdon, </a:t>
            </a:r>
            <a:r>
              <a:rPr lang="en-US" sz="1467" i="1" dirty="0"/>
              <a:t>Punch</a:t>
            </a:r>
            <a:r>
              <a:rPr lang="en-US" sz="1467" dirty="0"/>
              <a:t> 1969</a:t>
            </a:r>
            <a:endParaRPr lang="en-GB" sz="1467" dirty="0"/>
          </a:p>
        </p:txBody>
      </p:sp>
      <p:sp>
        <p:nvSpPr>
          <p:cNvPr id="11" name="TextBox 10"/>
          <p:cNvSpPr txBox="1"/>
          <p:nvPr/>
        </p:nvSpPr>
        <p:spPr>
          <a:xfrm>
            <a:off x="644018" y="6309320"/>
            <a:ext cx="2701060" cy="338554"/>
          </a:xfrm>
          <a:prstGeom prst="rect">
            <a:avLst/>
          </a:prstGeom>
          <a:noFill/>
        </p:spPr>
        <p:txBody>
          <a:bodyPr wrap="none" rtlCol="0">
            <a:spAutoFit/>
          </a:bodyPr>
          <a:lstStyle/>
          <a:p>
            <a:r>
              <a:rPr lang="de-DE" sz="1600" dirty="0"/>
              <a:t>©</a:t>
            </a:r>
            <a:r>
              <a:rPr lang="en-GB" sz="1600" dirty="0"/>
              <a:t>David Langdon</a:t>
            </a:r>
            <a:r>
              <a:rPr lang="en-GB" sz="1600" i="1" dirty="0"/>
              <a:t>, Punch</a:t>
            </a:r>
            <a:r>
              <a:rPr lang="en-GB" sz="1600" dirty="0"/>
              <a:t>, 1939</a:t>
            </a:r>
          </a:p>
        </p:txBody>
      </p:sp>
      <p:sp>
        <p:nvSpPr>
          <p:cNvPr id="12" name="TextBox 11"/>
          <p:cNvSpPr txBox="1"/>
          <p:nvPr/>
        </p:nvSpPr>
        <p:spPr>
          <a:xfrm>
            <a:off x="7378296" y="6283207"/>
            <a:ext cx="2619948" cy="338554"/>
          </a:xfrm>
          <a:prstGeom prst="rect">
            <a:avLst/>
          </a:prstGeom>
          <a:noFill/>
        </p:spPr>
        <p:txBody>
          <a:bodyPr wrap="none" rtlCol="0">
            <a:spAutoFit/>
          </a:bodyPr>
          <a:lstStyle/>
          <a:p>
            <a:r>
              <a:rPr lang="de-DE" sz="1600" dirty="0"/>
              <a:t>©Ed </a:t>
            </a:r>
            <a:r>
              <a:rPr lang="de-DE" sz="1600" dirty="0" err="1"/>
              <a:t>McLachlan</a:t>
            </a:r>
            <a:r>
              <a:rPr lang="de-DE" sz="1600" dirty="0"/>
              <a:t>, </a:t>
            </a:r>
            <a:r>
              <a:rPr lang="de-DE" sz="1600" i="1" dirty="0"/>
              <a:t>Punch</a:t>
            </a:r>
            <a:r>
              <a:rPr lang="de-DE" sz="1600" dirty="0"/>
              <a:t>, 1979</a:t>
            </a:r>
            <a:endParaRPr lang="en-GB" sz="1600" dirty="0"/>
          </a:p>
        </p:txBody>
      </p:sp>
    </p:spTree>
    <p:extLst>
      <p:ext uri="{BB962C8B-B14F-4D97-AF65-F5344CB8AC3E}">
        <p14:creationId xmlns:p14="http://schemas.microsoft.com/office/powerpoint/2010/main" val="16318443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143339" y="164637"/>
            <a:ext cx="6048672" cy="6144683"/>
          </a:xfrm>
        </p:spPr>
        <p:txBody>
          <a:bodyPr/>
          <a:lstStyle/>
          <a:p>
            <a:pPr marL="0" indent="0">
              <a:buNone/>
            </a:pPr>
            <a:r>
              <a:rPr lang="en-US" sz="2400" dirty="0"/>
              <a:t>The UK public health services must be assumed to be one of those with the highest standards in the world. The health services in the countries from which our immigrants come are of a very much lower standard … To give greater weight to medical considerations as a grounds for refusal means consigning to greater disadvantage those who are disadvantaged already. In contrast, the UK has never hesitated to absorb qualified doctors and other medical professionals from developing Commonwealth countries, thereby weakening further the[</a:t>
            </a:r>
            <a:r>
              <a:rPr lang="en-US" sz="2400" dirty="0" err="1"/>
              <a:t>ir</a:t>
            </a:r>
            <a:r>
              <a:rPr lang="en-US" sz="2400" dirty="0"/>
              <a:t>] health services. </a:t>
            </a:r>
          </a:p>
          <a:p>
            <a:pPr marL="0" indent="0" algn="r">
              <a:buNone/>
            </a:pPr>
            <a:r>
              <a:rPr lang="en-GB" sz="2400" dirty="0"/>
              <a:t>G.I. de Denny, ‘Medical Examinations’ 16 May 1980.</a:t>
            </a:r>
            <a:endParaRPr lang="en-US" sz="2400" dirty="0"/>
          </a:p>
        </p:txBody>
      </p:sp>
      <p:pic>
        <p:nvPicPr>
          <p:cNvPr id="4" name="Content Placeholder 11"/>
          <p:cNvPicPr>
            <a:picLocks noChangeAspect="1"/>
          </p:cNvPicPr>
          <p:nvPr/>
        </p:nvPicPr>
        <p:blipFill rotWithShape="1">
          <a:blip r:embed="rId2">
            <a:extLst>
              <a:ext uri="{28A0092B-C50C-407E-A947-70E740481C1C}">
                <a14:useLocalDpi xmlns:a14="http://schemas.microsoft.com/office/drawing/2010/main" val="0"/>
              </a:ext>
            </a:extLst>
          </a:blip>
          <a:srcRect l="5406" t="3478" r="2686" b="1529"/>
          <a:stretch/>
        </p:blipFill>
        <p:spPr>
          <a:xfrm>
            <a:off x="6375321" y="548681"/>
            <a:ext cx="5807968" cy="4955793"/>
          </a:xfrm>
          <a:prstGeom prst="rect">
            <a:avLst/>
          </a:prstGeom>
        </p:spPr>
      </p:pic>
      <p:sp>
        <p:nvSpPr>
          <p:cNvPr id="2" name="Rectangle 1"/>
          <p:cNvSpPr/>
          <p:nvPr/>
        </p:nvSpPr>
        <p:spPr>
          <a:xfrm>
            <a:off x="6960096" y="6309320"/>
            <a:ext cx="3101298" cy="420564"/>
          </a:xfrm>
          <a:prstGeom prst="rect">
            <a:avLst/>
          </a:prstGeom>
        </p:spPr>
        <p:txBody>
          <a:bodyPr wrap="none">
            <a:spAutoFit/>
          </a:bodyPr>
          <a:lstStyle/>
          <a:p>
            <a:r>
              <a:rPr lang="de-DE" sz="2133" dirty="0"/>
              <a:t>©</a:t>
            </a:r>
            <a:r>
              <a:rPr lang="en-GB" sz="2133" dirty="0"/>
              <a:t>Illingworth</a:t>
            </a:r>
            <a:r>
              <a:rPr lang="en-GB" sz="2133" i="1" dirty="0"/>
              <a:t>, Punch</a:t>
            </a:r>
            <a:r>
              <a:rPr lang="en-GB" sz="2133" dirty="0"/>
              <a:t>, 1967</a:t>
            </a:r>
          </a:p>
        </p:txBody>
      </p:sp>
    </p:spTree>
    <p:extLst>
      <p:ext uri="{BB962C8B-B14F-4D97-AF65-F5344CB8AC3E}">
        <p14:creationId xmlns:p14="http://schemas.microsoft.com/office/powerpoint/2010/main" val="89383040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5999989" cy="1088165"/>
          </a:xfrm>
        </p:spPr>
        <p:txBody>
          <a:bodyPr>
            <a:normAutofit fontScale="90000"/>
          </a:bodyPr>
          <a:lstStyle/>
          <a:p>
            <a:r>
              <a:rPr lang="is-IS" sz="3200" dirty="0"/>
              <a:t>…</a:t>
            </a:r>
            <a:r>
              <a:rPr lang="en-GB" sz="3200" dirty="0"/>
              <a:t>To ‘country of origin’ screening (for some), NHS surveillance (for others)</a:t>
            </a:r>
          </a:p>
        </p:txBody>
      </p:sp>
      <p:pic>
        <p:nvPicPr>
          <p:cNvPr id="4" name="Content Placeholder 3"/>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679509" y="1220755"/>
            <a:ext cx="3840427" cy="5225500"/>
          </a:xfrm>
          <a:ln>
            <a:solidFill>
              <a:schemeClr val="bg2"/>
            </a:solidFill>
          </a:ln>
        </p:spPr>
      </p:pic>
      <p:pic>
        <p:nvPicPr>
          <p:cNvPr id="5" name="Content Placeholder 4"/>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6096001" y="250167"/>
            <a:ext cx="5302865" cy="5749256"/>
          </a:xfr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508" y="2612804"/>
            <a:ext cx="4738337" cy="2537411"/>
          </a:xfrm>
          <a:prstGeom prst="rect">
            <a:avLst/>
          </a:prstGeom>
          <a:ln>
            <a:solidFill>
              <a:schemeClr val="bg2"/>
            </a:solidFill>
          </a:ln>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079776" y="1980891"/>
            <a:ext cx="3766392" cy="2287808"/>
          </a:xfrm>
          <a:prstGeom prst="rect">
            <a:avLst/>
          </a:prstGeom>
          <a:ln>
            <a:solidFill>
              <a:schemeClr val="bg2"/>
            </a:solidFill>
          </a:ln>
        </p:spPr>
      </p:pic>
      <p:sp>
        <p:nvSpPr>
          <p:cNvPr id="8" name="TextBox 7"/>
          <p:cNvSpPr txBox="1"/>
          <p:nvPr/>
        </p:nvSpPr>
        <p:spPr>
          <a:xfrm>
            <a:off x="9936427" y="153397"/>
            <a:ext cx="806631" cy="461665"/>
          </a:xfrm>
          <a:prstGeom prst="rect">
            <a:avLst/>
          </a:prstGeom>
          <a:noFill/>
        </p:spPr>
        <p:txBody>
          <a:bodyPr wrap="none" rtlCol="0">
            <a:spAutoFit/>
          </a:bodyPr>
          <a:lstStyle/>
          <a:p>
            <a:r>
              <a:rPr lang="en-GB" sz="2400"/>
              <a:t>2016</a:t>
            </a:r>
          </a:p>
        </p:txBody>
      </p:sp>
      <p:sp>
        <p:nvSpPr>
          <p:cNvPr id="9" name="TextBox 8"/>
          <p:cNvSpPr txBox="1"/>
          <p:nvPr/>
        </p:nvSpPr>
        <p:spPr>
          <a:xfrm>
            <a:off x="306277" y="1815850"/>
            <a:ext cx="806631" cy="461665"/>
          </a:xfrm>
          <a:prstGeom prst="rect">
            <a:avLst/>
          </a:prstGeom>
          <a:noFill/>
        </p:spPr>
        <p:txBody>
          <a:bodyPr wrap="none" rtlCol="0">
            <a:spAutoFit/>
          </a:bodyPr>
          <a:lstStyle/>
          <a:p>
            <a:r>
              <a:rPr lang="en-GB" sz="2400"/>
              <a:t>2005</a:t>
            </a:r>
          </a:p>
        </p:txBody>
      </p:sp>
    </p:spTree>
    <p:extLst>
      <p:ext uri="{BB962C8B-B14F-4D97-AF65-F5344CB8AC3E}">
        <p14:creationId xmlns:p14="http://schemas.microsoft.com/office/powerpoint/2010/main" val="18094920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5974991" cy="704123"/>
          </a:xfrm>
        </p:spPr>
        <p:txBody>
          <a:bodyPr/>
          <a:lstStyle/>
          <a:p>
            <a:pPr algn="ctr"/>
            <a:r>
              <a:rPr lang="en-GB" smtClean="0"/>
              <a:t>Closing the Open Door</a:t>
            </a:r>
            <a:endParaRPr lang="en-GB"/>
          </a:p>
        </p:txBody>
      </p:sp>
      <p:pic>
        <p:nvPicPr>
          <p:cNvPr id="4" name="Content Placeholder 4" descr="MC1043.jpg"/>
          <p:cNvPicPr>
            <a:picLocks noChangeAspect="1"/>
          </p:cNvPicPr>
          <p:nvPr/>
        </p:nvPicPr>
        <p:blipFill rotWithShape="1">
          <a:blip r:embed="rId3">
            <a:extLst>
              <a:ext uri="{28A0092B-C50C-407E-A947-70E740481C1C}">
                <a14:useLocalDpi xmlns:a14="http://schemas.microsoft.com/office/drawing/2010/main" val="0"/>
              </a:ext>
            </a:extLst>
          </a:blip>
          <a:srcRect t="-841" b="822"/>
          <a:stretch/>
        </p:blipFill>
        <p:spPr bwMode="auto">
          <a:xfrm>
            <a:off x="239351" y="1065214"/>
            <a:ext cx="5735640" cy="36116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184169" y="5778448"/>
            <a:ext cx="6429465" cy="1077026"/>
          </a:xfrm>
          <a:prstGeom prst="rect">
            <a:avLst/>
          </a:prstGeom>
          <a:noFill/>
        </p:spPr>
        <p:txBody>
          <a:bodyPr wrap="square" rtlCol="0">
            <a:spAutoFit/>
          </a:bodyPr>
          <a:lstStyle/>
          <a:p>
            <a:r>
              <a:rPr lang="en-GB" sz="2133" dirty="0" smtClean="0"/>
              <a:t>*But in fact, success of NHS chemoprophylaxis/MMR campaigns made it cheaper to treat TB than to exclude it at the border by 1960s</a:t>
            </a:r>
            <a:r>
              <a:rPr lang="is-IS" sz="2133" dirty="0" smtClean="0"/>
              <a:t>…</a:t>
            </a:r>
            <a:endParaRPr lang="en-GB" sz="2133" dirty="0"/>
          </a:p>
        </p:txBody>
      </p:sp>
      <p:sp>
        <p:nvSpPr>
          <p:cNvPr id="6" name="TextBox 5"/>
          <p:cNvSpPr txBox="1"/>
          <p:nvPr/>
        </p:nvSpPr>
        <p:spPr>
          <a:xfrm>
            <a:off x="239352" y="4809400"/>
            <a:ext cx="5735639" cy="584775"/>
          </a:xfrm>
          <a:prstGeom prst="rect">
            <a:avLst/>
          </a:prstGeom>
          <a:noFill/>
        </p:spPr>
        <p:txBody>
          <a:bodyPr wrap="square" rtlCol="0">
            <a:spAutoFit/>
          </a:bodyPr>
          <a:lstStyle/>
          <a:p>
            <a:r>
              <a:rPr lang="en-US" sz="1600" dirty="0"/>
              <a:t>© Express Syndication Ltd., British Cartoon Archive, University of Kent, Michael Cummings, Daily Express, 17 Jan 1962</a:t>
            </a:r>
          </a:p>
        </p:txBody>
      </p:sp>
      <p:pic>
        <p:nvPicPr>
          <p:cNvPr id="7"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44000" y="79005"/>
            <a:ext cx="4883548" cy="56994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Rectangle 9"/>
          <p:cNvSpPr/>
          <p:nvPr/>
        </p:nvSpPr>
        <p:spPr>
          <a:xfrm>
            <a:off x="6844000" y="5839555"/>
            <a:ext cx="4940724" cy="923330"/>
          </a:xfrm>
          <a:prstGeom prst="rect">
            <a:avLst/>
          </a:prstGeom>
        </p:spPr>
        <p:txBody>
          <a:bodyPr wrap="square">
            <a:spAutoFit/>
          </a:bodyPr>
          <a:lstStyle/>
          <a:p>
            <a:r>
              <a:rPr lang="en-GB" dirty="0"/>
              <a:t>(c)  Michael Cummings, </a:t>
            </a:r>
            <a:r>
              <a:rPr lang="en-GB" i="1" dirty="0"/>
              <a:t>Daily Express</a:t>
            </a:r>
            <a:r>
              <a:rPr lang="en-GB" dirty="0"/>
              <a:t>,  3 Mar 1965, courtesy of British Cartoon Archive, University of Kent.</a:t>
            </a:r>
          </a:p>
        </p:txBody>
      </p:sp>
    </p:spTree>
    <p:extLst>
      <p:ext uri="{BB962C8B-B14F-4D97-AF65-F5344CB8AC3E}">
        <p14:creationId xmlns:p14="http://schemas.microsoft.com/office/powerpoint/2010/main" val="10991114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Rectangle 4"/>
          <p:cNvSpPr>
            <a:spLocks noGrp="1" noChangeArrowheads="1"/>
          </p:cNvSpPr>
          <p:nvPr>
            <p:ph type="body" sz="half" idx="2"/>
          </p:nvPr>
        </p:nvSpPr>
        <p:spPr>
          <a:xfrm>
            <a:off x="9431889" y="398469"/>
            <a:ext cx="2695115" cy="5672488"/>
          </a:xfrm>
        </p:spPr>
        <p:txBody>
          <a:bodyPr>
            <a:noAutofit/>
          </a:bodyPr>
          <a:lstStyle/>
          <a:p>
            <a:pPr marL="0" indent="0">
              <a:buNone/>
            </a:pPr>
            <a:r>
              <a:rPr lang="en-US" altLang="en-US" sz="2400" dirty="0"/>
              <a:t>‘</a:t>
            </a:r>
            <a:r>
              <a:rPr lang="en-GB" sz="2400" dirty="0">
                <a:solidFill>
                  <a:srgbClr val="C00000"/>
                </a:solidFill>
              </a:rPr>
              <a:t>‘The climate of opinion on medical inspection has undergone a significant change since 1962. The emphasis for more adequate medical examination has built up over recent months.’</a:t>
            </a:r>
            <a:br>
              <a:rPr lang="en-GB" sz="2400" dirty="0">
                <a:solidFill>
                  <a:srgbClr val="C00000"/>
                </a:solidFill>
              </a:rPr>
            </a:br>
            <a:r>
              <a:rPr lang="en-GB" sz="1067" dirty="0">
                <a:solidFill>
                  <a:srgbClr val="C00000"/>
                </a:solidFill>
              </a:rPr>
              <a:t> </a:t>
            </a:r>
            <a:r>
              <a:rPr lang="en-GB" sz="2400" dirty="0">
                <a:solidFill>
                  <a:srgbClr val="C00000"/>
                </a:solidFill>
              </a:rPr>
              <a:t/>
            </a:r>
            <a:br>
              <a:rPr lang="en-GB" sz="2400" dirty="0">
                <a:solidFill>
                  <a:srgbClr val="C00000"/>
                </a:solidFill>
              </a:rPr>
            </a:br>
            <a:r>
              <a:rPr lang="en-GB" sz="2400" dirty="0" err="1"/>
              <a:t>Atter</a:t>
            </a:r>
            <a:r>
              <a:rPr lang="en-GB" sz="2400" dirty="0"/>
              <a:t> to </a:t>
            </a:r>
            <a:r>
              <a:rPr lang="en-GB" sz="2400" dirty="0" err="1"/>
              <a:t>Roffey</a:t>
            </a:r>
            <a:r>
              <a:rPr lang="en-GB" sz="2400" dirty="0"/>
              <a:t>, Ministry of Health, June 1965</a:t>
            </a:r>
            <a:endParaRPr lang="en-US" altLang="en-US" sz="2400"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980" y="201864"/>
            <a:ext cx="8973909" cy="5549961"/>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07436" y="4767890"/>
            <a:ext cx="6092809" cy="1882972"/>
          </a:xfrm>
          <a:prstGeom prst="rect">
            <a:avLst/>
          </a:prstGeom>
          <a:ln w="57150">
            <a:solidFill>
              <a:srgbClr val="C00000"/>
            </a:solidFill>
          </a:ln>
        </p:spPr>
      </p:pic>
      <p:sp>
        <p:nvSpPr>
          <p:cNvPr id="7" name="TextBox 6"/>
          <p:cNvSpPr txBox="1"/>
          <p:nvPr/>
        </p:nvSpPr>
        <p:spPr>
          <a:xfrm>
            <a:off x="6864086" y="1963725"/>
            <a:ext cx="806631" cy="461665"/>
          </a:xfrm>
          <a:prstGeom prst="rect">
            <a:avLst/>
          </a:prstGeom>
          <a:solidFill>
            <a:srgbClr val="C00000"/>
          </a:solidFill>
        </p:spPr>
        <p:txBody>
          <a:bodyPr wrap="none" rtlCol="0">
            <a:spAutoFit/>
          </a:bodyPr>
          <a:lstStyle/>
          <a:p>
            <a:r>
              <a:rPr lang="en-GB" sz="2400" dirty="0">
                <a:solidFill>
                  <a:schemeClr val="bg1"/>
                </a:solidFill>
              </a:rPr>
              <a:t>2004</a:t>
            </a:r>
          </a:p>
        </p:txBody>
      </p:sp>
      <p:sp>
        <p:nvSpPr>
          <p:cNvPr id="8" name="TextBox 7"/>
          <p:cNvSpPr txBox="1"/>
          <p:nvPr/>
        </p:nvSpPr>
        <p:spPr>
          <a:xfrm>
            <a:off x="1199457" y="5612934"/>
            <a:ext cx="806631" cy="461665"/>
          </a:xfrm>
          <a:prstGeom prst="rect">
            <a:avLst/>
          </a:prstGeom>
          <a:solidFill>
            <a:srgbClr val="C00000"/>
          </a:solidFill>
        </p:spPr>
        <p:txBody>
          <a:bodyPr wrap="none" rtlCol="0">
            <a:spAutoFit/>
          </a:bodyPr>
          <a:lstStyle/>
          <a:p>
            <a:r>
              <a:rPr lang="en-GB" sz="2400" dirty="0">
                <a:solidFill>
                  <a:schemeClr val="bg1"/>
                </a:solidFill>
              </a:rPr>
              <a:t>2001</a:t>
            </a:r>
          </a:p>
        </p:txBody>
      </p:sp>
      <p:pic>
        <p:nvPicPr>
          <p:cNvPr id="11" name="Content Placeholder 3"/>
          <p:cNvPicPr>
            <a:picLocks noChangeAspect="1"/>
          </p:cNvPicPr>
          <p:nvPr/>
        </p:nvPicPr>
        <p:blipFill>
          <a:blip r:embed="rId5">
            <a:extLst>
              <a:ext uri="{28A0092B-C50C-407E-A947-70E740481C1C}">
                <a14:useLocalDpi xmlns:a14="http://schemas.microsoft.com/office/drawing/2010/main" val="0"/>
              </a:ext>
            </a:extLst>
          </a:blip>
          <a:stretch>
            <a:fillRect/>
          </a:stretch>
        </p:blipFill>
        <p:spPr bwMode="auto">
          <a:xfrm>
            <a:off x="243126" y="1439423"/>
            <a:ext cx="4165857" cy="3320157"/>
          </a:xfrm>
          <a:prstGeom prst="rect">
            <a:avLst/>
          </a:prstGeom>
          <a:noFill/>
          <a:ln w="28575">
            <a:solidFill>
              <a:srgbClr val="C00000"/>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5657" y="2209946"/>
            <a:ext cx="806631" cy="461665"/>
          </a:xfrm>
          <a:prstGeom prst="rect">
            <a:avLst/>
          </a:prstGeom>
          <a:solidFill>
            <a:srgbClr val="C00000"/>
          </a:solidFill>
        </p:spPr>
        <p:txBody>
          <a:bodyPr wrap="none" rtlCol="0">
            <a:spAutoFit/>
          </a:bodyPr>
          <a:lstStyle/>
          <a:p>
            <a:r>
              <a:rPr lang="en-GB" sz="2400" dirty="0">
                <a:solidFill>
                  <a:schemeClr val="bg1"/>
                </a:solidFill>
              </a:rPr>
              <a:t>1965</a:t>
            </a:r>
          </a:p>
        </p:txBody>
      </p:sp>
    </p:spTree>
    <p:extLst>
      <p:ext uri="{BB962C8B-B14F-4D97-AF65-F5344CB8AC3E}">
        <p14:creationId xmlns:p14="http://schemas.microsoft.com/office/powerpoint/2010/main" val="188460750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47328" y="49763"/>
            <a:ext cx="8305707" cy="6705581"/>
          </a:xfrm>
        </p:spPr>
      </p:pic>
      <p:sp>
        <p:nvSpPr>
          <p:cNvPr id="7" name="Rectangle 6"/>
          <p:cNvSpPr/>
          <p:nvPr/>
        </p:nvSpPr>
        <p:spPr bwMode="auto">
          <a:xfrm>
            <a:off x="3737539" y="4197085"/>
            <a:ext cx="5910856" cy="2558259"/>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121920" tIns="60960" rIns="121920" bIns="60960" numCol="1" rtlCol="0" anchor="t" anchorCtr="0" compatLnSpc="1">
            <a:prstTxWarp prst="textNoShape">
              <a:avLst/>
            </a:prstTxWarp>
          </a:bodyPr>
          <a:lstStyle/>
          <a:p>
            <a:pPr defTabSz="1219170" eaLnBrk="0" fontAlgn="base" hangingPunct="0">
              <a:spcBef>
                <a:spcPct val="0"/>
              </a:spcBef>
              <a:spcAft>
                <a:spcPct val="0"/>
              </a:spcAft>
            </a:pPr>
            <a:endParaRPr lang="en-GB" sz="3200">
              <a:latin typeface="Times New Roman" pitchFamily="18" charset="0"/>
            </a:endParaRPr>
          </a:p>
        </p:txBody>
      </p:sp>
      <p:sp>
        <p:nvSpPr>
          <p:cNvPr id="2" name="Title 1"/>
          <p:cNvSpPr>
            <a:spLocks noGrp="1"/>
          </p:cNvSpPr>
          <p:nvPr>
            <p:ph type="title"/>
          </p:nvPr>
        </p:nvSpPr>
        <p:spPr>
          <a:xfrm>
            <a:off x="3791744" y="4485118"/>
            <a:ext cx="6048672" cy="1920213"/>
          </a:xfrm>
        </p:spPr>
        <p:txBody>
          <a:bodyPr/>
          <a:lstStyle/>
          <a:p>
            <a:r>
              <a:rPr lang="en-GB" sz="4267" dirty="0"/>
              <a:t>1965: The exam that makes the (English) man?</a:t>
            </a:r>
          </a:p>
        </p:txBody>
      </p:sp>
      <p:pic>
        <p:nvPicPr>
          <p:cNvPr id="6" name="Content Placeholder 5"/>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9702600" y="229411"/>
            <a:ext cx="1907813" cy="6525935"/>
          </a:xfrm>
        </p:spPr>
      </p:pic>
      <p:sp>
        <p:nvSpPr>
          <p:cNvPr id="8" name="Rectangle 7"/>
          <p:cNvSpPr/>
          <p:nvPr/>
        </p:nvSpPr>
        <p:spPr bwMode="auto">
          <a:xfrm>
            <a:off x="9702600" y="2649528"/>
            <a:ext cx="864096" cy="4105817"/>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121920" tIns="60960" rIns="121920" bIns="60960" numCol="1" rtlCol="0" anchor="t" anchorCtr="0" compatLnSpc="1">
            <a:prstTxWarp prst="textNoShape">
              <a:avLst/>
            </a:prstTxWarp>
          </a:bodyPr>
          <a:lstStyle/>
          <a:p>
            <a:pPr defTabSz="1219170" eaLnBrk="0" fontAlgn="base" hangingPunct="0">
              <a:spcBef>
                <a:spcPct val="0"/>
              </a:spcBef>
              <a:spcAft>
                <a:spcPct val="0"/>
              </a:spcAft>
            </a:pPr>
            <a:endParaRPr lang="en-GB" sz="3200">
              <a:latin typeface="Times New Roman" pitchFamily="18" charset="0"/>
            </a:endParaRPr>
          </a:p>
        </p:txBody>
      </p:sp>
    </p:spTree>
    <p:extLst>
      <p:ext uri="{BB962C8B-B14F-4D97-AF65-F5344CB8AC3E}">
        <p14:creationId xmlns:p14="http://schemas.microsoft.com/office/powerpoint/2010/main" val="19447243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SnipDoImmsPayWay.tiff"/>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a:off x="3119670" y="171151"/>
            <a:ext cx="8832981" cy="4551831"/>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3339" y="146900"/>
            <a:ext cx="2784309" cy="6594747"/>
          </a:xfrm>
          <a:prstGeom prst="rect">
            <a:avLst/>
          </a:prstGeom>
        </p:spPr>
      </p:pic>
      <p:sp>
        <p:nvSpPr>
          <p:cNvPr id="9" name="TextBox 8"/>
          <p:cNvSpPr txBox="1"/>
          <p:nvPr/>
        </p:nvSpPr>
        <p:spPr>
          <a:xfrm>
            <a:off x="3119669" y="5253204"/>
            <a:ext cx="8928992" cy="461665"/>
          </a:xfrm>
          <a:prstGeom prst="rect">
            <a:avLst/>
          </a:prstGeom>
          <a:noFill/>
        </p:spPr>
        <p:txBody>
          <a:bodyPr wrap="square" rtlCol="0">
            <a:spAutoFit/>
          </a:bodyPr>
          <a:lstStyle/>
          <a:p>
            <a:r>
              <a:rPr lang="en-GB" sz="2400" b="1" dirty="0"/>
              <a:t>Immigrants: ‘burdening’ or benefiting the NHS?</a:t>
            </a:r>
          </a:p>
        </p:txBody>
      </p:sp>
      <p:sp>
        <p:nvSpPr>
          <p:cNvPr id="10" name="TextBox 9"/>
          <p:cNvSpPr txBox="1"/>
          <p:nvPr/>
        </p:nvSpPr>
        <p:spPr>
          <a:xfrm>
            <a:off x="2927649" y="6240578"/>
            <a:ext cx="1819729" cy="297454"/>
          </a:xfrm>
          <a:prstGeom prst="rect">
            <a:avLst/>
          </a:prstGeom>
          <a:noFill/>
        </p:spPr>
        <p:txBody>
          <a:bodyPr wrap="none" rtlCol="0">
            <a:spAutoFit/>
          </a:bodyPr>
          <a:lstStyle/>
          <a:p>
            <a:r>
              <a:rPr lang="en-GB" sz="1333" i="1" dirty="0"/>
              <a:t>Daily Mail</a:t>
            </a:r>
            <a:r>
              <a:rPr lang="en-GB" sz="1333" dirty="0"/>
              <a:t>, 17 July 1968</a:t>
            </a:r>
          </a:p>
        </p:txBody>
      </p:sp>
      <p:sp>
        <p:nvSpPr>
          <p:cNvPr id="11" name="TextBox 10"/>
          <p:cNvSpPr txBox="1"/>
          <p:nvPr/>
        </p:nvSpPr>
        <p:spPr>
          <a:xfrm>
            <a:off x="9671516" y="4722982"/>
            <a:ext cx="2288191" cy="297454"/>
          </a:xfrm>
          <a:prstGeom prst="rect">
            <a:avLst/>
          </a:prstGeom>
          <a:noFill/>
        </p:spPr>
        <p:txBody>
          <a:bodyPr wrap="none" rtlCol="0">
            <a:spAutoFit/>
          </a:bodyPr>
          <a:lstStyle/>
          <a:p>
            <a:r>
              <a:rPr lang="en-GB" sz="1333" i="1" dirty="0"/>
              <a:t>Illustrated London News</a:t>
            </a:r>
            <a:r>
              <a:rPr lang="en-GB" sz="1333" dirty="0"/>
              <a:t>, 1968</a:t>
            </a:r>
          </a:p>
        </p:txBody>
      </p:sp>
    </p:spTree>
    <p:extLst>
      <p:ext uri="{BB962C8B-B14F-4D97-AF65-F5344CB8AC3E}">
        <p14:creationId xmlns:p14="http://schemas.microsoft.com/office/powerpoint/2010/main" val="161697599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5413" y="164638"/>
            <a:ext cx="10957315" cy="995401"/>
          </a:xfrm>
        </p:spPr>
        <p:txBody>
          <a:bodyPr>
            <a:noAutofit/>
          </a:bodyPr>
          <a:lstStyle/>
          <a:p>
            <a:r>
              <a:rPr lang="en-GB" sz="4267" dirty="0"/>
              <a:t>Saviours of the Service or ‘born immigrants’?</a:t>
            </a:r>
            <a:endParaRPr lang="en-GB" sz="3200" dirty="0"/>
          </a:p>
        </p:txBody>
      </p:sp>
      <p:pic>
        <p:nvPicPr>
          <p:cNvPr id="6" name="Content Placeholder 11" descr="ImmigrationNHS1966.jpg"/>
          <p:cNvPicPr>
            <a:picLocks noChangeAspect="1"/>
          </p:cNvPicPr>
          <p:nvPr/>
        </p:nvPicPr>
        <p:blipFill rotWithShape="1">
          <a:blip r:embed="rId2" cstate="print"/>
          <a:srcRect t="7478" r="3121" b="1967"/>
          <a:stretch/>
        </p:blipFill>
        <p:spPr>
          <a:xfrm>
            <a:off x="623392" y="1373166"/>
            <a:ext cx="4032448" cy="4661167"/>
          </a:xfrm>
          <a:prstGeom prst="rect">
            <a:avLst/>
          </a:prstGeom>
        </p:spPr>
      </p:pic>
      <p:pic>
        <p:nvPicPr>
          <p:cNvPr id="14" name="Content Placeholder 4" descr="13289.jpg"/>
          <p:cNvPicPr>
            <a:picLocks noGrp="1" noChangeAspect="1"/>
          </p:cNvPicPr>
          <p:nvPr>
            <p:ph sz="half" idx="2"/>
          </p:nvPr>
        </p:nvPicPr>
        <p:blipFill rotWithShape="1">
          <a:blip r:embed="rId3">
            <a:extLst>
              <a:ext uri="{28A0092B-C50C-407E-A947-70E740481C1C}">
                <a14:useLocalDpi xmlns:a14="http://schemas.microsoft.com/office/drawing/2010/main" val="0"/>
              </a:ext>
            </a:extLst>
          </a:blip>
          <a:srcRect l="12986" t="1780" r="7869" b="-935"/>
          <a:stretch/>
        </p:blipFill>
        <p:spPr>
          <a:xfrm>
            <a:off x="5914368" y="1572120"/>
            <a:ext cx="5856651" cy="4509681"/>
          </a:xfrm>
        </p:spPr>
      </p:pic>
      <p:sp>
        <p:nvSpPr>
          <p:cNvPr id="15" name="TextBox 14"/>
          <p:cNvSpPr txBox="1"/>
          <p:nvPr/>
        </p:nvSpPr>
        <p:spPr>
          <a:xfrm>
            <a:off x="6096000" y="6124960"/>
            <a:ext cx="3744416" cy="707694"/>
          </a:xfrm>
          <a:prstGeom prst="rect">
            <a:avLst/>
          </a:prstGeom>
          <a:noFill/>
        </p:spPr>
        <p:txBody>
          <a:bodyPr wrap="square" rtlCol="0">
            <a:spAutoFit/>
          </a:bodyPr>
          <a:lstStyle/>
          <a:p>
            <a:r>
              <a:rPr lang="en-US" sz="1333" dirty="0"/>
              <a:t>© Telegraph Media Group, </a:t>
            </a:r>
            <a:r>
              <a:rPr lang="en-US" sz="1333" dirty="0"/>
              <a:t>Nicholas </a:t>
            </a:r>
            <a:r>
              <a:rPr lang="en-US" sz="1333" dirty="0"/>
              <a:t>Garland, </a:t>
            </a:r>
            <a:r>
              <a:rPr lang="en-US" sz="1333" i="1" dirty="0"/>
              <a:t>Daily Telegraph</a:t>
            </a:r>
            <a:r>
              <a:rPr lang="en-US" sz="1333" dirty="0"/>
              <a:t>, 25 April </a:t>
            </a:r>
            <a:r>
              <a:rPr lang="en-US" sz="1333" dirty="0"/>
              <a:t>1968 </a:t>
            </a:r>
            <a:r>
              <a:rPr lang="en-US" sz="1333" dirty="0"/>
              <a:t>British Cartoon Archive, </a:t>
            </a:r>
            <a:r>
              <a:rPr lang="en-US" sz="1333" dirty="0"/>
              <a:t>University of Kent</a:t>
            </a:r>
            <a:endParaRPr lang="en-US" sz="1333" dirty="0"/>
          </a:p>
        </p:txBody>
      </p:sp>
      <p:sp>
        <p:nvSpPr>
          <p:cNvPr id="4" name="TextBox 3"/>
          <p:cNvSpPr txBox="1"/>
          <p:nvPr/>
        </p:nvSpPr>
        <p:spPr>
          <a:xfrm>
            <a:off x="714730" y="6143500"/>
            <a:ext cx="3754105" cy="297454"/>
          </a:xfrm>
          <a:prstGeom prst="rect">
            <a:avLst/>
          </a:prstGeom>
          <a:noFill/>
        </p:spPr>
        <p:txBody>
          <a:bodyPr wrap="none" rtlCol="0">
            <a:spAutoFit/>
          </a:bodyPr>
          <a:lstStyle/>
          <a:p>
            <a:r>
              <a:rPr lang="de-DE" sz="1333" dirty="0"/>
              <a:t>© Punch Archive, Norman </a:t>
            </a:r>
            <a:r>
              <a:rPr lang="de-DE" sz="1333" dirty="0" err="1"/>
              <a:t>Mansbridge</a:t>
            </a:r>
            <a:r>
              <a:rPr lang="de-DE" sz="1333" dirty="0"/>
              <a:t>, </a:t>
            </a:r>
            <a:r>
              <a:rPr lang="de-DE" sz="1333" i="1" dirty="0"/>
              <a:t>Punch</a:t>
            </a:r>
            <a:r>
              <a:rPr lang="de-DE" sz="1333" dirty="0"/>
              <a:t> 1954</a:t>
            </a:r>
            <a:endParaRPr lang="en-GB" sz="1333" dirty="0"/>
          </a:p>
        </p:txBody>
      </p:sp>
    </p:spTree>
    <p:extLst>
      <p:ext uri="{BB962C8B-B14F-4D97-AF65-F5344CB8AC3E}">
        <p14:creationId xmlns:p14="http://schemas.microsoft.com/office/powerpoint/2010/main" val="103922375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dirty="0" smtClean="0"/>
              <a:t>Hydraulic hysterics</a:t>
            </a:r>
            <a:endParaRPr lang="en-US" dirty="0"/>
          </a:p>
        </p:txBody>
      </p:sp>
      <p:pic>
        <p:nvPicPr>
          <p:cNvPr id="8" name="Content Placeholder 3" descr="Trog-1978.03.01.COV.img776.jpg"/>
          <p:cNvPicPr>
            <a:picLocks noGrp="1" noChangeAspect="1"/>
          </p:cNvPicPr>
          <p:nvPr>
            <p:ph sz="half" idx="1"/>
          </p:nvPr>
        </p:nvPicPr>
        <p:blipFill rotWithShape="1">
          <a:blip r:embed="rId2">
            <a:extLst>
              <a:ext uri="{28A0092B-C50C-407E-A947-70E740481C1C}">
                <a14:useLocalDpi xmlns:a14="http://schemas.microsoft.com/office/drawing/2010/main" val="0"/>
              </a:ext>
            </a:extLst>
          </a:blip>
          <a:srcRect l="4070" r="3686" b="2424"/>
          <a:stretch/>
        </p:blipFill>
        <p:spPr>
          <a:xfrm>
            <a:off x="6653845" y="1277069"/>
            <a:ext cx="3881272" cy="5522826"/>
          </a:xfrm>
        </p:spPr>
      </p:pic>
      <p:pic>
        <p:nvPicPr>
          <p:cNvPr id="11" name="Content Placeholder 10" descr="13149.jpg"/>
          <p:cNvPicPr>
            <a:picLocks noGrp="1" noChangeAspect="1"/>
          </p:cNvPicPr>
          <p:nvPr>
            <p:ph sz="half" idx="2"/>
          </p:nvPr>
        </p:nvPicPr>
        <p:blipFill rotWithShape="1">
          <a:blip r:embed="rId3">
            <a:extLst>
              <a:ext uri="{28A0092B-C50C-407E-A947-70E740481C1C}">
                <a14:useLocalDpi xmlns:a14="http://schemas.microsoft.com/office/drawing/2010/main" val="0"/>
              </a:ext>
            </a:extLst>
          </a:blip>
          <a:srcRect t="-632" b="-1125"/>
          <a:stretch/>
        </p:blipFill>
        <p:spPr>
          <a:xfrm>
            <a:off x="1627401" y="1548178"/>
            <a:ext cx="4988294" cy="3709919"/>
          </a:xfrm>
        </p:spPr>
      </p:pic>
      <p:sp>
        <p:nvSpPr>
          <p:cNvPr id="12" name="TextBox 11"/>
          <p:cNvSpPr txBox="1"/>
          <p:nvPr/>
        </p:nvSpPr>
        <p:spPr>
          <a:xfrm>
            <a:off x="1524000" y="5384403"/>
            <a:ext cx="5158382" cy="646331"/>
          </a:xfrm>
          <a:prstGeom prst="rect">
            <a:avLst/>
          </a:prstGeom>
          <a:noFill/>
        </p:spPr>
        <p:txBody>
          <a:bodyPr wrap="square" rtlCol="0">
            <a:spAutoFit/>
          </a:bodyPr>
          <a:lstStyle/>
          <a:p>
            <a:r>
              <a:rPr lang="en-US" dirty="0"/>
              <a:t>© John Jensen, </a:t>
            </a:r>
            <a:r>
              <a:rPr lang="en-US" dirty="0"/>
              <a:t>British Cartoon Archive, University of Kent,</a:t>
            </a:r>
            <a:r>
              <a:rPr lang="en-US" dirty="0"/>
              <a:t> John Jensen, Sunday Telegraph, 4 March 1968</a:t>
            </a:r>
            <a:endParaRPr lang="en-US" dirty="0"/>
          </a:p>
        </p:txBody>
      </p:sp>
      <p:sp>
        <p:nvSpPr>
          <p:cNvPr id="13" name="TextBox 12"/>
          <p:cNvSpPr txBox="1"/>
          <p:nvPr/>
        </p:nvSpPr>
        <p:spPr>
          <a:xfrm>
            <a:off x="3435731" y="6393306"/>
            <a:ext cx="3179965" cy="369332"/>
          </a:xfrm>
          <a:prstGeom prst="rect">
            <a:avLst/>
          </a:prstGeom>
          <a:noFill/>
        </p:spPr>
        <p:txBody>
          <a:bodyPr wrap="none" rtlCol="0">
            <a:spAutoFit/>
          </a:bodyPr>
          <a:lstStyle/>
          <a:p>
            <a:r>
              <a:rPr lang="en-GB" dirty="0"/>
              <a:t>© </a:t>
            </a:r>
            <a:r>
              <a:rPr lang="en-GB" i="1" dirty="0"/>
              <a:t>Punch  Cartoon Archive</a:t>
            </a:r>
            <a:r>
              <a:rPr lang="en-GB"/>
              <a:t>, </a:t>
            </a:r>
            <a:r>
              <a:rPr lang="en-GB" smtClean="0"/>
              <a:t>1978</a:t>
            </a:r>
            <a:endParaRPr lang="en-US" dirty="0"/>
          </a:p>
        </p:txBody>
      </p:sp>
    </p:spTree>
    <p:extLst>
      <p:ext uri="{BB962C8B-B14F-4D97-AF65-F5344CB8AC3E}">
        <p14:creationId xmlns:p14="http://schemas.microsoft.com/office/powerpoint/2010/main" val="191761787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9350" y="86752"/>
            <a:ext cx="6297244" cy="5102413"/>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76568" y="1892829"/>
            <a:ext cx="2989481" cy="4596779"/>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66049" y="452669"/>
            <a:ext cx="4605495" cy="4946643"/>
          </a:xfrm>
          <a:prstGeom prst="rect">
            <a:avLst/>
          </a:prstGeom>
        </p:spPr>
      </p:pic>
    </p:spTree>
    <p:extLst>
      <p:ext uri="{BB962C8B-B14F-4D97-AF65-F5344CB8AC3E}">
        <p14:creationId xmlns:p14="http://schemas.microsoft.com/office/powerpoint/2010/main" val="28035402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TotalTime>
  <Words>621</Words>
  <Application>Microsoft Macintosh PowerPoint</Application>
  <PresentationFormat>Widescreen</PresentationFormat>
  <Paragraphs>42</Paragraphs>
  <Slides>12</Slides>
  <Notes>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Calibri</vt:lpstr>
      <vt:lpstr>Calibri Light</vt:lpstr>
      <vt:lpstr>Times New Roman</vt:lpstr>
      <vt:lpstr>Arial</vt:lpstr>
      <vt:lpstr>Office Theme</vt:lpstr>
      <vt:lpstr>From Civis Britannicus Sum … </vt:lpstr>
      <vt:lpstr>…To ‘country of origin’ screening (for some), NHS surveillance (for others)</vt:lpstr>
      <vt:lpstr>Closing the Open Door</vt:lpstr>
      <vt:lpstr>PowerPoint Presentation</vt:lpstr>
      <vt:lpstr>1965: The exam that makes the (English) man?</vt:lpstr>
      <vt:lpstr>PowerPoint Presentation</vt:lpstr>
      <vt:lpstr>Saviours of the Service or ‘born immigrants’?</vt:lpstr>
      <vt:lpstr>Hydraulic hysterics</vt:lpstr>
      <vt:lpstr>PowerPoint Presentation</vt:lpstr>
      <vt:lpstr>PowerPoint Presentation</vt:lpstr>
      <vt:lpstr>Another perspective: Immigrants as experts…</vt:lpstr>
      <vt:lpstr>PowerPoint Presentation</vt:lpstr>
    </vt:vector>
  </TitlesOfParts>
  <Company/>
  <LinksUpToDate>false</LinksUpToDate>
  <SharedDoc>false</SharedDoc>
  <HyperlinksChanged>false</HyperlinksChanged>
  <AppVersion>15.0033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Microsoft Office User</cp:lastModifiedBy>
  <cp:revision>5</cp:revision>
  <dcterms:created xsi:type="dcterms:W3CDTF">2019-03-13T08:18:56Z</dcterms:created>
  <dcterms:modified xsi:type="dcterms:W3CDTF">2019-03-13T08:32:21Z</dcterms:modified>
</cp:coreProperties>
</file>