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3" r:id="rId6"/>
    <p:sldId id="264" r:id="rId7"/>
    <p:sldId id="261" r:id="rId8"/>
    <p:sldId id="260" r:id="rId9"/>
    <p:sldId id="266" r:id="rId10"/>
    <p:sldId id="267" r:id="rId11"/>
    <p:sldId id="265" r:id="rId12"/>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26"/>
  </p:normalViewPr>
  <p:slideViewPr>
    <p:cSldViewPr snapToGrid="0" snapToObjects="1">
      <p:cViewPr varScale="1">
        <p:scale>
          <a:sx n="121" d="100"/>
          <a:sy n="121" d="100"/>
        </p:scale>
        <p:origin x="1904" y="168"/>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E25AFE-E6F7-BB54-63CC-30010ACF0C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atin typeface="Arial" charset="0"/>
                <a:ea typeface="ＭＳ Ｐゴシック" charset="-128"/>
              </a:defRPr>
            </a:lvl1pPr>
          </a:lstStyle>
          <a:p>
            <a:pPr>
              <a:defRPr/>
            </a:pPr>
            <a:endParaRPr lang="en-GB"/>
          </a:p>
        </p:txBody>
      </p:sp>
      <p:sp>
        <p:nvSpPr>
          <p:cNvPr id="3" name="Date Placeholder 2">
            <a:extLst>
              <a:ext uri="{FF2B5EF4-FFF2-40B4-BE49-F238E27FC236}">
                <a16:creationId xmlns:a16="http://schemas.microsoft.com/office/drawing/2014/main" id="{9967202C-DD2B-6433-03EF-F84D9C5FA2F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atin typeface="Arial" charset="0"/>
                <a:ea typeface="ＭＳ Ｐゴシック" charset="-128"/>
              </a:defRPr>
            </a:lvl1pPr>
          </a:lstStyle>
          <a:p>
            <a:pPr>
              <a:defRPr/>
            </a:pPr>
            <a:fld id="{88B52EEE-BF1C-2B44-BCB4-6868474D82AD}" type="datetimeFigureOut">
              <a:rPr lang="en-GB"/>
              <a:pPr>
                <a:defRPr/>
              </a:pPr>
              <a:t>21/11/2025</a:t>
            </a:fld>
            <a:endParaRPr lang="en-GB"/>
          </a:p>
        </p:txBody>
      </p:sp>
      <p:sp>
        <p:nvSpPr>
          <p:cNvPr id="4" name="Footer Placeholder 3">
            <a:extLst>
              <a:ext uri="{FF2B5EF4-FFF2-40B4-BE49-F238E27FC236}">
                <a16:creationId xmlns:a16="http://schemas.microsoft.com/office/drawing/2014/main" id="{673A7B72-F164-0F75-7B5C-29BE9DB5ED0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atin typeface="Arial" charset="0"/>
                <a:ea typeface="ＭＳ Ｐゴシック" charset="-128"/>
              </a:defRPr>
            </a:lvl1pPr>
          </a:lstStyle>
          <a:p>
            <a:pPr>
              <a:defRPr/>
            </a:pPr>
            <a:endParaRPr lang="en-GB"/>
          </a:p>
        </p:txBody>
      </p:sp>
      <p:sp>
        <p:nvSpPr>
          <p:cNvPr id="5" name="Slide Number Placeholder 4">
            <a:extLst>
              <a:ext uri="{FF2B5EF4-FFF2-40B4-BE49-F238E27FC236}">
                <a16:creationId xmlns:a16="http://schemas.microsoft.com/office/drawing/2014/main" id="{5148BD0D-0DFA-9090-F7F2-9BC91A5763AB}"/>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F73C876-B794-3B4E-AD33-0C274F97287D}" type="slidenum">
              <a:rPr lang="en-GB" altLang="en-US"/>
              <a:pPr/>
              <a:t>‹#›</a:t>
            </a:fld>
            <a:endParaRPr lang="en-GB"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B1FA24C-C07B-3762-F99F-1D082E98F1F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38398F8C-2537-8EC5-A7A0-1C81AB01635D}"/>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34" charset="-128"/>
              </a:defRPr>
            </a:lvl1pPr>
          </a:lstStyle>
          <a:p>
            <a:pPr>
              <a:defRPr/>
            </a:pPr>
            <a:fld id="{F0432003-2786-4A40-8F89-1D366E64398A}" type="datetime1">
              <a:rPr lang="en-US" altLang="en-US"/>
              <a:pPr>
                <a:defRPr/>
              </a:pPr>
              <a:t>11/21/25</a:t>
            </a:fld>
            <a:endParaRPr lang="en-US" altLang="en-US"/>
          </a:p>
        </p:txBody>
      </p:sp>
      <p:sp>
        <p:nvSpPr>
          <p:cNvPr id="4" name="Slide Image Placeholder 3">
            <a:extLst>
              <a:ext uri="{FF2B5EF4-FFF2-40B4-BE49-F238E27FC236}">
                <a16:creationId xmlns:a16="http://schemas.microsoft.com/office/drawing/2014/main" id="{C4CB127B-34AF-8CB2-96E3-851A5760F7DE}"/>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51DC5E1-3D44-CD69-A3A2-EB0BC8E7C5EB}"/>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endParaRPr lang="en-US" altLang="en-US" noProof="0"/>
          </a:p>
        </p:txBody>
      </p:sp>
      <p:sp>
        <p:nvSpPr>
          <p:cNvPr id="6" name="Footer Placeholder 5">
            <a:extLst>
              <a:ext uri="{FF2B5EF4-FFF2-40B4-BE49-F238E27FC236}">
                <a16:creationId xmlns:a16="http://schemas.microsoft.com/office/drawing/2014/main" id="{33F4E455-4A51-9375-1F80-EBB4D396B7F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CAC9D9FD-347F-189C-8606-2AB77550090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DD65AFDB-8281-1540-8CA2-06C1A3BAF5C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8B574DD9-708C-A79D-61F3-21D1EAE4B4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162560C7-B985-EDF8-0D78-06E4EFBBA9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http://elpasotimes.typepad.com/morgue/2008/10/order-to-bathe.html </a:t>
            </a:r>
          </a:p>
        </p:txBody>
      </p:sp>
      <p:sp>
        <p:nvSpPr>
          <p:cNvPr id="19459" name="Slide Number Placeholder 3">
            <a:extLst>
              <a:ext uri="{FF2B5EF4-FFF2-40B4-BE49-F238E27FC236}">
                <a16:creationId xmlns:a16="http://schemas.microsoft.com/office/drawing/2014/main" id="{3542979B-D1BD-FD50-49F6-1DD1F6B4A2E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00968EE-1984-0041-A85F-B50BC5F0DC7D}" type="slidenum">
              <a:rPr lang="en-GB" altLang="en-US"/>
              <a:pPr>
                <a:spcBef>
                  <a:spcPct val="0"/>
                </a:spcBef>
              </a:pPr>
              <a:t>5</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F2A1573D-9A24-AA25-BEEE-0ADBF4C58AB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A2198FCB-BF8E-5CF2-3385-71F4579355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http://texashistory.unt.edu/ark:/67531/metapth198631/m1/1/</a:t>
            </a:r>
          </a:p>
        </p:txBody>
      </p:sp>
      <p:sp>
        <p:nvSpPr>
          <p:cNvPr id="21507" name="Slide Number Placeholder 3">
            <a:extLst>
              <a:ext uri="{FF2B5EF4-FFF2-40B4-BE49-F238E27FC236}">
                <a16:creationId xmlns:a16="http://schemas.microsoft.com/office/drawing/2014/main" id="{6C698C20-0A26-50E4-7210-8A4A5FD9843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AECE208-29FB-154D-8738-DBF57587EB1D}" type="slidenum">
              <a:rPr lang="en-GB" altLang="en-US"/>
              <a:pPr>
                <a:spcBef>
                  <a:spcPct val="0"/>
                </a:spcBef>
              </a:pPr>
              <a:t>6</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3DDB6595-32AB-B08F-81CC-5D7A0E2AA5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B130875A-EB47-1123-5669-E261A5E73A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ea typeface="ＭＳ Ｐゴシック" panose="020B0600070205080204" pitchFamily="34" charset="-128"/>
            </a:endParaRPr>
          </a:p>
        </p:txBody>
      </p:sp>
      <p:sp>
        <p:nvSpPr>
          <p:cNvPr id="23555" name="Slide Number Placeholder 3">
            <a:extLst>
              <a:ext uri="{FF2B5EF4-FFF2-40B4-BE49-F238E27FC236}">
                <a16:creationId xmlns:a16="http://schemas.microsoft.com/office/drawing/2014/main" id="{F599F432-858C-7AEC-C740-439F089E902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55E26D9-E750-BE42-A287-2C3E3067B8C6}" type="slidenum">
              <a:rPr lang="en-US" altLang="en-US"/>
              <a:pPr>
                <a:spcBef>
                  <a:spcPct val="0"/>
                </a:spcBef>
              </a:pPr>
              <a:t>7</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AEBF1C65-740B-FF23-E5DF-550D452CA67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B2DCE959-FD2A-9B97-A676-5084B07CD8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http://www.latimes.com/news/local/la-me-tobar-bracero-pictures,0,4963915.photogallery </a:t>
            </a:r>
          </a:p>
        </p:txBody>
      </p:sp>
      <p:sp>
        <p:nvSpPr>
          <p:cNvPr id="26627" name="Slide Number Placeholder 3">
            <a:extLst>
              <a:ext uri="{FF2B5EF4-FFF2-40B4-BE49-F238E27FC236}">
                <a16:creationId xmlns:a16="http://schemas.microsoft.com/office/drawing/2014/main" id="{D26DEBF0-F331-A3D0-38DE-C50CFA5DA5C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9EBF411-236E-3A42-9A74-200EB8ADBC22}" type="slidenum">
              <a:rPr lang="en-GB" altLang="en-US"/>
              <a:pPr>
                <a:spcBef>
                  <a:spcPct val="0"/>
                </a:spcBef>
              </a:pPr>
              <a:t>9</a:t>
            </a:fld>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a:extLst>
              <a:ext uri="{FF2B5EF4-FFF2-40B4-BE49-F238E27FC236}">
                <a16:creationId xmlns:a16="http://schemas.microsoft.com/office/drawing/2014/main" id="{4A92AD87-75FB-ED15-DED0-BC9AA85CAC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a:extLst>
              <a:ext uri="{FF2B5EF4-FFF2-40B4-BE49-F238E27FC236}">
                <a16:creationId xmlns:a16="http://schemas.microsoft.com/office/drawing/2014/main" id="{A0777B02-2130-9F12-DF18-A1503F58B4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ea typeface="ＭＳ Ｐゴシック" panose="020B0600070205080204" pitchFamily="34" charset="-128"/>
              </a:rPr>
              <a:t>http://www.latimes.com/news/local/la-me-tobar-bracero-pictures,0,4963915.photogallery </a:t>
            </a:r>
          </a:p>
          <a:p>
            <a:pPr eaLnBrk="1" hangingPunct="1"/>
            <a:endParaRPr lang="en-GB" altLang="en-US">
              <a:ea typeface="ＭＳ Ｐゴシック" panose="020B0600070205080204" pitchFamily="34" charset="-128"/>
            </a:endParaRPr>
          </a:p>
        </p:txBody>
      </p:sp>
      <p:sp>
        <p:nvSpPr>
          <p:cNvPr id="28675" name="Slide Number Placeholder 3">
            <a:extLst>
              <a:ext uri="{FF2B5EF4-FFF2-40B4-BE49-F238E27FC236}">
                <a16:creationId xmlns:a16="http://schemas.microsoft.com/office/drawing/2014/main" id="{C850DC6E-B315-9514-8122-FB716A37043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E313A63-88A4-E248-A32E-1AF5C8458FB7}" type="slidenum">
              <a:rPr lang="en-GB" altLang="en-US"/>
              <a:pPr>
                <a:spcBef>
                  <a:spcPct val="0"/>
                </a:spcBef>
              </a:pPr>
              <a:t>10</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a:extLst>
              <a:ext uri="{FF2B5EF4-FFF2-40B4-BE49-F238E27FC236}">
                <a16:creationId xmlns:a16="http://schemas.microsoft.com/office/drawing/2014/main" id="{03DF6348-B4FE-16D9-63B5-EBFC395F02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a:extLst>
              <a:ext uri="{FF2B5EF4-FFF2-40B4-BE49-F238E27FC236}">
                <a16:creationId xmlns:a16="http://schemas.microsoft.com/office/drawing/2014/main" id="{4EDF4BEB-81C9-42A2-3BDD-CBD5BE00C1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ea typeface="ＭＳ Ｐゴシック" panose="020B0600070205080204" pitchFamily="34" charset="-128"/>
            </a:endParaRPr>
          </a:p>
        </p:txBody>
      </p:sp>
      <p:sp>
        <p:nvSpPr>
          <p:cNvPr id="30723" name="Slide Number Placeholder 3">
            <a:extLst>
              <a:ext uri="{FF2B5EF4-FFF2-40B4-BE49-F238E27FC236}">
                <a16:creationId xmlns:a16="http://schemas.microsoft.com/office/drawing/2014/main" id="{BE2D0B46-9B82-2506-1C5C-6FB9CF841A5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96EAB7A-F18E-8447-901B-ABD17300DC02}" type="slidenum">
              <a:rPr lang="en-GB" altLang="en-US"/>
              <a:pPr>
                <a:spcBef>
                  <a:spcPct val="0"/>
                </a:spcBef>
              </a:pPr>
              <a:t>11</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C3DCBE9-3268-1D9E-B470-873DAA7B5F04}"/>
              </a:ext>
            </a:extLst>
          </p:cNvPr>
          <p:cNvSpPr>
            <a:spLocks noGrp="1"/>
          </p:cNvSpPr>
          <p:nvPr>
            <p:ph type="dt" sz="half" idx="10"/>
          </p:nvPr>
        </p:nvSpPr>
        <p:spPr/>
        <p:txBody>
          <a:bodyPr/>
          <a:lstStyle>
            <a:lvl1pPr>
              <a:defRPr/>
            </a:lvl1pPr>
          </a:lstStyle>
          <a:p>
            <a:pPr>
              <a:defRPr/>
            </a:pPr>
            <a:fld id="{0D67F763-FED3-3D47-864A-581178F70AF8}" type="datetime1">
              <a:rPr lang="en-US" altLang="en-US"/>
              <a:pPr>
                <a:defRPr/>
              </a:pPr>
              <a:t>11/21/25</a:t>
            </a:fld>
            <a:endParaRPr lang="en-US" altLang="en-US"/>
          </a:p>
        </p:txBody>
      </p:sp>
      <p:sp>
        <p:nvSpPr>
          <p:cNvPr id="5" name="Footer Placeholder 4">
            <a:extLst>
              <a:ext uri="{FF2B5EF4-FFF2-40B4-BE49-F238E27FC236}">
                <a16:creationId xmlns:a16="http://schemas.microsoft.com/office/drawing/2014/main" id="{68279D80-12AE-190B-EF6E-A676C1A332D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F93CF4A-63E6-89CE-2C12-6740553A629B}"/>
              </a:ext>
            </a:extLst>
          </p:cNvPr>
          <p:cNvSpPr>
            <a:spLocks noGrp="1"/>
          </p:cNvSpPr>
          <p:nvPr>
            <p:ph type="sldNum" sz="quarter" idx="12"/>
          </p:nvPr>
        </p:nvSpPr>
        <p:spPr/>
        <p:txBody>
          <a:bodyPr/>
          <a:lstStyle>
            <a:lvl1pPr>
              <a:defRPr/>
            </a:lvl1pPr>
          </a:lstStyle>
          <a:p>
            <a:fld id="{0E33CEFA-B171-3748-BABA-6EC56E6DE42F}" type="slidenum">
              <a:rPr lang="en-US" altLang="en-US"/>
              <a:pPr/>
              <a:t>‹#›</a:t>
            </a:fld>
            <a:endParaRPr lang="en-US" altLang="en-US"/>
          </a:p>
        </p:txBody>
      </p:sp>
    </p:spTree>
    <p:extLst>
      <p:ext uri="{BB962C8B-B14F-4D97-AF65-F5344CB8AC3E}">
        <p14:creationId xmlns:p14="http://schemas.microsoft.com/office/powerpoint/2010/main" val="980926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B4A033-500E-84D4-7650-EB290CC3A1C5}"/>
              </a:ext>
            </a:extLst>
          </p:cNvPr>
          <p:cNvSpPr>
            <a:spLocks noGrp="1"/>
          </p:cNvSpPr>
          <p:nvPr>
            <p:ph type="dt" sz="half" idx="10"/>
          </p:nvPr>
        </p:nvSpPr>
        <p:spPr/>
        <p:txBody>
          <a:bodyPr/>
          <a:lstStyle>
            <a:lvl1pPr>
              <a:defRPr/>
            </a:lvl1pPr>
          </a:lstStyle>
          <a:p>
            <a:pPr>
              <a:defRPr/>
            </a:pPr>
            <a:fld id="{B0D12584-91A3-2A4F-ABB8-DC93C747EEC0}" type="datetime1">
              <a:rPr lang="en-US" altLang="en-US"/>
              <a:pPr>
                <a:defRPr/>
              </a:pPr>
              <a:t>11/21/25</a:t>
            </a:fld>
            <a:endParaRPr lang="en-US" altLang="en-US"/>
          </a:p>
        </p:txBody>
      </p:sp>
      <p:sp>
        <p:nvSpPr>
          <p:cNvPr id="5" name="Footer Placeholder 4">
            <a:extLst>
              <a:ext uri="{FF2B5EF4-FFF2-40B4-BE49-F238E27FC236}">
                <a16:creationId xmlns:a16="http://schemas.microsoft.com/office/drawing/2014/main" id="{F4F04023-2679-23AD-C526-09D231A5FB1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5E181D3-3A5F-B0F0-28D6-E34C73E05413}"/>
              </a:ext>
            </a:extLst>
          </p:cNvPr>
          <p:cNvSpPr>
            <a:spLocks noGrp="1"/>
          </p:cNvSpPr>
          <p:nvPr>
            <p:ph type="sldNum" sz="quarter" idx="12"/>
          </p:nvPr>
        </p:nvSpPr>
        <p:spPr/>
        <p:txBody>
          <a:bodyPr/>
          <a:lstStyle>
            <a:lvl1pPr>
              <a:defRPr/>
            </a:lvl1pPr>
          </a:lstStyle>
          <a:p>
            <a:fld id="{E6D106F3-FD5F-FC4F-A402-80F23064D0F6}" type="slidenum">
              <a:rPr lang="en-US" altLang="en-US"/>
              <a:pPr/>
              <a:t>‹#›</a:t>
            </a:fld>
            <a:endParaRPr lang="en-US" altLang="en-US"/>
          </a:p>
        </p:txBody>
      </p:sp>
    </p:spTree>
    <p:extLst>
      <p:ext uri="{BB962C8B-B14F-4D97-AF65-F5344CB8AC3E}">
        <p14:creationId xmlns:p14="http://schemas.microsoft.com/office/powerpoint/2010/main" val="1664531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1F392F-5B9C-5E72-E3A3-EBD65D873D08}"/>
              </a:ext>
            </a:extLst>
          </p:cNvPr>
          <p:cNvSpPr>
            <a:spLocks noGrp="1"/>
          </p:cNvSpPr>
          <p:nvPr>
            <p:ph type="dt" sz="half" idx="10"/>
          </p:nvPr>
        </p:nvSpPr>
        <p:spPr/>
        <p:txBody>
          <a:bodyPr/>
          <a:lstStyle>
            <a:lvl1pPr>
              <a:defRPr/>
            </a:lvl1pPr>
          </a:lstStyle>
          <a:p>
            <a:pPr>
              <a:defRPr/>
            </a:pPr>
            <a:fld id="{C53A4992-7A72-BC40-A46D-29FC9F9AE8B6}" type="datetime1">
              <a:rPr lang="en-US" altLang="en-US"/>
              <a:pPr>
                <a:defRPr/>
              </a:pPr>
              <a:t>11/21/25</a:t>
            </a:fld>
            <a:endParaRPr lang="en-US" altLang="en-US"/>
          </a:p>
        </p:txBody>
      </p:sp>
      <p:sp>
        <p:nvSpPr>
          <p:cNvPr id="5" name="Footer Placeholder 4">
            <a:extLst>
              <a:ext uri="{FF2B5EF4-FFF2-40B4-BE49-F238E27FC236}">
                <a16:creationId xmlns:a16="http://schemas.microsoft.com/office/drawing/2014/main" id="{DD1D118F-2456-C262-DB8C-2FFDE90FB95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C15A6E3-71F8-9DCE-27DB-A4CA6CEEA639}"/>
              </a:ext>
            </a:extLst>
          </p:cNvPr>
          <p:cNvSpPr>
            <a:spLocks noGrp="1"/>
          </p:cNvSpPr>
          <p:nvPr>
            <p:ph type="sldNum" sz="quarter" idx="12"/>
          </p:nvPr>
        </p:nvSpPr>
        <p:spPr/>
        <p:txBody>
          <a:bodyPr/>
          <a:lstStyle>
            <a:lvl1pPr>
              <a:defRPr/>
            </a:lvl1pPr>
          </a:lstStyle>
          <a:p>
            <a:fld id="{5FFAB51D-0C75-8F44-A8B5-05D412946E2E}" type="slidenum">
              <a:rPr lang="en-US" altLang="en-US"/>
              <a:pPr/>
              <a:t>‹#›</a:t>
            </a:fld>
            <a:endParaRPr lang="en-US" altLang="en-US"/>
          </a:p>
        </p:txBody>
      </p:sp>
    </p:spTree>
    <p:extLst>
      <p:ext uri="{BB962C8B-B14F-4D97-AF65-F5344CB8AC3E}">
        <p14:creationId xmlns:p14="http://schemas.microsoft.com/office/powerpoint/2010/main" val="734551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257B416-BD5B-4C82-46E3-E7FBAC0B5806}"/>
              </a:ext>
            </a:extLst>
          </p:cNvPr>
          <p:cNvSpPr>
            <a:spLocks noGrp="1"/>
          </p:cNvSpPr>
          <p:nvPr>
            <p:ph type="dt" sz="half" idx="10"/>
          </p:nvPr>
        </p:nvSpPr>
        <p:spPr/>
        <p:txBody>
          <a:bodyPr/>
          <a:lstStyle>
            <a:lvl1pPr>
              <a:defRPr/>
            </a:lvl1pPr>
          </a:lstStyle>
          <a:p>
            <a:pPr>
              <a:defRPr/>
            </a:pPr>
            <a:fld id="{B9E28CCA-91C2-6140-9C86-8E90331C90A1}" type="datetime1">
              <a:rPr lang="en-US" altLang="en-US"/>
              <a:pPr>
                <a:defRPr/>
              </a:pPr>
              <a:t>11/21/25</a:t>
            </a:fld>
            <a:endParaRPr lang="en-US" altLang="en-US"/>
          </a:p>
        </p:txBody>
      </p:sp>
      <p:sp>
        <p:nvSpPr>
          <p:cNvPr id="5" name="Footer Placeholder 4">
            <a:extLst>
              <a:ext uri="{FF2B5EF4-FFF2-40B4-BE49-F238E27FC236}">
                <a16:creationId xmlns:a16="http://schemas.microsoft.com/office/drawing/2014/main" id="{46F588C3-898D-7960-EBEF-0A2BF56E6B2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E9FA425-56A6-EE02-6BFF-112814816A4D}"/>
              </a:ext>
            </a:extLst>
          </p:cNvPr>
          <p:cNvSpPr>
            <a:spLocks noGrp="1"/>
          </p:cNvSpPr>
          <p:nvPr>
            <p:ph type="sldNum" sz="quarter" idx="12"/>
          </p:nvPr>
        </p:nvSpPr>
        <p:spPr/>
        <p:txBody>
          <a:bodyPr/>
          <a:lstStyle>
            <a:lvl1pPr>
              <a:defRPr/>
            </a:lvl1pPr>
          </a:lstStyle>
          <a:p>
            <a:fld id="{F5EE11B3-D935-3C44-8DB7-6E8D15FC794B}" type="slidenum">
              <a:rPr lang="en-US" altLang="en-US"/>
              <a:pPr/>
              <a:t>‹#›</a:t>
            </a:fld>
            <a:endParaRPr lang="en-US" altLang="en-US"/>
          </a:p>
        </p:txBody>
      </p:sp>
    </p:spTree>
    <p:extLst>
      <p:ext uri="{BB962C8B-B14F-4D97-AF65-F5344CB8AC3E}">
        <p14:creationId xmlns:p14="http://schemas.microsoft.com/office/powerpoint/2010/main" val="1628755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D9960F9-38AE-26EE-3DDD-793AADDC3683}"/>
              </a:ext>
            </a:extLst>
          </p:cNvPr>
          <p:cNvSpPr>
            <a:spLocks noGrp="1"/>
          </p:cNvSpPr>
          <p:nvPr>
            <p:ph type="dt" sz="half" idx="10"/>
          </p:nvPr>
        </p:nvSpPr>
        <p:spPr/>
        <p:txBody>
          <a:bodyPr/>
          <a:lstStyle>
            <a:lvl1pPr>
              <a:defRPr/>
            </a:lvl1pPr>
          </a:lstStyle>
          <a:p>
            <a:pPr>
              <a:defRPr/>
            </a:pPr>
            <a:fld id="{F7D23BE6-CF3A-9D4F-844C-013C4BE99A08}" type="datetime1">
              <a:rPr lang="en-US" altLang="en-US"/>
              <a:pPr>
                <a:defRPr/>
              </a:pPr>
              <a:t>11/21/25</a:t>
            </a:fld>
            <a:endParaRPr lang="en-US" altLang="en-US"/>
          </a:p>
        </p:txBody>
      </p:sp>
      <p:sp>
        <p:nvSpPr>
          <p:cNvPr id="5" name="Footer Placeholder 4">
            <a:extLst>
              <a:ext uri="{FF2B5EF4-FFF2-40B4-BE49-F238E27FC236}">
                <a16:creationId xmlns:a16="http://schemas.microsoft.com/office/drawing/2014/main" id="{5247F882-4885-C2A4-FBCC-E96F8C75DEC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0469C86-EB48-33A7-4F28-A0BA241F768F}"/>
              </a:ext>
            </a:extLst>
          </p:cNvPr>
          <p:cNvSpPr>
            <a:spLocks noGrp="1"/>
          </p:cNvSpPr>
          <p:nvPr>
            <p:ph type="sldNum" sz="quarter" idx="12"/>
          </p:nvPr>
        </p:nvSpPr>
        <p:spPr/>
        <p:txBody>
          <a:bodyPr/>
          <a:lstStyle>
            <a:lvl1pPr>
              <a:defRPr/>
            </a:lvl1pPr>
          </a:lstStyle>
          <a:p>
            <a:fld id="{90F82EE2-023C-2E4E-B240-47DCF12BB4BD}" type="slidenum">
              <a:rPr lang="en-US" altLang="en-US"/>
              <a:pPr/>
              <a:t>‹#›</a:t>
            </a:fld>
            <a:endParaRPr lang="en-US" altLang="en-US"/>
          </a:p>
        </p:txBody>
      </p:sp>
    </p:spTree>
    <p:extLst>
      <p:ext uri="{BB962C8B-B14F-4D97-AF65-F5344CB8AC3E}">
        <p14:creationId xmlns:p14="http://schemas.microsoft.com/office/powerpoint/2010/main" val="2149232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ED40DFD3-6191-0255-7F42-E4C7839A8EBF}"/>
              </a:ext>
            </a:extLst>
          </p:cNvPr>
          <p:cNvSpPr>
            <a:spLocks noGrp="1"/>
          </p:cNvSpPr>
          <p:nvPr>
            <p:ph type="dt" sz="half" idx="10"/>
          </p:nvPr>
        </p:nvSpPr>
        <p:spPr/>
        <p:txBody>
          <a:bodyPr/>
          <a:lstStyle>
            <a:lvl1pPr>
              <a:defRPr/>
            </a:lvl1pPr>
          </a:lstStyle>
          <a:p>
            <a:pPr>
              <a:defRPr/>
            </a:pPr>
            <a:fld id="{585D869B-DEAD-0F44-8E59-E285FEE085A4}" type="datetime1">
              <a:rPr lang="en-US" altLang="en-US"/>
              <a:pPr>
                <a:defRPr/>
              </a:pPr>
              <a:t>11/21/25</a:t>
            </a:fld>
            <a:endParaRPr lang="en-US" altLang="en-US"/>
          </a:p>
        </p:txBody>
      </p:sp>
      <p:sp>
        <p:nvSpPr>
          <p:cNvPr id="6" name="Footer Placeholder 4">
            <a:extLst>
              <a:ext uri="{FF2B5EF4-FFF2-40B4-BE49-F238E27FC236}">
                <a16:creationId xmlns:a16="http://schemas.microsoft.com/office/drawing/2014/main" id="{79D73739-5E21-67E3-9BCB-5D06D05A601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91D6015-235D-DA0F-B0FD-68957C88F5BF}"/>
              </a:ext>
            </a:extLst>
          </p:cNvPr>
          <p:cNvSpPr>
            <a:spLocks noGrp="1"/>
          </p:cNvSpPr>
          <p:nvPr>
            <p:ph type="sldNum" sz="quarter" idx="12"/>
          </p:nvPr>
        </p:nvSpPr>
        <p:spPr/>
        <p:txBody>
          <a:bodyPr/>
          <a:lstStyle>
            <a:lvl1pPr>
              <a:defRPr/>
            </a:lvl1pPr>
          </a:lstStyle>
          <a:p>
            <a:fld id="{D7298813-E751-7F4F-927B-5AB76D82FC91}" type="slidenum">
              <a:rPr lang="en-US" altLang="en-US"/>
              <a:pPr/>
              <a:t>‹#›</a:t>
            </a:fld>
            <a:endParaRPr lang="en-US" altLang="en-US"/>
          </a:p>
        </p:txBody>
      </p:sp>
    </p:spTree>
    <p:extLst>
      <p:ext uri="{BB962C8B-B14F-4D97-AF65-F5344CB8AC3E}">
        <p14:creationId xmlns:p14="http://schemas.microsoft.com/office/powerpoint/2010/main" val="3538443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08F52936-28E3-341A-94BF-25EC45FBAFD3}"/>
              </a:ext>
            </a:extLst>
          </p:cNvPr>
          <p:cNvSpPr>
            <a:spLocks noGrp="1"/>
          </p:cNvSpPr>
          <p:nvPr>
            <p:ph type="dt" sz="half" idx="10"/>
          </p:nvPr>
        </p:nvSpPr>
        <p:spPr/>
        <p:txBody>
          <a:bodyPr/>
          <a:lstStyle>
            <a:lvl1pPr>
              <a:defRPr/>
            </a:lvl1pPr>
          </a:lstStyle>
          <a:p>
            <a:pPr>
              <a:defRPr/>
            </a:pPr>
            <a:fld id="{5FC48F89-CB09-D840-A176-52C28314BD94}" type="datetime1">
              <a:rPr lang="en-US" altLang="en-US"/>
              <a:pPr>
                <a:defRPr/>
              </a:pPr>
              <a:t>11/21/25</a:t>
            </a:fld>
            <a:endParaRPr lang="en-US" altLang="en-US"/>
          </a:p>
        </p:txBody>
      </p:sp>
      <p:sp>
        <p:nvSpPr>
          <p:cNvPr id="8" name="Footer Placeholder 4">
            <a:extLst>
              <a:ext uri="{FF2B5EF4-FFF2-40B4-BE49-F238E27FC236}">
                <a16:creationId xmlns:a16="http://schemas.microsoft.com/office/drawing/2014/main" id="{3379FFC6-C862-5B16-592D-139EC578106C}"/>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931A6D75-533C-88B3-DC86-097F623F7F5D}"/>
              </a:ext>
            </a:extLst>
          </p:cNvPr>
          <p:cNvSpPr>
            <a:spLocks noGrp="1"/>
          </p:cNvSpPr>
          <p:nvPr>
            <p:ph type="sldNum" sz="quarter" idx="12"/>
          </p:nvPr>
        </p:nvSpPr>
        <p:spPr/>
        <p:txBody>
          <a:bodyPr/>
          <a:lstStyle>
            <a:lvl1pPr>
              <a:defRPr/>
            </a:lvl1pPr>
          </a:lstStyle>
          <a:p>
            <a:fld id="{4224911F-6918-B74D-AC00-9593ED7975EB}" type="slidenum">
              <a:rPr lang="en-US" altLang="en-US"/>
              <a:pPr/>
              <a:t>‹#›</a:t>
            </a:fld>
            <a:endParaRPr lang="en-US" altLang="en-US"/>
          </a:p>
        </p:txBody>
      </p:sp>
    </p:spTree>
    <p:extLst>
      <p:ext uri="{BB962C8B-B14F-4D97-AF65-F5344CB8AC3E}">
        <p14:creationId xmlns:p14="http://schemas.microsoft.com/office/powerpoint/2010/main" val="3369380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F2BBFFA9-E357-4279-F597-0EE7995ED1FD}"/>
              </a:ext>
            </a:extLst>
          </p:cNvPr>
          <p:cNvSpPr>
            <a:spLocks noGrp="1"/>
          </p:cNvSpPr>
          <p:nvPr>
            <p:ph type="dt" sz="half" idx="10"/>
          </p:nvPr>
        </p:nvSpPr>
        <p:spPr/>
        <p:txBody>
          <a:bodyPr/>
          <a:lstStyle>
            <a:lvl1pPr>
              <a:defRPr/>
            </a:lvl1pPr>
          </a:lstStyle>
          <a:p>
            <a:pPr>
              <a:defRPr/>
            </a:pPr>
            <a:fld id="{34F0CB28-D87F-9340-BA02-CA78BAA5E1E2}" type="datetime1">
              <a:rPr lang="en-US" altLang="en-US"/>
              <a:pPr>
                <a:defRPr/>
              </a:pPr>
              <a:t>11/21/25</a:t>
            </a:fld>
            <a:endParaRPr lang="en-US" altLang="en-US"/>
          </a:p>
        </p:txBody>
      </p:sp>
      <p:sp>
        <p:nvSpPr>
          <p:cNvPr id="4" name="Footer Placeholder 4">
            <a:extLst>
              <a:ext uri="{FF2B5EF4-FFF2-40B4-BE49-F238E27FC236}">
                <a16:creationId xmlns:a16="http://schemas.microsoft.com/office/drawing/2014/main" id="{908A1C2E-87C8-2FDC-17E2-E834B8D6E9FC}"/>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B21558F0-9FFA-894A-77F3-69B84A0876E8}"/>
              </a:ext>
            </a:extLst>
          </p:cNvPr>
          <p:cNvSpPr>
            <a:spLocks noGrp="1"/>
          </p:cNvSpPr>
          <p:nvPr>
            <p:ph type="sldNum" sz="quarter" idx="12"/>
          </p:nvPr>
        </p:nvSpPr>
        <p:spPr/>
        <p:txBody>
          <a:bodyPr/>
          <a:lstStyle>
            <a:lvl1pPr>
              <a:defRPr/>
            </a:lvl1pPr>
          </a:lstStyle>
          <a:p>
            <a:fld id="{DD36CD66-5FB3-4A4D-8879-6B9F0DE6F866}" type="slidenum">
              <a:rPr lang="en-US" altLang="en-US"/>
              <a:pPr/>
              <a:t>‹#›</a:t>
            </a:fld>
            <a:endParaRPr lang="en-US" altLang="en-US"/>
          </a:p>
        </p:txBody>
      </p:sp>
    </p:spTree>
    <p:extLst>
      <p:ext uri="{BB962C8B-B14F-4D97-AF65-F5344CB8AC3E}">
        <p14:creationId xmlns:p14="http://schemas.microsoft.com/office/powerpoint/2010/main" val="3247017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7B35B19-9D9A-9AFA-C0D7-C3D4225E0359}"/>
              </a:ext>
            </a:extLst>
          </p:cNvPr>
          <p:cNvSpPr>
            <a:spLocks noGrp="1"/>
          </p:cNvSpPr>
          <p:nvPr>
            <p:ph type="dt" sz="half" idx="10"/>
          </p:nvPr>
        </p:nvSpPr>
        <p:spPr/>
        <p:txBody>
          <a:bodyPr/>
          <a:lstStyle>
            <a:lvl1pPr>
              <a:defRPr/>
            </a:lvl1pPr>
          </a:lstStyle>
          <a:p>
            <a:pPr>
              <a:defRPr/>
            </a:pPr>
            <a:fld id="{A4D78C3B-0004-0246-A544-B01E94DC2423}" type="datetime1">
              <a:rPr lang="en-US" altLang="en-US"/>
              <a:pPr>
                <a:defRPr/>
              </a:pPr>
              <a:t>11/21/25</a:t>
            </a:fld>
            <a:endParaRPr lang="en-US" altLang="en-US"/>
          </a:p>
        </p:txBody>
      </p:sp>
      <p:sp>
        <p:nvSpPr>
          <p:cNvPr id="3" name="Footer Placeholder 4">
            <a:extLst>
              <a:ext uri="{FF2B5EF4-FFF2-40B4-BE49-F238E27FC236}">
                <a16:creationId xmlns:a16="http://schemas.microsoft.com/office/drawing/2014/main" id="{2F7A286B-5955-5F1B-8096-4287BBF831CB}"/>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684B6BAD-79B2-2892-8747-DED4C7118BEC}"/>
              </a:ext>
            </a:extLst>
          </p:cNvPr>
          <p:cNvSpPr>
            <a:spLocks noGrp="1"/>
          </p:cNvSpPr>
          <p:nvPr>
            <p:ph type="sldNum" sz="quarter" idx="12"/>
          </p:nvPr>
        </p:nvSpPr>
        <p:spPr/>
        <p:txBody>
          <a:bodyPr/>
          <a:lstStyle>
            <a:lvl1pPr>
              <a:defRPr/>
            </a:lvl1pPr>
          </a:lstStyle>
          <a:p>
            <a:fld id="{3F4CC2E0-BA2E-1E40-A6F9-DF995E1009F6}" type="slidenum">
              <a:rPr lang="en-US" altLang="en-US"/>
              <a:pPr/>
              <a:t>‹#›</a:t>
            </a:fld>
            <a:endParaRPr lang="en-US" altLang="en-US"/>
          </a:p>
        </p:txBody>
      </p:sp>
    </p:spTree>
    <p:extLst>
      <p:ext uri="{BB962C8B-B14F-4D97-AF65-F5344CB8AC3E}">
        <p14:creationId xmlns:p14="http://schemas.microsoft.com/office/powerpoint/2010/main" val="22706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60CFF493-AFF4-1FEC-C1F6-348BEEB00DC6}"/>
              </a:ext>
            </a:extLst>
          </p:cNvPr>
          <p:cNvSpPr>
            <a:spLocks noGrp="1"/>
          </p:cNvSpPr>
          <p:nvPr>
            <p:ph type="dt" sz="half" idx="10"/>
          </p:nvPr>
        </p:nvSpPr>
        <p:spPr/>
        <p:txBody>
          <a:bodyPr/>
          <a:lstStyle>
            <a:lvl1pPr>
              <a:defRPr/>
            </a:lvl1pPr>
          </a:lstStyle>
          <a:p>
            <a:pPr>
              <a:defRPr/>
            </a:pPr>
            <a:fld id="{99C1E844-A992-8D43-83B3-EA9BA7E8DFB4}" type="datetime1">
              <a:rPr lang="en-US" altLang="en-US"/>
              <a:pPr>
                <a:defRPr/>
              </a:pPr>
              <a:t>11/21/25</a:t>
            </a:fld>
            <a:endParaRPr lang="en-US" altLang="en-US"/>
          </a:p>
        </p:txBody>
      </p:sp>
      <p:sp>
        <p:nvSpPr>
          <p:cNvPr id="6" name="Footer Placeholder 4">
            <a:extLst>
              <a:ext uri="{FF2B5EF4-FFF2-40B4-BE49-F238E27FC236}">
                <a16:creationId xmlns:a16="http://schemas.microsoft.com/office/drawing/2014/main" id="{1302EF9B-AEC7-4B8A-F37C-5B8DCC50E39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B9B0B07-96DD-C23E-C32E-52B2D74515E8}"/>
              </a:ext>
            </a:extLst>
          </p:cNvPr>
          <p:cNvSpPr>
            <a:spLocks noGrp="1"/>
          </p:cNvSpPr>
          <p:nvPr>
            <p:ph type="sldNum" sz="quarter" idx="12"/>
          </p:nvPr>
        </p:nvSpPr>
        <p:spPr/>
        <p:txBody>
          <a:bodyPr/>
          <a:lstStyle>
            <a:lvl1pPr>
              <a:defRPr/>
            </a:lvl1pPr>
          </a:lstStyle>
          <a:p>
            <a:fld id="{A56281B7-50D1-234B-A983-B0206D6AE6EB}" type="slidenum">
              <a:rPr lang="en-US" altLang="en-US"/>
              <a:pPr/>
              <a:t>‹#›</a:t>
            </a:fld>
            <a:endParaRPr lang="en-US" altLang="en-US"/>
          </a:p>
        </p:txBody>
      </p:sp>
    </p:spTree>
    <p:extLst>
      <p:ext uri="{BB962C8B-B14F-4D97-AF65-F5344CB8AC3E}">
        <p14:creationId xmlns:p14="http://schemas.microsoft.com/office/powerpoint/2010/main" val="89267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F1F5A98F-6F5E-CB8E-59AE-1FC960952C19}"/>
              </a:ext>
            </a:extLst>
          </p:cNvPr>
          <p:cNvSpPr>
            <a:spLocks noGrp="1"/>
          </p:cNvSpPr>
          <p:nvPr>
            <p:ph type="dt" sz="half" idx="10"/>
          </p:nvPr>
        </p:nvSpPr>
        <p:spPr/>
        <p:txBody>
          <a:bodyPr/>
          <a:lstStyle>
            <a:lvl1pPr>
              <a:defRPr/>
            </a:lvl1pPr>
          </a:lstStyle>
          <a:p>
            <a:pPr>
              <a:defRPr/>
            </a:pPr>
            <a:fld id="{DA797BDD-5577-F941-811B-5D852BAD22AC}" type="datetime1">
              <a:rPr lang="en-US" altLang="en-US"/>
              <a:pPr>
                <a:defRPr/>
              </a:pPr>
              <a:t>11/21/25</a:t>
            </a:fld>
            <a:endParaRPr lang="en-US" altLang="en-US"/>
          </a:p>
        </p:txBody>
      </p:sp>
      <p:sp>
        <p:nvSpPr>
          <p:cNvPr id="6" name="Footer Placeholder 4">
            <a:extLst>
              <a:ext uri="{FF2B5EF4-FFF2-40B4-BE49-F238E27FC236}">
                <a16:creationId xmlns:a16="http://schemas.microsoft.com/office/drawing/2014/main" id="{42A3FB68-0753-2BE3-D9AD-7A0579D469F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647FDA8-F8A5-2200-39F1-343FF3EA17A6}"/>
              </a:ext>
            </a:extLst>
          </p:cNvPr>
          <p:cNvSpPr>
            <a:spLocks noGrp="1"/>
          </p:cNvSpPr>
          <p:nvPr>
            <p:ph type="sldNum" sz="quarter" idx="12"/>
          </p:nvPr>
        </p:nvSpPr>
        <p:spPr/>
        <p:txBody>
          <a:bodyPr/>
          <a:lstStyle>
            <a:lvl1pPr>
              <a:defRPr/>
            </a:lvl1pPr>
          </a:lstStyle>
          <a:p>
            <a:fld id="{680BBAF3-0832-764E-865B-F8ACB811F9D2}" type="slidenum">
              <a:rPr lang="en-US" altLang="en-US"/>
              <a:pPr/>
              <a:t>‹#›</a:t>
            </a:fld>
            <a:endParaRPr lang="en-US" altLang="en-US"/>
          </a:p>
        </p:txBody>
      </p:sp>
    </p:spTree>
    <p:extLst>
      <p:ext uri="{BB962C8B-B14F-4D97-AF65-F5344CB8AC3E}">
        <p14:creationId xmlns:p14="http://schemas.microsoft.com/office/powerpoint/2010/main" val="1546331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C886AD5-0066-9416-B8E0-7AC190CDBD3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48E52861-8DA0-3985-7505-16DD47634B2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57E7399-38FA-E5F5-99BF-4E12CF589426}"/>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F89971B8-114D-E445-8FE6-24C8DEC8F722}" type="datetime1">
              <a:rPr lang="en-US" altLang="en-US"/>
              <a:pPr>
                <a:defRPr/>
              </a:pPr>
              <a:t>11/21/25</a:t>
            </a:fld>
            <a:endParaRPr lang="en-US" altLang="en-US"/>
          </a:p>
        </p:txBody>
      </p:sp>
      <p:sp>
        <p:nvSpPr>
          <p:cNvPr id="5" name="Footer Placeholder 4">
            <a:extLst>
              <a:ext uri="{FF2B5EF4-FFF2-40B4-BE49-F238E27FC236}">
                <a16:creationId xmlns:a16="http://schemas.microsoft.com/office/drawing/2014/main" id="{BAB752E6-B5B5-BED6-E002-2437B96D612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EF0C48B2-1F35-73A1-6BB3-ABFB902D083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32D464FB-3A6A-AC46-8FC8-C1B6838981B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 charset="-128"/>
          <a:cs typeface="ＭＳ Ｐゴシック" pitchFamily="-1" charset="-128"/>
        </a:defRPr>
      </a:lvl1pPr>
      <a:lvl2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2pPr>
      <a:lvl3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3pPr>
      <a:lvl4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4pPr>
      <a:lvl5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5pPr>
      <a:lvl6pPr marL="4572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6pPr>
      <a:lvl7pPr marL="9144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7pPr>
      <a:lvl8pPr marL="13716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8pPr>
      <a:lvl9pPr marL="18288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 charset="-128"/>
          <a:cs typeface="ＭＳ Ｐゴシック" pitchFamily="-1"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n.labournet.tv/video/6161/harvest-loneliness-bracero-progra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descr="470absolut.jpg">
            <a:extLst>
              <a:ext uri="{FF2B5EF4-FFF2-40B4-BE49-F238E27FC236}">
                <a16:creationId xmlns:a16="http://schemas.microsoft.com/office/drawing/2014/main" id="{0BE0749B-36C6-EF3A-E4A2-D4AE0749199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7838" y="2076450"/>
            <a:ext cx="4489450" cy="3367088"/>
          </a:xfrm>
          <a:prstGeom prst="rect">
            <a:avLst/>
          </a:prstGeom>
          <a:noFill/>
          <a:ln>
            <a:noFill/>
          </a:ln>
          <a:extLst>
            <a:ext uri="{909E8E84-426E-40DD-AFC4-6F175D3DCCD1}">
              <a14:hiddenFill xmlns:a14="http://schemas.microsoft.com/office/drawing/2010/main">
                <a:solidFill>
                  <a:srgbClr val="FFFFFF">
                    <a:alpha val="78822"/>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itle 4">
            <a:extLst>
              <a:ext uri="{FF2B5EF4-FFF2-40B4-BE49-F238E27FC236}">
                <a16:creationId xmlns:a16="http://schemas.microsoft.com/office/drawing/2014/main" id="{5F0D2B9D-2117-F0D2-1264-8DA28031FB84}"/>
              </a:ext>
            </a:extLst>
          </p:cNvPr>
          <p:cNvSpPr>
            <a:spLocks noGrp="1"/>
          </p:cNvSpPr>
          <p:nvPr>
            <p:ph type="ctrTitle"/>
          </p:nvPr>
        </p:nvSpPr>
        <p:spPr>
          <a:xfrm>
            <a:off x="795338" y="82550"/>
            <a:ext cx="7772400" cy="1470025"/>
          </a:xfrm>
        </p:spPr>
        <p:txBody>
          <a:bodyPr/>
          <a:lstStyle/>
          <a:p>
            <a:pPr eaLnBrk="1" hangingPunct="1"/>
            <a:r>
              <a:rPr lang="en-GB" altLang="en-US" sz="3600">
                <a:ea typeface="ＭＳ Ｐゴシック" panose="020B0600070205080204" pitchFamily="34" charset="-128"/>
              </a:rPr>
              <a:t>Braceros and the Borderlands in Context</a:t>
            </a:r>
            <a:endParaRPr lang="en-US" altLang="en-US" sz="3600">
              <a:ea typeface="ＭＳ Ｐゴシック" panose="020B0600070205080204" pitchFamily="34" charset="-128"/>
            </a:endParaRPr>
          </a:p>
        </p:txBody>
      </p:sp>
      <p:pic>
        <p:nvPicPr>
          <p:cNvPr id="14339" name="Picture 4">
            <a:extLst>
              <a:ext uri="{FF2B5EF4-FFF2-40B4-BE49-F238E27FC236}">
                <a16:creationId xmlns:a16="http://schemas.microsoft.com/office/drawing/2014/main" id="{31344523-C5E0-B2B9-F69E-63CA9552AB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388" y="1349375"/>
            <a:ext cx="3848100"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a:extLst>
              <a:ext uri="{FF2B5EF4-FFF2-40B4-BE49-F238E27FC236}">
                <a16:creationId xmlns:a16="http://schemas.microsoft.com/office/drawing/2014/main" id="{C0A5CE9E-768F-6549-2F26-1BF9032065E4}"/>
              </a:ext>
            </a:extLst>
          </p:cNvPr>
          <p:cNvSpPr>
            <a:spLocks noGrp="1"/>
          </p:cNvSpPr>
          <p:nvPr>
            <p:ph type="title"/>
          </p:nvPr>
        </p:nvSpPr>
        <p:spPr/>
        <p:txBody>
          <a:bodyPr/>
          <a:lstStyle/>
          <a:p>
            <a:pPr eaLnBrk="1" hangingPunct="1"/>
            <a:r>
              <a:rPr lang="en-GB" altLang="en-US">
                <a:ea typeface="ＭＳ Ｐゴシック" panose="020B0600070205080204" pitchFamily="34" charset="-128"/>
              </a:rPr>
              <a:t>Clean enough to enter the U.S.</a:t>
            </a:r>
          </a:p>
        </p:txBody>
      </p:sp>
      <p:pic>
        <p:nvPicPr>
          <p:cNvPr id="27650" name="Content Placeholder 3" descr="Launched during the labor shortages of World War II, the bracero program led to 4.6 million legal border crossings of temporary workers to the United States. &#10;Complaints by labor unions and others about braceros lowering wages for Americans helped bring the program to an end in 1964.">
            <a:extLst>
              <a:ext uri="{FF2B5EF4-FFF2-40B4-BE49-F238E27FC236}">
                <a16:creationId xmlns:a16="http://schemas.microsoft.com/office/drawing/2014/main" id="{36E9316C-9C45-D2A0-5349-0D27D287A300}"/>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39750" y="1773238"/>
            <a:ext cx="3816350" cy="3455987"/>
          </a:xfrm>
        </p:spPr>
      </p:pic>
      <p:pic>
        <p:nvPicPr>
          <p:cNvPr id="27651" name="Picture 4" descr="A bracero holds a short-handled hoe known as a cartito in a California lettuce field in 1956. Many braceros picked cotton, lettuce, strawberries and other California crops from the desert heat of Brawley to the verdant coastal valley of Watsonville.&#10;&lt;br&gt;&#10;&lt;a href=&quot;http://www.latimes.com/news/local/la-me-tobar-20101015,0,965520.column&quot;&gt;&lt;u&gt;See full story&lt;/u&gt;&lt;/a&gt;">
            <a:extLst>
              <a:ext uri="{FF2B5EF4-FFF2-40B4-BE49-F238E27FC236}">
                <a16:creationId xmlns:a16="http://schemas.microsoft.com/office/drawing/2014/main" id="{A57BF39B-0F52-31FC-154E-07C842601B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1773238"/>
            <a:ext cx="4032250"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D413CE5E-35EE-32E9-0ED1-365C05BFADAD}"/>
              </a:ext>
            </a:extLst>
          </p:cNvPr>
          <p:cNvSpPr>
            <a:spLocks noGrp="1"/>
          </p:cNvSpPr>
          <p:nvPr>
            <p:ph type="title"/>
          </p:nvPr>
        </p:nvSpPr>
        <p:spPr/>
        <p:txBody>
          <a:bodyPr/>
          <a:lstStyle/>
          <a:p>
            <a:pPr eaLnBrk="1" hangingPunct="1"/>
            <a:r>
              <a:rPr lang="en-GB" altLang="en-US">
                <a:ea typeface="ＭＳ Ｐゴシック" panose="020B0600070205080204" pitchFamily="34" charset="-128"/>
              </a:rPr>
              <a:t>Alien Identification Cards</a:t>
            </a:r>
          </a:p>
        </p:txBody>
      </p:sp>
      <p:pic>
        <p:nvPicPr>
          <p:cNvPr id="29698" name="Picture 2" descr="Alien laborer&amp;#039;s identification card">
            <a:extLst>
              <a:ext uri="{FF2B5EF4-FFF2-40B4-BE49-F238E27FC236}">
                <a16:creationId xmlns:a16="http://schemas.microsoft.com/office/drawing/2014/main" id="{2DA4B457-F04F-41DA-CF93-7B314F352E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700213"/>
            <a:ext cx="3600450"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Content Placeholder 4" descr="Alien laborer&amp;#039;s identification card (back)">
            <a:extLst>
              <a:ext uri="{FF2B5EF4-FFF2-40B4-BE49-F238E27FC236}">
                <a16:creationId xmlns:a16="http://schemas.microsoft.com/office/drawing/2014/main" id="{DE0307BF-A7A0-EB6B-076A-B4F3B9AC5195}"/>
              </a:ext>
            </a:extLst>
          </p:cNvPr>
          <p:cNvPicPr>
            <a:picLocks noGrp="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4500563" y="1700213"/>
            <a:ext cx="3887787" cy="2376487"/>
          </a:xfrm>
        </p:spPr>
      </p:pic>
      <p:sp>
        <p:nvSpPr>
          <p:cNvPr id="29700" name="TextBox 5">
            <a:extLst>
              <a:ext uri="{FF2B5EF4-FFF2-40B4-BE49-F238E27FC236}">
                <a16:creationId xmlns:a16="http://schemas.microsoft.com/office/drawing/2014/main" id="{8EE24890-5D7B-EBD2-D0F4-39171B3FA4EB}"/>
              </a:ext>
            </a:extLst>
          </p:cNvPr>
          <p:cNvSpPr txBox="1">
            <a:spLocks noChangeArrowheads="1"/>
          </p:cNvSpPr>
          <p:nvPr/>
        </p:nvSpPr>
        <p:spPr bwMode="auto">
          <a:xfrm>
            <a:off x="755650" y="4437063"/>
            <a:ext cx="7704138"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Certificates Required of Travelers</a:t>
            </a: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“The certificates read “United Stated Public Health Service, Mexican Border Quarantine. The bearer, …………, has been this day deloused, bathed, vaccinated, clothing and baggage disinfected.”</a:t>
            </a: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4">
            <a:extLst>
              <a:ext uri="{FF2B5EF4-FFF2-40B4-BE49-F238E27FC236}">
                <a16:creationId xmlns:a16="http://schemas.microsoft.com/office/drawing/2014/main" id="{76984AFC-13FD-003E-5B4F-A8FC9C1C4836}"/>
              </a:ext>
            </a:extLst>
          </p:cNvPr>
          <p:cNvSpPr txBox="1">
            <a:spLocks noChangeArrowheads="1"/>
          </p:cNvSpPr>
          <p:nvPr/>
        </p:nvSpPr>
        <p:spPr bwMode="auto">
          <a:xfrm>
            <a:off x="227013" y="61913"/>
            <a:ext cx="8675687"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2000"/>
              <a:t>Historical Background of the Southwestern Borderlands</a:t>
            </a:r>
          </a:p>
          <a:p>
            <a:pPr eaLnBrk="1" hangingPunct="1">
              <a:spcBef>
                <a:spcPct val="0"/>
              </a:spcBef>
              <a:buFontTx/>
              <a:buNone/>
            </a:pPr>
            <a:endParaRPr lang="en-US" altLang="en-US" sz="2000"/>
          </a:p>
          <a:p>
            <a:pPr lvl="1" eaLnBrk="1" hangingPunct="1">
              <a:spcBef>
                <a:spcPct val="0"/>
              </a:spcBef>
              <a:buFontTx/>
              <a:buNone/>
            </a:pPr>
            <a:r>
              <a:rPr lang="en-US" altLang="en-US" sz="2000"/>
              <a:t>1848: US/Mexico border demarcated, but viewed by both states and residents as ‘traversable’ and largely unregulated.</a:t>
            </a:r>
          </a:p>
          <a:p>
            <a:pPr eaLnBrk="1" hangingPunct="1">
              <a:spcBef>
                <a:spcPct val="0"/>
              </a:spcBef>
              <a:buFontTx/>
              <a:buNone/>
            </a:pPr>
            <a:r>
              <a:rPr lang="en-GB" altLang="en-US" sz="1800"/>
              <a:t>	</a:t>
            </a:r>
          </a:p>
          <a:p>
            <a:pPr lvl="1" eaLnBrk="1" hangingPunct="1">
              <a:spcBef>
                <a:spcPct val="0"/>
              </a:spcBef>
              <a:buFontTx/>
              <a:buNone/>
            </a:pPr>
            <a:r>
              <a:rPr lang="en-GB" altLang="en-US" sz="1800"/>
              <a:t>1916: transformation of El Paso’s Santa Fe Street Bridge between Ciudad Juarez and El Paso, a key point of entry for US-bound Mexicans, into an ‘iron-clad quarantine’ overseen by Claude C. Pierce, senior surgeon of the USPHS (United States Public Health Service) </a:t>
            </a:r>
          </a:p>
          <a:p>
            <a:pPr lvl="1" eaLnBrk="1" hangingPunct="1">
              <a:spcBef>
                <a:spcPct val="0"/>
              </a:spcBef>
              <a:buFontTx/>
              <a:buNone/>
            </a:pPr>
            <a:endParaRPr lang="en-GB" altLang="en-US" sz="1800"/>
          </a:p>
          <a:p>
            <a:pPr lvl="1" eaLnBrk="1" hangingPunct="1">
              <a:spcBef>
                <a:spcPct val="0"/>
              </a:spcBef>
              <a:buFontTx/>
              <a:buNone/>
            </a:pPr>
            <a:r>
              <a:rPr lang="en-GB" altLang="en-US" sz="1800"/>
              <a:t>1920s: Western Hemisphere migrants remain exempt from national origins quotas introduced by 1921 Emergency Quota Act and subsequent Immigration Act of 1924, with its tighter quotas and 350,000 total immigrant visa limit.</a:t>
            </a:r>
          </a:p>
          <a:p>
            <a:pPr eaLnBrk="1" hangingPunct="1">
              <a:spcBef>
                <a:spcPct val="0"/>
              </a:spcBef>
              <a:buFontTx/>
              <a:buNone/>
            </a:pPr>
            <a:endParaRPr lang="en-GB" altLang="en-US" sz="1800"/>
          </a:p>
          <a:p>
            <a:pPr eaLnBrk="1" hangingPunct="1">
              <a:spcBef>
                <a:spcPct val="0"/>
              </a:spcBef>
              <a:buFontTx/>
              <a:buNone/>
            </a:pPr>
            <a:r>
              <a:rPr lang="en-GB" altLang="en-US" sz="1800"/>
              <a:t>HOWEVER: Attitudes towards Mexican migrants in this period also shaped by combination of reports of Mexican epidemics; friction between Mexican Revolutionaries and the US military; climate of heightened fear of disease and contamination in the US. This generates pressure to regulate US Southern land Border and an expansion and modernisation of inspection facilities at, e.g. El Paso (see Alexandra Minna Stern reading)</a:t>
            </a:r>
          </a:p>
          <a:p>
            <a:pPr eaLnBrk="1" hangingPunct="1">
              <a:spcBef>
                <a:spcPct val="0"/>
              </a:spcBef>
              <a:buFontTx/>
              <a:buNone/>
            </a:pPr>
            <a:endParaRPr lang="en-GB" altLang="en-US" sz="1800"/>
          </a:p>
          <a:p>
            <a:pPr eaLnBrk="1" hangingPunct="1">
              <a:spcBef>
                <a:spcPct val="0"/>
              </a:spcBef>
              <a:buFontTx/>
              <a:buNone/>
            </a:pPr>
            <a:r>
              <a:rPr lang="en-GB" altLang="en-US" sz="1800">
                <a:solidFill>
                  <a:srgbClr val="FF0000"/>
                </a:solidFill>
              </a:rPr>
              <a:t>TL;DR: Both politico-cultural and medico-scientific factors contributed to US government demands 	for the surveillance, sterilization and quarantine of ‘aliens’ at the Mexican border </a:t>
            </a:r>
            <a:endParaRPr lang="en-US" altLang="en-US"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9" descr="American-Border-Patrol-Sign-1024x6821.jpg">
            <a:extLst>
              <a:ext uri="{FF2B5EF4-FFF2-40B4-BE49-F238E27FC236}">
                <a16:creationId xmlns:a16="http://schemas.microsoft.com/office/drawing/2014/main" id="{0B82B5E3-948F-532F-64F1-F513948583CD}"/>
              </a:ext>
            </a:extLst>
          </p:cNvPr>
          <p:cNvPicPr>
            <a:picLocks noChangeAspect="1"/>
          </p:cNvPicPr>
          <p:nvPr/>
        </p:nvPicPr>
        <p:blipFill>
          <a:blip r:embed="rId2">
            <a:extLst>
              <a:ext uri="{28A0092B-C50C-407E-A947-70E740481C1C}">
                <a14:useLocalDpi xmlns:a14="http://schemas.microsoft.com/office/drawing/2010/main" val="0"/>
              </a:ext>
            </a:extLst>
          </a:blip>
          <a:srcRect l="7701" t="13025" r="5814" b="21552"/>
          <a:stretch>
            <a:fillRect/>
          </a:stretch>
        </p:blipFill>
        <p:spPr bwMode="auto">
          <a:xfrm>
            <a:off x="4148138" y="3636963"/>
            <a:ext cx="4803775" cy="2782887"/>
          </a:xfrm>
          <a:prstGeom prst="rect">
            <a:avLst/>
          </a:prstGeom>
          <a:noFill/>
          <a:ln>
            <a:noFill/>
          </a:ln>
          <a:extLst>
            <a:ext uri="{909E8E84-426E-40DD-AFC4-6F175D3DCCD1}">
              <a14:hiddenFill xmlns:a14="http://schemas.microsoft.com/office/drawing/2010/main">
                <a:solidFill>
                  <a:srgbClr val="FFFFFF">
                    <a:alpha val="54901"/>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10">
            <a:extLst>
              <a:ext uri="{FF2B5EF4-FFF2-40B4-BE49-F238E27FC236}">
                <a16:creationId xmlns:a16="http://schemas.microsoft.com/office/drawing/2014/main" id="{0BB76E5F-5160-A3B3-E350-98612262966D}"/>
              </a:ext>
            </a:extLst>
          </p:cNvPr>
          <p:cNvSpPr txBox="1">
            <a:spLocks noChangeArrowheads="1"/>
          </p:cNvSpPr>
          <p:nvPr/>
        </p:nvSpPr>
        <p:spPr bwMode="auto">
          <a:xfrm>
            <a:off x="66675" y="82550"/>
            <a:ext cx="8866188"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000" b="1"/>
              <a:t>Comparing Inspection Regimes: El Paso Station vs Angel, Ellis Islands </a:t>
            </a:r>
          </a:p>
          <a:p>
            <a:pPr eaLnBrk="1" hangingPunct="1">
              <a:spcBef>
                <a:spcPct val="0"/>
              </a:spcBef>
              <a:buFontTx/>
              <a:buNone/>
            </a:pPr>
            <a:endParaRPr lang="en-GB" altLang="en-US" sz="1100"/>
          </a:p>
          <a:p>
            <a:pPr eaLnBrk="1" hangingPunct="1">
              <a:spcBef>
                <a:spcPct val="0"/>
              </a:spcBef>
              <a:buFontTx/>
              <a:buNone/>
            </a:pPr>
            <a:r>
              <a:rPr lang="en-GB" altLang="en-US" sz="1800"/>
              <a:t>Originally designed for the purposes of inspecting Chinese (c. 17,300 enter here or via Canada from 1883-1920), Jewish, Italian and Slavic immigrants seeking ‘back-door’ entry into the US at the turn of the 20</a:t>
            </a:r>
            <a:r>
              <a:rPr lang="en-GB" altLang="en-US" sz="1800" baseline="30000"/>
              <a:t>th</a:t>
            </a:r>
            <a:r>
              <a:rPr lang="en-GB" altLang="en-US" sz="1800"/>
              <a:t> century; These migrants were presumed ‘suspect’ because entering at this less guarded border: </a:t>
            </a:r>
            <a:r>
              <a:rPr lang="en-GB" altLang="en-US" sz="1800">
                <a:latin typeface="Arial" panose="020B0604020202020204" pitchFamily="34" charset="0"/>
              </a:rPr>
              <a:t>1860-1910, Mexican border was the biggest unpatrolled border in the US</a:t>
            </a:r>
            <a:endParaRPr lang="en-GB" altLang="en-US" sz="1800"/>
          </a:p>
          <a:p>
            <a:pPr eaLnBrk="1" hangingPunct="1">
              <a:spcBef>
                <a:spcPct val="0"/>
              </a:spcBef>
              <a:buFontTx/>
              <a:buNone/>
            </a:pPr>
            <a:endParaRPr lang="en-GB" altLang="en-US" sz="1400"/>
          </a:p>
          <a:p>
            <a:pPr eaLnBrk="1" hangingPunct="1">
              <a:spcBef>
                <a:spcPct val="0"/>
              </a:spcBef>
              <a:buFontTx/>
              <a:buNone/>
            </a:pPr>
            <a:r>
              <a:rPr lang="en-GB" altLang="en-US" sz="1800"/>
              <a:t>Extreme and dehumanising medical inspection; included stations for 	sterilization of clothes and delousing (men found with lice had heads shaved and women forced to douse hair with kerosene); stripping and showers compulsory and integrated directly into the general immigration examinations: ‘Forced nudity and totalizing disinfections continued into the late 1920s, long after the typhus panic had subsided’ (Stern)</a:t>
            </a:r>
          </a:p>
        </p:txBody>
      </p:sp>
      <p:sp>
        <p:nvSpPr>
          <p:cNvPr id="16387" name="TextBox 1">
            <a:extLst>
              <a:ext uri="{FF2B5EF4-FFF2-40B4-BE49-F238E27FC236}">
                <a16:creationId xmlns:a16="http://schemas.microsoft.com/office/drawing/2014/main" id="{75448ADC-C25E-96EE-6296-8D6420DD97D6}"/>
              </a:ext>
            </a:extLst>
          </p:cNvPr>
          <p:cNvSpPr txBox="1">
            <a:spLocks noChangeArrowheads="1"/>
          </p:cNvSpPr>
          <p:nvPr/>
        </p:nvSpPr>
        <p:spPr bwMode="auto">
          <a:xfrm>
            <a:off x="66675" y="3768725"/>
            <a:ext cx="4100513"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a:t>Very high numbers processed: at the Texas border, 871,639 inspected (2,830 per day at Santa Fe Bridge); 69,674 disinfected; 30,970 vaccinated for smallpox; 420 excluded for illness; 7 denied entry for refusing disinfection; 8 retained for observation – numbers surpass those for Ellis Island during this period, while proportions of exclusions more closely resemble Angel.</a:t>
            </a:r>
            <a:endParaRPr lang="en-GB" altLang="en-US" sz="1800">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3" descr="border460x276.jpg">
            <a:extLst>
              <a:ext uri="{FF2B5EF4-FFF2-40B4-BE49-F238E27FC236}">
                <a16:creationId xmlns:a16="http://schemas.microsoft.com/office/drawing/2014/main" id="{CC6B4178-06F7-72BB-1C26-A6B8788A2EEB}"/>
              </a:ext>
            </a:extLst>
          </p:cNvPr>
          <p:cNvPicPr>
            <a:picLocks noChangeAspect="1"/>
          </p:cNvPicPr>
          <p:nvPr/>
        </p:nvPicPr>
        <p:blipFill>
          <a:blip r:embed="rId2">
            <a:extLst>
              <a:ext uri="{28A0092B-C50C-407E-A947-70E740481C1C}">
                <a14:useLocalDpi xmlns:a14="http://schemas.microsoft.com/office/drawing/2010/main" val="0"/>
              </a:ext>
            </a:extLst>
          </a:blip>
          <a:srcRect l="7770" t="13795" r="16998" b="8362"/>
          <a:stretch>
            <a:fillRect/>
          </a:stretch>
        </p:blipFill>
        <p:spPr bwMode="auto">
          <a:xfrm>
            <a:off x="5875338" y="4346575"/>
            <a:ext cx="3144837" cy="2439988"/>
          </a:xfrm>
          <a:prstGeom prst="rect">
            <a:avLst/>
          </a:prstGeom>
          <a:noFill/>
          <a:ln>
            <a:noFill/>
          </a:ln>
          <a:extLst>
            <a:ext uri="{909E8E84-426E-40DD-AFC4-6F175D3DCCD1}">
              <a14:hiddenFill xmlns:a14="http://schemas.microsoft.com/office/drawing/2010/main">
                <a:solidFill>
                  <a:srgbClr val="FFFFFF">
                    <a:alpha val="45882"/>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4">
            <a:extLst>
              <a:ext uri="{FF2B5EF4-FFF2-40B4-BE49-F238E27FC236}">
                <a16:creationId xmlns:a16="http://schemas.microsoft.com/office/drawing/2014/main" id="{1E1E453F-2A7B-54F5-F54C-CCE1DF89A911}"/>
              </a:ext>
            </a:extLst>
          </p:cNvPr>
          <p:cNvSpPr txBox="1">
            <a:spLocks noChangeArrowheads="1"/>
          </p:cNvSpPr>
          <p:nvPr/>
        </p:nvSpPr>
        <p:spPr bwMode="auto">
          <a:xfrm>
            <a:off x="160338" y="142875"/>
            <a:ext cx="8859837"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342900" indent="-342900" eaLnBrk="1" hangingPunct="1">
              <a:buFont typeface="Arial" panose="020B0604020202020204" pitchFamily="34" charset="0"/>
              <a:buChar char="•"/>
              <a:defRPr/>
            </a:pPr>
            <a:r>
              <a:rPr lang="en-GB" altLang="en-US" sz="2000" dirty="0">
                <a:latin typeface="Calibri" panose="020F0502020204030204" pitchFamily="34" charset="0"/>
              </a:rPr>
              <a:t>So: Techniques of inspection and medico-psychological examination were not imported from Ellis Island to the southern border: rather (as Stern emphasises) </a:t>
            </a:r>
            <a:r>
              <a:rPr lang="en-GB" altLang="en-US" sz="2000" b="1" dirty="0">
                <a:latin typeface="Calibri" panose="020F0502020204030204" pitchFamily="34" charset="0"/>
              </a:rPr>
              <a:t>medicalization developed </a:t>
            </a:r>
            <a:r>
              <a:rPr lang="en-GB" altLang="en-US" sz="2000" dirty="0">
                <a:latin typeface="Calibri" panose="020F0502020204030204" pitchFamily="34" charset="0"/>
              </a:rPr>
              <a:t>as a key feature of race relations and treatment of immigrants at the Southern 9as at the Pacific) border, particularly in the context of US imperialism and nation-building in the early 20</a:t>
            </a:r>
            <a:r>
              <a:rPr lang="en-GB" altLang="en-US" sz="2000" baseline="30000" dirty="0">
                <a:latin typeface="Calibri" panose="020F0502020204030204" pitchFamily="34" charset="0"/>
              </a:rPr>
              <a:t>th</a:t>
            </a:r>
            <a:r>
              <a:rPr lang="en-GB" altLang="en-US" sz="2000" dirty="0">
                <a:latin typeface="Calibri" panose="020F0502020204030204" pitchFamily="34" charset="0"/>
              </a:rPr>
              <a:t> century</a:t>
            </a:r>
          </a:p>
          <a:p>
            <a:pPr eaLnBrk="1" hangingPunct="1">
              <a:defRPr/>
            </a:pPr>
            <a:endParaRPr lang="en-GB" altLang="en-US" sz="1000" dirty="0">
              <a:latin typeface="Calibri" panose="020F0502020204030204" pitchFamily="34" charset="0"/>
            </a:endParaRPr>
          </a:p>
          <a:p>
            <a:pPr marL="342900" indent="-342900" eaLnBrk="1" hangingPunct="1">
              <a:buFont typeface="Arial" panose="020B0604020202020204" pitchFamily="34" charset="0"/>
              <a:buChar char="•"/>
              <a:defRPr/>
            </a:pPr>
            <a:r>
              <a:rPr lang="en-GB" altLang="en-US" sz="2000" dirty="0">
                <a:latin typeface="Calibri" panose="020F0502020204030204" pitchFamily="34" charset="0"/>
              </a:rPr>
              <a:t>Note too the professional pasts and ideological/political/scientific leanings of influential individuals defining this Border: e.g. Pershing (fought in Civil War, involved in projects in the Caribbean and Pacific); Jordan (a ‘stalwart </a:t>
            </a:r>
            <a:r>
              <a:rPr lang="en-GB" altLang="en-US" sz="2000" dirty="0" err="1">
                <a:latin typeface="Calibri" panose="020F0502020204030204" pitchFamily="34" charset="0"/>
              </a:rPr>
              <a:t>antiexpansionist</a:t>
            </a:r>
            <a:r>
              <a:rPr lang="en-GB" altLang="en-US" sz="2000" dirty="0">
                <a:latin typeface="Calibri" panose="020F0502020204030204" pitchFamily="34" charset="0"/>
              </a:rPr>
              <a:t> and anti-imperialist’ for fears of racial miscegenation, and a key figure in the American eugenicist movement); and Pierce (a senior surgeon in the USPHS, header of the ‘iron-clad quarantine’ project, whose pro-eugenics stance was enforced through practices of social containment and ‘bodily pursuit’) – crucial to the construction of the Mexican border</a:t>
            </a:r>
          </a:p>
        </p:txBody>
      </p:sp>
      <p:sp>
        <p:nvSpPr>
          <p:cNvPr id="2" name="TextBox 1">
            <a:extLst>
              <a:ext uri="{FF2B5EF4-FFF2-40B4-BE49-F238E27FC236}">
                <a16:creationId xmlns:a16="http://schemas.microsoft.com/office/drawing/2014/main" id="{2575F060-3F20-0A9F-7BF0-A64073DDCE1E}"/>
              </a:ext>
            </a:extLst>
          </p:cNvPr>
          <p:cNvSpPr txBox="1">
            <a:spLocks noChangeArrowheads="1"/>
          </p:cNvSpPr>
          <p:nvPr/>
        </p:nvSpPr>
        <p:spPr bwMode="auto">
          <a:xfrm>
            <a:off x="587375" y="4479925"/>
            <a:ext cx="44116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0000"/>
                </a:solidFill>
              </a:rPr>
              <a:t>TL; DR: Crucial convergence of militarisation and medicalisation during the 1910s forms Southern Border regimes; these are highly</a:t>
            </a:r>
          </a:p>
          <a:p>
            <a:pPr eaLnBrk="1" hangingPunct="1">
              <a:spcBef>
                <a:spcPct val="0"/>
              </a:spcBef>
              <a:buFontTx/>
              <a:buNone/>
            </a:pPr>
            <a:r>
              <a:rPr lang="en-GB" altLang="en-US" sz="1800">
                <a:solidFill>
                  <a:srgbClr val="FF0000"/>
                </a:solidFill>
              </a:rPr>
              <a:t>resonant of US imperialist crusades in the tropics  more generally (e.g. ‘imperial hygiene’ for Philippine colony)  </a:t>
            </a: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62F4482B-992F-514C-0E40-92637FE843C7}"/>
              </a:ext>
            </a:extLst>
          </p:cNvPr>
          <p:cNvSpPr>
            <a:spLocks noGrp="1"/>
          </p:cNvSpPr>
          <p:nvPr>
            <p:ph type="title"/>
          </p:nvPr>
        </p:nvSpPr>
        <p:spPr/>
        <p:txBody>
          <a:bodyPr/>
          <a:lstStyle/>
          <a:p>
            <a:pPr eaLnBrk="1" hangingPunct="1"/>
            <a:r>
              <a:rPr lang="en-GB" altLang="en-US" i="1">
                <a:ea typeface="ＭＳ Ｐゴシック" panose="020B0600070205080204" pitchFamily="34" charset="-128"/>
              </a:rPr>
              <a:t>El Paso Morning Times</a:t>
            </a:r>
          </a:p>
        </p:txBody>
      </p:sp>
      <p:pic>
        <p:nvPicPr>
          <p:cNvPr id="18434" name="Content Placeholder 3" descr="http://mexfiles.files.wordpress.com/2012/04/el-paso-am-star-20-jan-1917.jpg">
            <a:extLst>
              <a:ext uri="{FF2B5EF4-FFF2-40B4-BE49-F238E27FC236}">
                <a16:creationId xmlns:a16="http://schemas.microsoft.com/office/drawing/2014/main" id="{BC86E51E-0619-7570-79C9-33A2F4D69DEA}"/>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b="73065"/>
          <a:stretch>
            <a:fillRect/>
          </a:stretch>
        </p:blipFill>
        <p:spPr>
          <a:xfrm>
            <a:off x="755650" y="1125538"/>
            <a:ext cx="7920038" cy="1439862"/>
          </a:xfrm>
        </p:spPr>
      </p:pic>
      <p:sp>
        <p:nvSpPr>
          <p:cNvPr id="18435" name="TextBox 5">
            <a:extLst>
              <a:ext uri="{FF2B5EF4-FFF2-40B4-BE49-F238E27FC236}">
                <a16:creationId xmlns:a16="http://schemas.microsoft.com/office/drawing/2014/main" id="{3EDC84BD-F497-7C9B-B542-9FEA22B5712B}"/>
              </a:ext>
            </a:extLst>
          </p:cNvPr>
          <p:cNvSpPr txBox="1">
            <a:spLocks noChangeArrowheads="1"/>
          </p:cNvSpPr>
          <p:nvPr/>
        </p:nvSpPr>
        <p:spPr bwMode="auto">
          <a:xfrm>
            <a:off x="684213" y="2852738"/>
            <a:ext cx="78486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Monday, January 29, 1917.</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Carmelita Torres, 47 years old, likely to have been a domestic worker</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“The greater part of them refused to go to the bath and became indignant when they were ordered off the street cars, after having paid their fares, and could not have their nickel refunded.”</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“They came out with clothes wrinkled from the steam sterilizer, hair wet and faces shining, generally laughing and in good humor. The immigration men predict that as soon as the Mexicans become familiar with the bathing process they will not only submit to it, but welcome it.”</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AFD6DDEE-E70C-53A0-0259-9CEF816926D6}"/>
              </a:ext>
            </a:extLst>
          </p:cNvPr>
          <p:cNvSpPr>
            <a:spLocks noGrp="1"/>
          </p:cNvSpPr>
          <p:nvPr>
            <p:ph type="title"/>
          </p:nvPr>
        </p:nvSpPr>
        <p:spPr/>
        <p:txBody>
          <a:bodyPr/>
          <a:lstStyle/>
          <a:p>
            <a:pPr eaLnBrk="1" hangingPunct="1"/>
            <a:r>
              <a:rPr lang="en-GB" altLang="en-US" i="1">
                <a:ea typeface="ＭＳ Ｐゴシック" panose="020B0600070205080204" pitchFamily="34" charset="-128"/>
              </a:rPr>
              <a:t>El Paso Morning Times</a:t>
            </a:r>
          </a:p>
        </p:txBody>
      </p:sp>
      <p:sp>
        <p:nvSpPr>
          <p:cNvPr id="20482" name="Content Placeholder 2">
            <a:extLst>
              <a:ext uri="{FF2B5EF4-FFF2-40B4-BE49-F238E27FC236}">
                <a16:creationId xmlns:a16="http://schemas.microsoft.com/office/drawing/2014/main" id="{3FBF7EAF-5200-928F-5316-20FB3E0B39F6}"/>
              </a:ext>
            </a:extLst>
          </p:cNvPr>
          <p:cNvSpPr>
            <a:spLocks noGrp="1"/>
          </p:cNvSpPr>
          <p:nvPr>
            <p:ph idx="1"/>
          </p:nvPr>
        </p:nvSpPr>
        <p:spPr/>
        <p:txBody>
          <a:bodyPr/>
          <a:lstStyle/>
          <a:p>
            <a:pPr eaLnBrk="1" hangingPunct="1"/>
            <a:r>
              <a:rPr lang="en-GB" altLang="en-US">
                <a:ea typeface="ＭＳ Ｐゴシック" panose="020B0600070205080204" pitchFamily="34" charset="-128"/>
              </a:rPr>
              <a:t>                         </a:t>
            </a:r>
          </a:p>
        </p:txBody>
      </p:sp>
      <p:pic>
        <p:nvPicPr>
          <p:cNvPr id="20483" name="Picture 3" descr="medium image">
            <a:extLst>
              <a:ext uri="{FF2B5EF4-FFF2-40B4-BE49-F238E27FC236}">
                <a16:creationId xmlns:a16="http://schemas.microsoft.com/office/drawing/2014/main" id="{2C192E91-2935-1CC4-D01B-580F1446DC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38" t="17223" r="82259" b="62029"/>
          <a:stretch>
            <a:fillRect/>
          </a:stretch>
        </p:blipFill>
        <p:spPr bwMode="auto">
          <a:xfrm>
            <a:off x="539750" y="1700213"/>
            <a:ext cx="2303463"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a:extLst>
              <a:ext uri="{FF2B5EF4-FFF2-40B4-BE49-F238E27FC236}">
                <a16:creationId xmlns:a16="http://schemas.microsoft.com/office/drawing/2014/main" id="{C48C6496-868F-2AE1-4998-155185DDBE8B}"/>
              </a:ext>
            </a:extLst>
          </p:cNvPr>
          <p:cNvSpPr txBox="1">
            <a:spLocks noChangeArrowheads="1"/>
          </p:cNvSpPr>
          <p:nvPr/>
        </p:nvSpPr>
        <p:spPr bwMode="auto">
          <a:xfrm>
            <a:off x="3203575" y="1916113"/>
            <a:ext cx="5256213"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Tuesday, January 30, 1917.</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“Laborers from Juarez en route to jobs in El Paso voice vigorous protest against quarantine and disinfection measures of Health Officers.”</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“One Bath a Week Required. The certificates are good for one week. Officials say that they can cleanse about 1800 a week. ” </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“Servants Fail to Show up. Appeals have been made to the Chamber of Commerce on account of interference with business and household affairs, resultant from the quarantine.”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3" descr="0423-arizona-immigration-law-mexico-US-supreme-court-case_full_600.jpg">
            <a:extLst>
              <a:ext uri="{FF2B5EF4-FFF2-40B4-BE49-F238E27FC236}">
                <a16:creationId xmlns:a16="http://schemas.microsoft.com/office/drawing/2014/main" id="{703F55CF-985F-2A13-73A3-BDF6A2770FB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013075"/>
            <a:ext cx="9144000" cy="3844925"/>
          </a:xfrm>
          <a:prstGeom prst="rect">
            <a:avLst/>
          </a:prstGeom>
          <a:noFill/>
          <a:ln>
            <a:noFill/>
          </a:ln>
          <a:extLst>
            <a:ext uri="{909E8E84-426E-40DD-AFC4-6F175D3DCCD1}">
              <a14:hiddenFill xmlns:a14="http://schemas.microsoft.com/office/drawing/2010/main">
                <a:solidFill>
                  <a:srgbClr val="FFFFFF">
                    <a:alpha val="61176"/>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extBox 4">
            <a:extLst>
              <a:ext uri="{FF2B5EF4-FFF2-40B4-BE49-F238E27FC236}">
                <a16:creationId xmlns:a16="http://schemas.microsoft.com/office/drawing/2014/main" id="{62028BA7-ECC7-8D9E-4263-4F2B37807F06}"/>
              </a:ext>
            </a:extLst>
          </p:cNvPr>
          <p:cNvSpPr txBox="1">
            <a:spLocks noChangeArrowheads="1"/>
          </p:cNvSpPr>
          <p:nvPr/>
        </p:nvSpPr>
        <p:spPr bwMode="auto">
          <a:xfrm>
            <a:off x="0" y="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400"/>
              <a:t>Significance of the Borderlands Quarantine </a:t>
            </a:r>
            <a:endParaRPr lang="en-US" altLang="en-US" sz="2400"/>
          </a:p>
        </p:txBody>
      </p:sp>
      <p:sp>
        <p:nvSpPr>
          <p:cNvPr id="22531" name="TextBox 6">
            <a:extLst>
              <a:ext uri="{FF2B5EF4-FFF2-40B4-BE49-F238E27FC236}">
                <a16:creationId xmlns:a16="http://schemas.microsoft.com/office/drawing/2014/main" id="{C3B258DC-C99E-4BCF-2F6A-9E4EF95ECD15}"/>
              </a:ext>
            </a:extLst>
          </p:cNvPr>
          <p:cNvSpPr txBox="1">
            <a:spLocks noChangeArrowheads="1"/>
          </p:cNvSpPr>
          <p:nvPr/>
        </p:nvSpPr>
        <p:spPr bwMode="auto">
          <a:xfrm>
            <a:off x="0" y="461963"/>
            <a:ext cx="9144000"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r>
              <a:rPr lang="en-GB" altLang="en-US" sz="1800"/>
              <a:t> Helped to construct and solidify a boundary which had previously been characterised as fluid, thus demarcating and separating Mexicans from Americans on a landscape largely contiguous and undivided by climate or topography. ‘Medicalization was crucial to the crystallization of boundaries that traversed the urban geography of El Paso, the behaviors of the city's elite, and the demarcation of the edges of the state.’ Stern, 72</a:t>
            </a:r>
          </a:p>
          <a:p>
            <a:pPr eaLnBrk="1" hangingPunct="1">
              <a:spcBef>
                <a:spcPct val="0"/>
              </a:spcBef>
            </a:pPr>
            <a:r>
              <a:rPr lang="en-GB" altLang="en-US" sz="1800"/>
              <a:t>‘In the context of Mendelian eugenics [Mexicans’] liminal position as mestizos made them ineligible for whiteness and yet unclassifiable according to earlier racial distinctions. Discourses of blood thus produced a </a:t>
            </a:r>
            <a:r>
              <a:rPr lang="en-GB" altLang="en-US" sz="1800" b="1"/>
              <a:t>new racialized group at once non-white and non-black</a:t>
            </a:r>
            <a:r>
              <a:rPr lang="en-GB" altLang="en-US" sz="1800"/>
              <a:t>, while helping to delimit Mexico as a totally foreign land…’ Stern, 81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3" descr="Pedestrian_border_crossing_sign_Tijuana_Mexico.jpg">
            <a:extLst>
              <a:ext uri="{FF2B5EF4-FFF2-40B4-BE49-F238E27FC236}">
                <a16:creationId xmlns:a16="http://schemas.microsoft.com/office/drawing/2014/main" id="{43B003D4-46E3-BD20-0F97-018D0A7F208E}"/>
              </a:ext>
            </a:extLst>
          </p:cNvPr>
          <p:cNvPicPr>
            <a:picLocks noChangeAspect="1"/>
          </p:cNvPicPr>
          <p:nvPr/>
        </p:nvPicPr>
        <p:blipFill>
          <a:blip r:embed="rId2">
            <a:extLst>
              <a:ext uri="{28A0092B-C50C-407E-A947-70E740481C1C}">
                <a14:useLocalDpi xmlns:a14="http://schemas.microsoft.com/office/drawing/2010/main" val="0"/>
              </a:ext>
            </a:extLst>
          </a:blip>
          <a:srcRect l="25206"/>
          <a:stretch>
            <a:fillRect/>
          </a:stretch>
        </p:blipFill>
        <p:spPr bwMode="auto">
          <a:xfrm>
            <a:off x="88900" y="0"/>
            <a:ext cx="31019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Box 4">
            <a:extLst>
              <a:ext uri="{FF2B5EF4-FFF2-40B4-BE49-F238E27FC236}">
                <a16:creationId xmlns:a16="http://schemas.microsoft.com/office/drawing/2014/main" id="{24820D9E-D90B-0A43-3DC1-9501CBEF839C}"/>
              </a:ext>
            </a:extLst>
          </p:cNvPr>
          <p:cNvSpPr txBox="1">
            <a:spLocks noChangeArrowheads="1"/>
          </p:cNvSpPr>
          <p:nvPr/>
        </p:nvSpPr>
        <p:spPr bwMode="auto">
          <a:xfrm>
            <a:off x="3336925" y="95250"/>
            <a:ext cx="5707063" cy="557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en-US" sz="2000" b="1"/>
              <a:t>Medical Discourse and Racial Ideology at the Border</a:t>
            </a:r>
          </a:p>
          <a:p>
            <a:pPr eaLnBrk="1" hangingPunct="1">
              <a:spcBef>
                <a:spcPct val="0"/>
              </a:spcBef>
            </a:pPr>
            <a:r>
              <a:rPr lang="en-GB" altLang="en-US" sz="1800"/>
              <a:t>‘Mexicans imperil in some measure the health of the race in its onward march…’ (Edgar L. Hewett, ‘A Conspicuous Failure in Race Betterment’, 1915)</a:t>
            </a:r>
          </a:p>
          <a:p>
            <a:pPr eaLnBrk="1" hangingPunct="1">
              <a:spcBef>
                <a:spcPct val="0"/>
              </a:spcBef>
              <a:buFontTx/>
              <a:buNone/>
            </a:pPr>
            <a:endParaRPr lang="en-GB" altLang="en-US" sz="1000"/>
          </a:p>
          <a:p>
            <a:pPr eaLnBrk="1" hangingPunct="1">
              <a:spcBef>
                <a:spcPct val="0"/>
              </a:spcBef>
            </a:pPr>
            <a:r>
              <a:rPr lang="en-GB" altLang="en-US" sz="1800"/>
              <a:t> Languages of medicine and science used to sanction ideas of racial difference, ‘bolstered by a cluster of discourses - sanitarianism, evolutionism, manifest destiny’</a:t>
            </a:r>
          </a:p>
          <a:p>
            <a:pPr eaLnBrk="1" hangingPunct="1">
              <a:spcBef>
                <a:spcPct val="0"/>
              </a:spcBef>
            </a:pPr>
            <a:endParaRPr lang="en-GB" altLang="en-US" sz="1000"/>
          </a:p>
          <a:p>
            <a:pPr eaLnBrk="1" hangingPunct="1">
              <a:spcBef>
                <a:spcPct val="0"/>
              </a:spcBef>
            </a:pPr>
            <a:r>
              <a:rPr lang="en-GB" altLang="en-US" sz="1800"/>
              <a:t>2 discourses of blood – </a:t>
            </a:r>
            <a:r>
              <a:rPr lang="en-GB" altLang="en-US" sz="1800" b="1"/>
              <a:t>medical </a:t>
            </a:r>
            <a:r>
              <a:rPr lang="en-GB" altLang="en-US" sz="1800"/>
              <a:t>(concerned with targeting and eliminating specific microorganisms) and </a:t>
            </a:r>
            <a:r>
              <a:rPr lang="en-GB" altLang="en-US" sz="1800" b="1"/>
              <a:t>eugenic </a:t>
            </a:r>
            <a:r>
              <a:rPr lang="en-GB" altLang="en-US" sz="1800"/>
              <a:t>(preoccupied with the hereditary factors which determined human attributes) - framed discussions of citizenship, naturalisation and inclusion in the US </a:t>
            </a:r>
          </a:p>
          <a:p>
            <a:pPr eaLnBrk="1" hangingPunct="1">
              <a:spcBef>
                <a:spcPct val="0"/>
              </a:spcBef>
            </a:pPr>
            <a:endParaRPr lang="en-GB" altLang="en-US" sz="1000"/>
          </a:p>
          <a:p>
            <a:pPr eaLnBrk="1" hangingPunct="1">
              <a:spcBef>
                <a:spcPct val="0"/>
              </a:spcBef>
            </a:pPr>
            <a:r>
              <a:rPr lang="en-GB" altLang="en-US" sz="1800"/>
              <a:t>Concern with policing and disciplining private realms of </a:t>
            </a:r>
            <a:r>
              <a:rPr lang="en-GB" altLang="en-US" sz="1800" b="1"/>
              <a:t>gender and sexuality </a:t>
            </a:r>
            <a:r>
              <a:rPr lang="en-GB" altLang="en-US" sz="1800"/>
              <a:t>also prevalent - Anglo elite of El Paso were extremely troubled with the red light district of the area, and relegated prostitutes to confined areas and force them to pay monthly registration fees (further boundaries of identity scrutinised, racialised and medicalised) </a:t>
            </a:r>
          </a:p>
        </p:txBody>
      </p:sp>
      <p:sp>
        <p:nvSpPr>
          <p:cNvPr id="24579" name="TextBox 1">
            <a:extLst>
              <a:ext uri="{FF2B5EF4-FFF2-40B4-BE49-F238E27FC236}">
                <a16:creationId xmlns:a16="http://schemas.microsoft.com/office/drawing/2014/main" id="{A597EF9D-9D3E-8A92-51DC-C6C0C16BFD78}"/>
              </a:ext>
            </a:extLst>
          </p:cNvPr>
          <p:cNvSpPr txBox="1">
            <a:spLocks noChangeArrowheads="1"/>
          </p:cNvSpPr>
          <p:nvPr/>
        </p:nvSpPr>
        <p:spPr bwMode="auto">
          <a:xfrm>
            <a:off x="1639888" y="5732463"/>
            <a:ext cx="7404100" cy="584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a:latin typeface="Arial" panose="020B0604020202020204" pitchFamily="34" charset="0"/>
              </a:rPr>
              <a:t>So how does all this relate to Braceros?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a:extLst>
              <a:ext uri="{FF2B5EF4-FFF2-40B4-BE49-F238E27FC236}">
                <a16:creationId xmlns:a16="http://schemas.microsoft.com/office/drawing/2014/main" id="{48488A6F-3301-D3C6-1BFA-5307872CC17D}"/>
              </a:ext>
            </a:extLst>
          </p:cNvPr>
          <p:cNvSpPr>
            <a:spLocks noGrp="1"/>
          </p:cNvSpPr>
          <p:nvPr>
            <p:ph type="title"/>
          </p:nvPr>
        </p:nvSpPr>
        <p:spPr/>
        <p:txBody>
          <a:bodyPr/>
          <a:lstStyle/>
          <a:p>
            <a:pPr eaLnBrk="1" hangingPunct="1"/>
            <a:r>
              <a:rPr lang="en-GB" altLang="en-US" i="1">
                <a:ea typeface="ＭＳ Ｐゴシック" panose="020B0600070205080204" pitchFamily="34" charset="-128"/>
              </a:rPr>
              <a:t>Los Braceros</a:t>
            </a:r>
            <a:br>
              <a:rPr lang="en-GB" altLang="en-US" i="1">
                <a:ea typeface="ＭＳ Ｐゴシック" panose="020B0600070205080204" pitchFamily="34" charset="-128"/>
              </a:rPr>
            </a:br>
            <a:r>
              <a:rPr lang="en-GB" altLang="en-US" sz="1400">
                <a:ea typeface="ＭＳ Ｐゴシック" panose="020B0600070205080204" pitchFamily="34" charset="-128"/>
                <a:hlinkClick r:id="rId3"/>
              </a:rPr>
              <a:t>https://en.labournet.tv/video/6161/harvest-loneliness-bracero-program</a:t>
            </a:r>
            <a:r>
              <a:rPr lang="en-GB" altLang="en-US" sz="1400" i="1">
                <a:ea typeface="ＭＳ Ｐゴシック" panose="020B0600070205080204" pitchFamily="34" charset="-128"/>
              </a:rPr>
              <a:t> </a:t>
            </a:r>
          </a:p>
        </p:txBody>
      </p:sp>
      <p:pic>
        <p:nvPicPr>
          <p:cNvPr id="25602" name="Content Placeholder 3" descr="Bracero workers, hired for seasonal farm work, are sprayed with DDT upon crossing the U.S.-Mexico border at Hidalgo, Texas, in 1956. Millions of such workers entered the United States under the bracero program in the 1940s, '50s and '60s.&#10;&lt;br&gt;&#10;&lt;a href=&quot;http://www.latimes.com/news/local/la-me-tobar-20101015,0,965520.column&quot;&gt;&lt;u&gt;See full story&lt;/u&gt;&lt;/a&gt;">
            <a:extLst>
              <a:ext uri="{FF2B5EF4-FFF2-40B4-BE49-F238E27FC236}">
                <a16:creationId xmlns:a16="http://schemas.microsoft.com/office/drawing/2014/main" id="{8839714C-F6BB-6347-00F0-88B2BEC9A115}"/>
              </a:ext>
            </a:extLst>
          </p:cNvPr>
          <p:cNvPicPr>
            <a:picLocks noGrp="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611188" y="1628775"/>
            <a:ext cx="5329237" cy="4103688"/>
          </a:xfrm>
        </p:spPr>
      </p:pic>
      <p:sp>
        <p:nvSpPr>
          <p:cNvPr id="25603" name="TextBox 4">
            <a:extLst>
              <a:ext uri="{FF2B5EF4-FFF2-40B4-BE49-F238E27FC236}">
                <a16:creationId xmlns:a16="http://schemas.microsoft.com/office/drawing/2014/main" id="{9A0F2B24-B6CD-158F-3F9E-0A039BA6F4BD}"/>
              </a:ext>
            </a:extLst>
          </p:cNvPr>
          <p:cNvSpPr txBox="1">
            <a:spLocks noChangeArrowheads="1"/>
          </p:cNvSpPr>
          <p:nvPr/>
        </p:nvSpPr>
        <p:spPr bwMode="auto">
          <a:xfrm>
            <a:off x="6011863" y="1557338"/>
            <a:ext cx="25209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latin typeface="Arial" panose="020B0604020202020204" pitchFamily="34" charset="0"/>
              </a:rPr>
              <a:t>Bracero Program (1942-1964) Strong Arms to aid the USA. </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Men are sprayed with a mixture usually including: DDT, Kerosene, Vinegar, Soap and water</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US Photographer: Leonard Nadel </a:t>
            </a:r>
          </a:p>
          <a:p>
            <a:pPr eaLnBrk="1" hangingPunct="1">
              <a:spcBef>
                <a:spcPct val="0"/>
              </a:spcBef>
              <a:buFontTx/>
              <a:buNone/>
            </a:pPr>
            <a:endParaRPr lang="en-GB" altLang="en-US" sz="1800" b="1">
              <a:latin typeface="Arial" panose="020B0604020202020204" pitchFamily="34" charset="0"/>
            </a:endParaRPr>
          </a:p>
          <a:p>
            <a:pPr eaLnBrk="1" hangingPunct="1">
              <a:spcBef>
                <a:spcPct val="0"/>
              </a:spcBef>
              <a:buFontTx/>
              <a:buNone/>
            </a:pPr>
            <a:r>
              <a:rPr lang="en-GB" altLang="en-US" sz="1800" b="1">
                <a:latin typeface="Arial" panose="020B0604020202020204" pitchFamily="34" charset="0"/>
              </a:rPr>
              <a:t>Photographs were taken in 1956.</a:t>
            </a: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endParaRPr lang="en-GB" altLang="en-US" sz="180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4371</TotalTime>
  <Words>1347</Words>
  <Application>Microsoft Macintosh PowerPoint</Application>
  <PresentationFormat>On-screen Show (4:3)</PresentationFormat>
  <Paragraphs>76</Paragraphs>
  <Slides>11</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ＭＳ Ｐゴシック</vt:lpstr>
      <vt:lpstr>Arial</vt:lpstr>
      <vt:lpstr>Calibri</vt:lpstr>
      <vt:lpstr>Office Theme</vt:lpstr>
      <vt:lpstr>Braceros and the Borderlands in Context</vt:lpstr>
      <vt:lpstr>PowerPoint Presentation</vt:lpstr>
      <vt:lpstr>PowerPoint Presentation</vt:lpstr>
      <vt:lpstr>PowerPoint Presentation</vt:lpstr>
      <vt:lpstr>El Paso Morning Times</vt:lpstr>
      <vt:lpstr>El Paso Morning Times</vt:lpstr>
      <vt:lpstr>PowerPoint Presentation</vt:lpstr>
      <vt:lpstr>PowerPoint Presentation</vt:lpstr>
      <vt:lpstr>Los Braceros https://en.labournet.tv/video/6161/harvest-loneliness-bracero-program </vt:lpstr>
      <vt:lpstr>Clean enough to enter the U.S.</vt:lpstr>
      <vt:lpstr>Alien Identification Cards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 to the Historiography of Immigration at the Borderlands</dc:title>
  <dc:creator>Terry Hopkins</dc:creator>
  <cp:lastModifiedBy>Bivins, Roberta</cp:lastModifiedBy>
  <cp:revision>64</cp:revision>
  <dcterms:created xsi:type="dcterms:W3CDTF">2013-01-14T13:04:20Z</dcterms:created>
  <dcterms:modified xsi:type="dcterms:W3CDTF">2025-11-21T08:57:35Z</dcterms:modified>
</cp:coreProperties>
</file>