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09D5157-BED2-AB46-AFB1-83FDA8BEE1A8}" v="3" dt="2025-12-04T16:38:03.15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364"/>
    <p:restoredTop sz="94673"/>
  </p:normalViewPr>
  <p:slideViewPr>
    <p:cSldViewPr snapToGrid="0">
      <p:cViewPr>
        <p:scale>
          <a:sx n="90" d="100"/>
          <a:sy n="90" d="100"/>
        </p:scale>
        <p:origin x="104" y="5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6"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5" Type="http://schemas.microsoft.com/office/2016/11/relationships/changesInfo" Target="changesInfos/changesInfo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EE, AIDAN (UG)" userId="739d8cf2-72c2-4495-8770-95bfd8104043" providerId="ADAL" clId="{04101E10-75C2-5231-B374-26F9A4C65DC8}"/>
    <pc:docChg chg="custSel modSld">
      <pc:chgData name="LEE, AIDAN (UG)" userId="739d8cf2-72c2-4495-8770-95bfd8104043" providerId="ADAL" clId="{04101E10-75C2-5231-B374-26F9A4C65DC8}" dt="2025-12-04T16:38:09.217" v="280" actId="1076"/>
      <pc:docMkLst>
        <pc:docMk/>
      </pc:docMkLst>
      <pc:sldChg chg="addSp delSp modSp mod">
        <pc:chgData name="LEE, AIDAN (UG)" userId="739d8cf2-72c2-4495-8770-95bfd8104043" providerId="ADAL" clId="{04101E10-75C2-5231-B374-26F9A4C65DC8}" dt="2025-12-04T16:37:00.239" v="273" actId="478"/>
        <pc:sldMkLst>
          <pc:docMk/>
          <pc:sldMk cId="3199371821" sldId="259"/>
        </pc:sldMkLst>
        <pc:picChg chg="add del mod">
          <ac:chgData name="LEE, AIDAN (UG)" userId="739d8cf2-72c2-4495-8770-95bfd8104043" providerId="ADAL" clId="{04101E10-75C2-5231-B374-26F9A4C65DC8}" dt="2025-12-04T16:37:00.239" v="273" actId="478"/>
          <ac:picMkLst>
            <pc:docMk/>
            <pc:sldMk cId="3199371821" sldId="259"/>
            <ac:picMk id="5" creationId="{CE3EF3B7-102E-9B04-9EC1-D0EBBD1572E6}"/>
          </ac:picMkLst>
        </pc:picChg>
      </pc:sldChg>
      <pc:sldChg chg="addSp modSp mod">
        <pc:chgData name="LEE, AIDAN (UG)" userId="739d8cf2-72c2-4495-8770-95bfd8104043" providerId="ADAL" clId="{04101E10-75C2-5231-B374-26F9A4C65DC8}" dt="2025-12-04T16:36:57.249" v="272" actId="1076"/>
        <pc:sldMkLst>
          <pc:docMk/>
          <pc:sldMk cId="1970081670" sldId="260"/>
        </pc:sldMkLst>
        <pc:picChg chg="add mod">
          <ac:chgData name="LEE, AIDAN (UG)" userId="739d8cf2-72c2-4495-8770-95bfd8104043" providerId="ADAL" clId="{04101E10-75C2-5231-B374-26F9A4C65DC8}" dt="2025-12-04T16:36:57.249" v="272" actId="1076"/>
          <ac:picMkLst>
            <pc:docMk/>
            <pc:sldMk cId="1970081670" sldId="260"/>
            <ac:picMk id="5" creationId="{AD002048-FA5C-8C2F-4267-16E6409F9095}"/>
          </ac:picMkLst>
        </pc:picChg>
      </pc:sldChg>
      <pc:sldChg chg="modSp mod">
        <pc:chgData name="LEE, AIDAN (UG)" userId="739d8cf2-72c2-4495-8770-95bfd8104043" providerId="ADAL" clId="{04101E10-75C2-5231-B374-26F9A4C65DC8}" dt="2025-12-04T16:37:30.610" v="274" actId="14100"/>
        <pc:sldMkLst>
          <pc:docMk/>
          <pc:sldMk cId="1096244362" sldId="261"/>
        </pc:sldMkLst>
        <pc:spChg chg="mod">
          <ac:chgData name="LEE, AIDAN (UG)" userId="739d8cf2-72c2-4495-8770-95bfd8104043" providerId="ADAL" clId="{04101E10-75C2-5231-B374-26F9A4C65DC8}" dt="2025-12-04T16:37:30.610" v="274" actId="14100"/>
          <ac:spMkLst>
            <pc:docMk/>
            <pc:sldMk cId="1096244362" sldId="261"/>
            <ac:spMk id="3" creationId="{962DAD9D-04DF-4BC0-3D75-CE7276EAF6AC}"/>
          </ac:spMkLst>
        </pc:spChg>
      </pc:sldChg>
      <pc:sldChg chg="addSp modSp mod">
        <pc:chgData name="LEE, AIDAN (UG)" userId="739d8cf2-72c2-4495-8770-95bfd8104043" providerId="ADAL" clId="{04101E10-75C2-5231-B374-26F9A4C65DC8}" dt="2025-12-04T16:38:09.217" v="280" actId="1076"/>
        <pc:sldMkLst>
          <pc:docMk/>
          <pc:sldMk cId="427779944" sldId="263"/>
        </pc:sldMkLst>
        <pc:picChg chg="add mod">
          <ac:chgData name="LEE, AIDAN (UG)" userId="739d8cf2-72c2-4495-8770-95bfd8104043" providerId="ADAL" clId="{04101E10-75C2-5231-B374-26F9A4C65DC8}" dt="2025-12-04T16:38:09.217" v="280" actId="1076"/>
          <ac:picMkLst>
            <pc:docMk/>
            <pc:sldMk cId="427779944" sldId="263"/>
            <ac:picMk id="5" creationId="{E2465FB8-2A6B-1635-D7CC-EBBD0B9A5356}"/>
          </ac:picMkLst>
        </pc:picChg>
      </pc:sldChg>
      <pc:sldChg chg="modSp mod">
        <pc:chgData name="LEE, AIDAN (UG)" userId="739d8cf2-72c2-4495-8770-95bfd8104043" providerId="ADAL" clId="{04101E10-75C2-5231-B374-26F9A4C65DC8}" dt="2025-12-04T16:30:08.406" v="263" actId="20577"/>
        <pc:sldMkLst>
          <pc:docMk/>
          <pc:sldMk cId="2249892988" sldId="264"/>
        </pc:sldMkLst>
        <pc:spChg chg="mod">
          <ac:chgData name="LEE, AIDAN (UG)" userId="739d8cf2-72c2-4495-8770-95bfd8104043" providerId="ADAL" clId="{04101E10-75C2-5231-B374-26F9A4C65DC8}" dt="2025-12-04T16:30:08.406" v="263" actId="20577"/>
          <ac:spMkLst>
            <pc:docMk/>
            <pc:sldMk cId="2249892988" sldId="264"/>
            <ac:spMk id="3" creationId="{A25D3535-34C8-12D1-5C99-6C8DCEC09B5D}"/>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en-GB"/>
              <a:t>Click to edit Master title style</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12/4/25</a:t>
            </a:fld>
            <a:endParaRPr lang="en-US" dirty="0"/>
          </a:p>
        </p:txBody>
      </p:sp>
      <p:sp>
        <p:nvSpPr>
          <p:cNvPr id="5" name="Footer Placeholder 4"/>
          <p:cNvSpPr>
            <a:spLocks noGrp="1"/>
          </p:cNvSpPr>
          <p:nvPr>
            <p:ph type="ftr" sz="quarter" idx="11"/>
          </p:nvPr>
        </p:nvSpPr>
        <p:spPr>
          <a:xfrm>
            <a:off x="2416500" y="329307"/>
            <a:ext cx="4973915" cy="309201"/>
          </a:xfrm>
        </p:spPr>
        <p:txBody>
          <a:bodyPr/>
          <a:lstStyle/>
          <a:p>
            <a:endParaRPr lang="en-US" dirty="0"/>
          </a:p>
        </p:txBody>
      </p:sp>
      <p:sp>
        <p:nvSpPr>
          <p:cNvPr id="6" name="Slide Number Placeholder 5"/>
          <p:cNvSpPr>
            <a:spLocks noGrp="1"/>
          </p:cNvSpPr>
          <p:nvPr>
            <p:ph type="sldNum" sz="quarter" idx="12"/>
          </p:nvPr>
        </p:nvSpPr>
        <p:spPr>
          <a:xfrm>
            <a:off x="1437664" y="798973"/>
            <a:ext cx="811019" cy="503578"/>
          </a:xfrm>
        </p:spPr>
        <p:txBody>
          <a:bodyPr/>
          <a:lstStyle/>
          <a:p>
            <a:fld id="{6D22F896-40B5-4ADD-8801-0D06FADFA095}" type="slidenum">
              <a:rPr lang="en-US" dirty="0"/>
              <a:t>‹#›</a:t>
            </a:fld>
            <a:endParaRPr lang="en-US" dirty="0"/>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12/4/25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en-GB"/>
              <a:t>Click to edit Master title style</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12/4/25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ncho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12/4/25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en-GB"/>
              <a:t>Click to edit Master title style</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dirty="0"/>
              <a:t>12/4/25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en-GB"/>
              <a:t>Click to edit Master title style</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12/4/25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en-GB"/>
              <a:t>Click to edit Master title style</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1447191" y="2824269"/>
            <a:ext cx="4645152" cy="2644457"/>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412362" y="2821491"/>
            <a:ext cx="4645152" cy="2637371"/>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12/4/25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12/4/25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12/4/25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en-GB"/>
              <a:t>Click to edit Master title style</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12/4/25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en-GB"/>
              <a:t>Click to edit Master title style</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48A87A34-81AB-432B-8DAE-1953F412C126}" type="datetimeFigureOut">
              <a:rPr lang="en-US" dirty="0"/>
              <a:pPr/>
              <a:t>12/4/25</a:t>
            </a:fld>
            <a:endParaRPr lang="en-US" dirty="0"/>
          </a:p>
        </p:txBody>
      </p:sp>
      <p:sp>
        <p:nvSpPr>
          <p:cNvPr id="6" name="Footer Placeholder 5"/>
          <p:cNvSpPr>
            <a:spLocks noGrp="1"/>
          </p:cNvSpPr>
          <p:nvPr>
            <p:ph type="ftr" sz="quarter" idx="11"/>
          </p:nvPr>
        </p:nvSpPr>
        <p:spPr>
          <a:xfrm>
            <a:off x="1447382" y="318640"/>
            <a:ext cx="5541004" cy="320931"/>
          </a:xfrm>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pic>
        <p:nvPicPr>
          <p:cNvPr id="7" name="Picture 6"/>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en-GB"/>
              <a:t>Click to edit Master title style</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48A87A34-81AB-432B-8DAE-1953F412C126}" type="datetimeFigureOut">
              <a:rPr lang="en-US" dirty="0"/>
              <a:pPr/>
              <a:t>12/4/25</a:t>
            </a:fld>
            <a:endParaRPr lang="en-US" dirty="0"/>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6D22F896-40B5-4ADD-8801-0D06FADFA095}" type="slidenum">
              <a:rPr lang="en-US" dirty="0"/>
              <a:pPr/>
              <a:t>‹#›</a:t>
            </a:fld>
            <a:endParaRPr lang="en-US" dirty="0"/>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CA1722-BA49-EAF9-A1B7-96EB9EC0E7B0}"/>
              </a:ext>
            </a:extLst>
          </p:cNvPr>
          <p:cNvSpPr>
            <a:spLocks noGrp="1"/>
          </p:cNvSpPr>
          <p:nvPr>
            <p:ph type="ctrTitle"/>
          </p:nvPr>
        </p:nvSpPr>
        <p:spPr>
          <a:xfrm>
            <a:off x="748145" y="976469"/>
            <a:ext cx="11443855" cy="2541431"/>
          </a:xfrm>
        </p:spPr>
        <p:txBody>
          <a:bodyPr/>
          <a:lstStyle/>
          <a:p>
            <a:r>
              <a:rPr lang="en-US" dirty="0"/>
              <a:t>“Opium dens in London”</a:t>
            </a:r>
          </a:p>
        </p:txBody>
      </p:sp>
      <p:sp>
        <p:nvSpPr>
          <p:cNvPr id="3" name="Subtitle 2">
            <a:extLst>
              <a:ext uri="{FF2B5EF4-FFF2-40B4-BE49-F238E27FC236}">
                <a16:creationId xmlns:a16="http://schemas.microsoft.com/office/drawing/2014/main" id="{FC6AB059-878F-6134-95DD-A930342E4DD1}"/>
              </a:ext>
            </a:extLst>
          </p:cNvPr>
          <p:cNvSpPr>
            <a:spLocks noGrp="1"/>
          </p:cNvSpPr>
          <p:nvPr>
            <p:ph type="subTitle" idx="1"/>
          </p:nvPr>
        </p:nvSpPr>
        <p:spPr/>
        <p:txBody>
          <a:bodyPr/>
          <a:lstStyle/>
          <a:p>
            <a:r>
              <a:rPr lang="en-US" dirty="0"/>
              <a:t>Week 9: “Civic Britannicus sum” forging imperial citizenship</a:t>
            </a:r>
          </a:p>
        </p:txBody>
      </p:sp>
    </p:spTree>
    <p:extLst>
      <p:ext uri="{BB962C8B-B14F-4D97-AF65-F5344CB8AC3E}">
        <p14:creationId xmlns:p14="http://schemas.microsoft.com/office/powerpoint/2010/main" val="38456906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5186E3-9C4E-7FB2-67AF-8B779D32A9E0}"/>
              </a:ext>
            </a:extLst>
          </p:cNvPr>
          <p:cNvSpPr>
            <a:spLocks noGrp="1"/>
          </p:cNvSpPr>
          <p:nvPr>
            <p:ph type="title"/>
          </p:nvPr>
        </p:nvSpPr>
        <p:spPr/>
        <p:txBody>
          <a:bodyPr/>
          <a:lstStyle/>
          <a:p>
            <a:endParaRPr lang="en-US" dirty="0"/>
          </a:p>
        </p:txBody>
      </p:sp>
      <p:pic>
        <p:nvPicPr>
          <p:cNvPr id="5" name="Content Placeholder 4" descr="A close-up of a text&#10;&#10;AI-generated content may be incorrect.">
            <a:extLst>
              <a:ext uri="{FF2B5EF4-FFF2-40B4-BE49-F238E27FC236}">
                <a16:creationId xmlns:a16="http://schemas.microsoft.com/office/drawing/2014/main" id="{4FEA4C37-E61B-1BBF-604C-8342FE9AC569}"/>
              </a:ext>
            </a:extLst>
          </p:cNvPr>
          <p:cNvPicPr>
            <a:picLocks noGrp="1" noChangeAspect="1"/>
          </p:cNvPicPr>
          <p:nvPr>
            <p:ph idx="1"/>
          </p:nvPr>
        </p:nvPicPr>
        <p:blipFill>
          <a:blip r:embed="rId2"/>
          <a:stretch>
            <a:fillRect/>
          </a:stretch>
        </p:blipFill>
        <p:spPr>
          <a:xfrm>
            <a:off x="2191657" y="0"/>
            <a:ext cx="4470400" cy="6858000"/>
          </a:xfrm>
        </p:spPr>
      </p:pic>
    </p:spTree>
    <p:extLst>
      <p:ext uri="{BB962C8B-B14F-4D97-AF65-F5344CB8AC3E}">
        <p14:creationId xmlns:p14="http://schemas.microsoft.com/office/powerpoint/2010/main" val="11093006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62EC08-A0E2-8E9E-16A8-61CF114AE729}"/>
              </a:ext>
            </a:extLst>
          </p:cNvPr>
          <p:cNvSpPr>
            <a:spLocks noGrp="1"/>
          </p:cNvSpPr>
          <p:nvPr>
            <p:ph type="title"/>
          </p:nvPr>
        </p:nvSpPr>
        <p:spPr/>
        <p:txBody>
          <a:bodyPr/>
          <a:lstStyle/>
          <a:p>
            <a:r>
              <a:rPr lang="en-US" dirty="0"/>
              <a:t>Background of the source</a:t>
            </a:r>
          </a:p>
        </p:txBody>
      </p:sp>
      <p:sp>
        <p:nvSpPr>
          <p:cNvPr id="3" name="Content Placeholder 2">
            <a:extLst>
              <a:ext uri="{FF2B5EF4-FFF2-40B4-BE49-F238E27FC236}">
                <a16:creationId xmlns:a16="http://schemas.microsoft.com/office/drawing/2014/main" id="{050840CF-C070-857E-959C-FBFDC4C93B6C}"/>
              </a:ext>
            </a:extLst>
          </p:cNvPr>
          <p:cNvSpPr>
            <a:spLocks noGrp="1"/>
          </p:cNvSpPr>
          <p:nvPr>
            <p:ph idx="1"/>
          </p:nvPr>
        </p:nvSpPr>
        <p:spPr/>
        <p:txBody>
          <a:bodyPr/>
          <a:lstStyle/>
          <a:p>
            <a:r>
              <a:rPr lang="en-US" dirty="0"/>
              <a:t>Published in December, 1907 by Manchester Courier</a:t>
            </a:r>
          </a:p>
          <a:p>
            <a:pPr>
              <a:buFont typeface="Wingdings" pitchFamily="2" charset="2"/>
              <a:buChar char="à"/>
            </a:pPr>
            <a:r>
              <a:rPr lang="en-US" dirty="0">
                <a:sym typeface="Wingdings" pitchFamily="2" charset="2"/>
              </a:rPr>
              <a:t>Advocate of commerce and agriculture,  Pro Church of England, more of a conservative stance </a:t>
            </a:r>
          </a:p>
          <a:p>
            <a:pPr>
              <a:buFont typeface="Wingdings" pitchFamily="2" charset="2"/>
              <a:buChar char="à"/>
            </a:pPr>
            <a:r>
              <a:rPr lang="en-US" dirty="0">
                <a:sym typeface="Wingdings" pitchFamily="2" charset="2"/>
              </a:rPr>
              <a:t>established as a counterpoint to the Manchester Guardian</a:t>
            </a:r>
            <a:endParaRPr lang="en-US" dirty="0"/>
          </a:p>
        </p:txBody>
      </p:sp>
    </p:spTree>
    <p:extLst>
      <p:ext uri="{BB962C8B-B14F-4D97-AF65-F5344CB8AC3E}">
        <p14:creationId xmlns:p14="http://schemas.microsoft.com/office/powerpoint/2010/main" val="27285495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039448-A757-0F10-2127-2F04F38329BA}"/>
              </a:ext>
            </a:extLst>
          </p:cNvPr>
          <p:cNvSpPr>
            <a:spLocks noGrp="1"/>
          </p:cNvSpPr>
          <p:nvPr>
            <p:ph type="title"/>
          </p:nvPr>
        </p:nvSpPr>
        <p:spPr/>
        <p:txBody>
          <a:bodyPr/>
          <a:lstStyle/>
          <a:p>
            <a:r>
              <a:rPr lang="en-US" dirty="0"/>
              <a:t>1907 in history:</a:t>
            </a:r>
          </a:p>
        </p:txBody>
      </p:sp>
      <p:sp>
        <p:nvSpPr>
          <p:cNvPr id="3" name="Content Placeholder 2">
            <a:extLst>
              <a:ext uri="{FF2B5EF4-FFF2-40B4-BE49-F238E27FC236}">
                <a16:creationId xmlns:a16="http://schemas.microsoft.com/office/drawing/2014/main" id="{6DC833E3-372B-6619-0BCA-02DE59E75CC1}"/>
              </a:ext>
            </a:extLst>
          </p:cNvPr>
          <p:cNvSpPr>
            <a:spLocks noGrp="1"/>
          </p:cNvSpPr>
          <p:nvPr>
            <p:ph idx="1"/>
          </p:nvPr>
        </p:nvSpPr>
        <p:spPr/>
        <p:txBody>
          <a:bodyPr/>
          <a:lstStyle/>
          <a:p>
            <a:pPr marL="0" indent="0">
              <a:buNone/>
            </a:pPr>
            <a:r>
              <a:rPr lang="en-US" dirty="0"/>
              <a:t>- Britain: imperialist, </a:t>
            </a:r>
            <a:r>
              <a:rPr lang="en-US" dirty="0" err="1"/>
              <a:t>expanisionist</a:t>
            </a:r>
            <a:r>
              <a:rPr lang="en-US" dirty="0"/>
              <a:t>, diplomatically strong power</a:t>
            </a:r>
          </a:p>
          <a:p>
            <a:r>
              <a:rPr lang="en-US" dirty="0"/>
              <a:t>China/ Chinese people: </a:t>
            </a:r>
          </a:p>
          <a:p>
            <a:pPr marL="0" indent="0">
              <a:buNone/>
            </a:pPr>
            <a:r>
              <a:rPr lang="en-US" dirty="0">
                <a:sym typeface="Wingdings" pitchFamily="2" charset="2"/>
              </a:rPr>
              <a:t> </a:t>
            </a:r>
            <a:r>
              <a:rPr lang="en-US" dirty="0"/>
              <a:t>governed by Qing, anti-foreign, backwardness, </a:t>
            </a:r>
            <a:r>
              <a:rPr lang="en-US" dirty="0" err="1"/>
              <a:t>isolationst</a:t>
            </a:r>
            <a:r>
              <a:rPr lang="en-US" dirty="0"/>
              <a:t>, corrupt</a:t>
            </a:r>
          </a:p>
          <a:p>
            <a:endParaRPr lang="en-US" dirty="0"/>
          </a:p>
        </p:txBody>
      </p:sp>
    </p:spTree>
    <p:extLst>
      <p:ext uri="{BB962C8B-B14F-4D97-AF65-F5344CB8AC3E}">
        <p14:creationId xmlns:p14="http://schemas.microsoft.com/office/powerpoint/2010/main" val="31993718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A06A5F-2620-1DF2-FB85-3C501E30265B}"/>
              </a:ext>
            </a:extLst>
          </p:cNvPr>
          <p:cNvSpPr>
            <a:spLocks noGrp="1"/>
          </p:cNvSpPr>
          <p:nvPr>
            <p:ph type="title"/>
          </p:nvPr>
        </p:nvSpPr>
        <p:spPr>
          <a:xfrm>
            <a:off x="1238865" y="804519"/>
            <a:ext cx="10412361" cy="1049235"/>
          </a:xfrm>
        </p:spPr>
        <p:txBody>
          <a:bodyPr/>
          <a:lstStyle/>
          <a:p>
            <a:r>
              <a:rPr lang="en-US" dirty="0"/>
              <a:t>Notable features: descriptions of Chinatown</a:t>
            </a:r>
          </a:p>
        </p:txBody>
      </p:sp>
      <p:sp>
        <p:nvSpPr>
          <p:cNvPr id="3" name="Content Placeholder 2">
            <a:extLst>
              <a:ext uri="{FF2B5EF4-FFF2-40B4-BE49-F238E27FC236}">
                <a16:creationId xmlns:a16="http://schemas.microsoft.com/office/drawing/2014/main" id="{1E1B9B96-366C-FA77-CECF-2E635BCE39C3}"/>
              </a:ext>
            </a:extLst>
          </p:cNvPr>
          <p:cNvSpPr>
            <a:spLocks noGrp="1"/>
          </p:cNvSpPr>
          <p:nvPr>
            <p:ph idx="1"/>
          </p:nvPr>
        </p:nvSpPr>
        <p:spPr/>
        <p:txBody>
          <a:bodyPr/>
          <a:lstStyle/>
          <a:p>
            <a:pPr>
              <a:buFontTx/>
              <a:buChar char="-"/>
            </a:pPr>
            <a:r>
              <a:rPr lang="en-US" dirty="0"/>
              <a:t>Chinatown = opium-filled secret lairs hidden behind Chinese restaurants</a:t>
            </a:r>
          </a:p>
          <a:p>
            <a:pPr>
              <a:buFont typeface="Wingdings" pitchFamily="2" charset="2"/>
              <a:buChar char="à"/>
            </a:pPr>
            <a:r>
              <a:rPr lang="en-US" dirty="0">
                <a:sym typeface="Wingdings" pitchFamily="2" charset="2"/>
              </a:rPr>
              <a:t>Depicts the 1900s stereotypes of Brits on Chinese</a:t>
            </a:r>
          </a:p>
          <a:p>
            <a:pPr>
              <a:buFont typeface="Wingdings" pitchFamily="2" charset="2"/>
              <a:buChar char="à"/>
            </a:pPr>
            <a:endParaRPr lang="en-US" dirty="0">
              <a:sym typeface="Wingdings" pitchFamily="2" charset="2"/>
            </a:endParaRPr>
          </a:p>
          <a:p>
            <a:pPr>
              <a:buFontTx/>
              <a:buChar char="-"/>
            </a:pPr>
            <a:r>
              <a:rPr lang="en-US" dirty="0">
                <a:sym typeface="Wingdings" pitchFamily="2" charset="2"/>
              </a:rPr>
              <a:t>Descriptions: exotic, mysterious, fear</a:t>
            </a:r>
          </a:p>
          <a:p>
            <a:pPr>
              <a:buFontTx/>
              <a:buChar char="-"/>
            </a:pPr>
            <a:r>
              <a:rPr lang="en-US" dirty="0">
                <a:sym typeface="Wingdings" pitchFamily="2" charset="2"/>
              </a:rPr>
              <a:t>Food: they praised the “normal” kind of Chinese food to Brits, </a:t>
            </a:r>
          </a:p>
          <a:p>
            <a:pPr>
              <a:buFontTx/>
              <a:buChar char="-"/>
            </a:pPr>
            <a:r>
              <a:rPr lang="en-US" dirty="0">
                <a:sym typeface="Wingdings" pitchFamily="2" charset="2"/>
              </a:rPr>
              <a:t>Eg, “Chicken with rice”</a:t>
            </a:r>
            <a:endParaRPr lang="en-US" dirty="0"/>
          </a:p>
        </p:txBody>
      </p:sp>
      <p:pic>
        <p:nvPicPr>
          <p:cNvPr id="5" name="Picture 4" descr="A cartoon of people in a restaurant&#10;&#10;AI-generated content may be incorrect.">
            <a:extLst>
              <a:ext uri="{FF2B5EF4-FFF2-40B4-BE49-F238E27FC236}">
                <a16:creationId xmlns:a16="http://schemas.microsoft.com/office/drawing/2014/main" id="{AD002048-FA5C-8C2F-4267-16E6409F9095}"/>
              </a:ext>
            </a:extLst>
          </p:cNvPr>
          <p:cNvPicPr>
            <a:picLocks noChangeAspect="1"/>
          </p:cNvPicPr>
          <p:nvPr/>
        </p:nvPicPr>
        <p:blipFill>
          <a:blip r:embed="rId2"/>
          <a:stretch>
            <a:fillRect/>
          </a:stretch>
        </p:blipFill>
        <p:spPr>
          <a:xfrm>
            <a:off x="8474075" y="3589338"/>
            <a:ext cx="3508375" cy="2590991"/>
          </a:xfrm>
          <a:prstGeom prst="rect">
            <a:avLst/>
          </a:prstGeom>
        </p:spPr>
      </p:pic>
    </p:spTree>
    <p:extLst>
      <p:ext uri="{BB962C8B-B14F-4D97-AF65-F5344CB8AC3E}">
        <p14:creationId xmlns:p14="http://schemas.microsoft.com/office/powerpoint/2010/main" val="19700816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16F896-1CCA-76FF-CAA0-28CEF472CBCB}"/>
              </a:ext>
            </a:extLst>
          </p:cNvPr>
          <p:cNvSpPr>
            <a:spLocks noGrp="1"/>
          </p:cNvSpPr>
          <p:nvPr>
            <p:ph type="title"/>
          </p:nvPr>
        </p:nvSpPr>
        <p:spPr>
          <a:xfrm>
            <a:off x="1451579" y="804519"/>
            <a:ext cx="9603275" cy="1049235"/>
          </a:xfrm>
        </p:spPr>
        <p:txBody>
          <a:bodyPr>
            <a:normAutofit/>
          </a:bodyPr>
          <a:lstStyle/>
          <a:p>
            <a:r>
              <a:rPr lang="en-US" sz="2800" dirty="0"/>
              <a:t>Chinese migration in Britain during the 1900s</a:t>
            </a:r>
          </a:p>
        </p:txBody>
      </p:sp>
      <p:sp>
        <p:nvSpPr>
          <p:cNvPr id="3" name="Content Placeholder 2">
            <a:extLst>
              <a:ext uri="{FF2B5EF4-FFF2-40B4-BE49-F238E27FC236}">
                <a16:creationId xmlns:a16="http://schemas.microsoft.com/office/drawing/2014/main" id="{962DAD9D-04DF-4BC0-3D75-CE7276EAF6AC}"/>
              </a:ext>
            </a:extLst>
          </p:cNvPr>
          <p:cNvSpPr>
            <a:spLocks noGrp="1"/>
          </p:cNvSpPr>
          <p:nvPr>
            <p:ph idx="1"/>
          </p:nvPr>
        </p:nvSpPr>
        <p:spPr>
          <a:xfrm>
            <a:off x="1451579" y="2015732"/>
            <a:ext cx="9603275" cy="3450613"/>
          </a:xfrm>
        </p:spPr>
        <p:txBody>
          <a:bodyPr/>
          <a:lstStyle/>
          <a:p>
            <a:pPr>
              <a:buFontTx/>
              <a:buChar char="-"/>
            </a:pPr>
            <a:r>
              <a:rPr lang="en-US" dirty="0"/>
              <a:t>Overlooked aspects in British history/ society in the 20</a:t>
            </a:r>
            <a:r>
              <a:rPr lang="en-US" baseline="30000" dirty="0"/>
              <a:t>th</a:t>
            </a:r>
            <a:r>
              <a:rPr lang="en-US" dirty="0"/>
              <a:t> century:</a:t>
            </a:r>
          </a:p>
          <a:p>
            <a:pPr>
              <a:buFontTx/>
              <a:buChar char="-"/>
            </a:pPr>
            <a:r>
              <a:rPr lang="en-US" dirty="0"/>
              <a:t>Reasons of Chinese migrants to Britain differs to other commonwealth countries</a:t>
            </a:r>
          </a:p>
          <a:p>
            <a:pPr>
              <a:buFontTx/>
              <a:buChar char="-"/>
            </a:pPr>
            <a:endParaRPr lang="en-US" dirty="0"/>
          </a:p>
          <a:p>
            <a:pPr>
              <a:buFontTx/>
              <a:buChar char="-"/>
            </a:pPr>
            <a:r>
              <a:rPr lang="en-US" dirty="0"/>
              <a:t>Britain’s extensive trading routes around the Far East </a:t>
            </a:r>
            <a:r>
              <a:rPr lang="en-US" dirty="0">
                <a:sym typeface="Wingdings" pitchFamily="2" charset="2"/>
              </a:rPr>
              <a:t> employing Chinese sailors</a:t>
            </a:r>
            <a:endParaRPr lang="en-US" dirty="0"/>
          </a:p>
          <a:p>
            <a:pPr>
              <a:buFontTx/>
              <a:buChar char="-"/>
            </a:pPr>
            <a:r>
              <a:rPr lang="en-US" dirty="0"/>
              <a:t>Singapore, Shanghai, Hong Kong </a:t>
            </a:r>
          </a:p>
          <a:p>
            <a:pPr>
              <a:buFontTx/>
              <a:buChar char="-"/>
            </a:pPr>
            <a:endParaRPr lang="en-US" dirty="0"/>
          </a:p>
          <a:p>
            <a:pPr>
              <a:buFontTx/>
              <a:buChar char="-"/>
            </a:pPr>
            <a:r>
              <a:rPr lang="en-US" dirty="0"/>
              <a:t>Political instability in China and high unemployment for young </a:t>
            </a:r>
            <a:r>
              <a:rPr lang="en-US" dirty="0" err="1"/>
              <a:t>labourers</a:t>
            </a:r>
            <a:endParaRPr lang="en-US" dirty="0"/>
          </a:p>
          <a:p>
            <a:pPr>
              <a:buFontTx/>
              <a:buChar char="-"/>
            </a:pPr>
            <a:endParaRPr lang="en-US" dirty="0"/>
          </a:p>
        </p:txBody>
      </p:sp>
    </p:spTree>
    <p:extLst>
      <p:ext uri="{BB962C8B-B14F-4D97-AF65-F5344CB8AC3E}">
        <p14:creationId xmlns:p14="http://schemas.microsoft.com/office/powerpoint/2010/main" val="10962443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4C7587-3762-DC9E-63B3-FC3CC9FA1971}"/>
              </a:ext>
            </a:extLst>
          </p:cNvPr>
          <p:cNvSpPr>
            <a:spLocks noGrp="1"/>
          </p:cNvSpPr>
          <p:nvPr>
            <p:ph type="title"/>
          </p:nvPr>
        </p:nvSpPr>
        <p:spPr/>
        <p:txBody>
          <a:bodyPr/>
          <a:lstStyle/>
          <a:p>
            <a:r>
              <a:rPr lang="en-US" dirty="0"/>
              <a:t>“universal citizenship”: Britain’s approach on Chinese migrants</a:t>
            </a:r>
          </a:p>
        </p:txBody>
      </p:sp>
      <p:sp>
        <p:nvSpPr>
          <p:cNvPr id="3" name="Content Placeholder 2">
            <a:extLst>
              <a:ext uri="{FF2B5EF4-FFF2-40B4-BE49-F238E27FC236}">
                <a16:creationId xmlns:a16="http://schemas.microsoft.com/office/drawing/2014/main" id="{DFA4B455-FB73-0AB8-B400-8E64C6C77907}"/>
              </a:ext>
            </a:extLst>
          </p:cNvPr>
          <p:cNvSpPr>
            <a:spLocks noGrp="1"/>
          </p:cNvSpPr>
          <p:nvPr>
            <p:ph idx="1"/>
          </p:nvPr>
        </p:nvSpPr>
        <p:spPr/>
        <p:txBody>
          <a:bodyPr/>
          <a:lstStyle/>
          <a:p>
            <a:r>
              <a:rPr lang="en-GB" dirty="0"/>
              <a:t>“It is also true that not all empire migrants (or migrants with other origins) who moved around the British Empire were welcome in all its constituent parts. The myth of empire widely held in Britain through most of this period was that all those born within the empire at home or overseas were equally subjects of the crown. This doctrine was enshrined, for example, in the British Nationality and Status of Aliens Act in 1914 which defined British subjects as ‘Any person born within His Majesty's dominions and allegiance. By implication at least, any such person had a right of entry into the UK and into any other part of the overseas empire” </a:t>
            </a:r>
            <a:endParaRPr lang="en-US" dirty="0"/>
          </a:p>
        </p:txBody>
      </p:sp>
    </p:spTree>
    <p:extLst>
      <p:ext uri="{BB962C8B-B14F-4D97-AF65-F5344CB8AC3E}">
        <p14:creationId xmlns:p14="http://schemas.microsoft.com/office/powerpoint/2010/main" val="20317916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A43DF6-27F3-C342-D835-7E75D2610E8A}"/>
              </a:ext>
            </a:extLst>
          </p:cNvPr>
          <p:cNvSpPr>
            <a:spLocks noGrp="1"/>
          </p:cNvSpPr>
          <p:nvPr>
            <p:ph type="title"/>
          </p:nvPr>
        </p:nvSpPr>
        <p:spPr/>
        <p:txBody>
          <a:bodyPr/>
          <a:lstStyle/>
          <a:p>
            <a:r>
              <a:rPr lang="en-US" dirty="0"/>
              <a:t>“universal citizenship”: Britain’s approach on Chinese migrants</a:t>
            </a:r>
          </a:p>
        </p:txBody>
      </p:sp>
      <p:sp>
        <p:nvSpPr>
          <p:cNvPr id="3" name="Content Placeholder 2">
            <a:extLst>
              <a:ext uri="{FF2B5EF4-FFF2-40B4-BE49-F238E27FC236}">
                <a16:creationId xmlns:a16="http://schemas.microsoft.com/office/drawing/2014/main" id="{B499570A-9FD5-5F89-0F26-DB4FE283E1AB}"/>
              </a:ext>
            </a:extLst>
          </p:cNvPr>
          <p:cNvSpPr>
            <a:spLocks noGrp="1"/>
          </p:cNvSpPr>
          <p:nvPr>
            <p:ph idx="1"/>
          </p:nvPr>
        </p:nvSpPr>
        <p:spPr/>
        <p:txBody>
          <a:bodyPr/>
          <a:lstStyle/>
          <a:p>
            <a:pPr fontAlgn="base"/>
            <a:r>
              <a:rPr lang="en-GB" dirty="0"/>
              <a:t>Most work as cooks, establishing Chinese restaurants </a:t>
            </a:r>
          </a:p>
          <a:p>
            <a:pPr fontAlgn="base"/>
            <a:r>
              <a:rPr lang="en-GB" dirty="0"/>
              <a:t>Food businesses as a way to assert cultural identity while navigating racialised realities</a:t>
            </a:r>
          </a:p>
        </p:txBody>
      </p:sp>
      <p:pic>
        <p:nvPicPr>
          <p:cNvPr id="5" name="Picture 4" descr="A person walking in front of a building&#10;&#10;AI-generated content may be incorrect.">
            <a:extLst>
              <a:ext uri="{FF2B5EF4-FFF2-40B4-BE49-F238E27FC236}">
                <a16:creationId xmlns:a16="http://schemas.microsoft.com/office/drawing/2014/main" id="{E2465FB8-2A6B-1635-D7CC-EBBD0B9A5356}"/>
              </a:ext>
            </a:extLst>
          </p:cNvPr>
          <p:cNvPicPr>
            <a:picLocks noChangeAspect="1"/>
          </p:cNvPicPr>
          <p:nvPr/>
        </p:nvPicPr>
        <p:blipFill>
          <a:blip r:embed="rId2"/>
          <a:stretch>
            <a:fillRect/>
          </a:stretch>
        </p:blipFill>
        <p:spPr>
          <a:xfrm>
            <a:off x="4011613" y="3429000"/>
            <a:ext cx="3232150" cy="2520484"/>
          </a:xfrm>
          <a:prstGeom prst="rect">
            <a:avLst/>
          </a:prstGeom>
        </p:spPr>
      </p:pic>
    </p:spTree>
    <p:extLst>
      <p:ext uri="{BB962C8B-B14F-4D97-AF65-F5344CB8AC3E}">
        <p14:creationId xmlns:p14="http://schemas.microsoft.com/office/powerpoint/2010/main" val="4277799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479FA3-7573-7B3B-4AF2-0F8FE34D9517}"/>
              </a:ext>
            </a:extLst>
          </p:cNvPr>
          <p:cNvSpPr>
            <a:spLocks noGrp="1"/>
          </p:cNvSpPr>
          <p:nvPr>
            <p:ph type="title"/>
          </p:nvPr>
        </p:nvSpPr>
        <p:spPr/>
        <p:txBody>
          <a:bodyPr/>
          <a:lstStyle/>
          <a:p>
            <a:r>
              <a:rPr lang="en-US" dirty="0"/>
              <a:t>reflection</a:t>
            </a:r>
          </a:p>
        </p:txBody>
      </p:sp>
      <p:sp>
        <p:nvSpPr>
          <p:cNvPr id="3" name="Content Placeholder 2">
            <a:extLst>
              <a:ext uri="{FF2B5EF4-FFF2-40B4-BE49-F238E27FC236}">
                <a16:creationId xmlns:a16="http://schemas.microsoft.com/office/drawing/2014/main" id="{A25D3535-34C8-12D1-5C99-6C8DCEC09B5D}"/>
              </a:ext>
            </a:extLst>
          </p:cNvPr>
          <p:cNvSpPr>
            <a:spLocks noGrp="1"/>
          </p:cNvSpPr>
          <p:nvPr>
            <p:ph idx="1"/>
          </p:nvPr>
        </p:nvSpPr>
        <p:spPr/>
        <p:txBody>
          <a:bodyPr/>
          <a:lstStyle/>
          <a:p>
            <a:r>
              <a:rPr lang="en-GB" sz="2800" b="1" dirty="0"/>
              <a:t>'Subject' or 'citizen', 'native' or 'national': were all imperial migrants also (equal) imperial citizens? Why or why not?</a:t>
            </a:r>
          </a:p>
          <a:p>
            <a:pPr marL="0" indent="0">
              <a:buNone/>
            </a:pPr>
            <a:endParaRPr lang="en-US" dirty="0"/>
          </a:p>
        </p:txBody>
      </p:sp>
    </p:spTree>
    <p:extLst>
      <p:ext uri="{BB962C8B-B14F-4D97-AF65-F5344CB8AC3E}">
        <p14:creationId xmlns:p14="http://schemas.microsoft.com/office/powerpoint/2010/main" val="2249892988"/>
      </p:ext>
    </p:extLst>
  </p:cSld>
  <p:clrMapOvr>
    <a:masterClrMapping/>
  </p:clrMapOvr>
</p:sld>
</file>

<file path=ppt/theme/theme1.xml><?xml version="1.0" encoding="utf-8"?>
<a:theme xmlns:a="http://schemas.openxmlformats.org/drawingml/2006/main" name="Gallery">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docProps/app.xml><?xml version="1.0" encoding="utf-8"?>
<Properties xmlns="http://schemas.openxmlformats.org/officeDocument/2006/extended-properties" xmlns:vt="http://schemas.openxmlformats.org/officeDocument/2006/docPropsVTypes">
  <Template>Gallery</Template>
  <TotalTime>190</TotalTime>
  <Words>384</Words>
  <Application>Microsoft Macintosh PowerPoint</Application>
  <PresentationFormat>Widescreen</PresentationFormat>
  <Paragraphs>32</Paragraphs>
  <Slides>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Gill Sans MT</vt:lpstr>
      <vt:lpstr>Wingdings</vt:lpstr>
      <vt:lpstr>Gallery</vt:lpstr>
      <vt:lpstr>“Opium dens in London”</vt:lpstr>
      <vt:lpstr>PowerPoint Presentation</vt:lpstr>
      <vt:lpstr>Background of the source</vt:lpstr>
      <vt:lpstr>1907 in history:</vt:lpstr>
      <vt:lpstr>Notable features: descriptions of Chinatown</vt:lpstr>
      <vt:lpstr>Chinese migration in Britain during the 1900s</vt:lpstr>
      <vt:lpstr>“universal citizenship”: Britain’s approach on Chinese migrants</vt:lpstr>
      <vt:lpstr>“universal citizenship”: Britain’s approach on Chinese migrants</vt:lpstr>
      <vt:lpstr>reflection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LEE, AIDAN (UG)</dc:creator>
  <cp:lastModifiedBy>LEE, AIDAN (UG)</cp:lastModifiedBy>
  <cp:revision>1</cp:revision>
  <dcterms:created xsi:type="dcterms:W3CDTF">2025-12-04T13:27:56Z</dcterms:created>
  <dcterms:modified xsi:type="dcterms:W3CDTF">2025-12-04T16:38:13Z</dcterms:modified>
</cp:coreProperties>
</file>