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2"/>
  </p:notesMasterIdLst>
  <p:handoutMasterIdLst>
    <p:handoutMasterId r:id="rId13"/>
  </p:handoutMasterIdLst>
  <p:sldIdLst>
    <p:sldId id="270" r:id="rId4"/>
    <p:sldId id="351" r:id="rId5"/>
    <p:sldId id="357" r:id="rId6"/>
    <p:sldId id="353" r:id="rId7"/>
    <p:sldId id="354" r:id="rId8"/>
    <p:sldId id="356" r:id="rId9"/>
    <p:sldId id="355" r:id="rId10"/>
    <p:sldId id="387" r:id="rId11"/>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autoAdjust="0"/>
    <p:restoredTop sz="90952"/>
  </p:normalViewPr>
  <p:slideViewPr>
    <p:cSldViewPr showGuides="1">
      <p:cViewPr varScale="1">
        <p:scale>
          <a:sx n="155" d="100"/>
          <a:sy n="155" d="100"/>
        </p:scale>
        <p:origin x="624" y="232"/>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https://</a:t>
            </a:r>
            <a:r>
              <a:rPr lang="en-GB" dirty="0" err="1"/>
              <a:t>hansard.parliament.uk</a:t>
            </a:r>
            <a:r>
              <a:rPr lang="en-GB" dirty="0"/>
              <a:t>/Commons/1948-07-07/debates/23bb588e-7a27-4f12-ba7c-e89afabf501e/</a:t>
            </a:r>
            <a:r>
              <a:rPr lang="en-GB" dirty="0" err="1"/>
              <a:t>BritishNationalityBillLords</a:t>
            </a:r>
            <a:r>
              <a:rPr lang="en-GB" dirty="0"/>
              <a:t> for quotation</a:t>
            </a:r>
          </a:p>
          <a:p>
            <a:endParaRPr lang="en-GB" dirty="0"/>
          </a:p>
          <a:p>
            <a:r>
              <a:rPr lang="en-GB" dirty="0"/>
              <a:t> https://</a:t>
            </a:r>
            <a:r>
              <a:rPr lang="en-GB" dirty="0" err="1"/>
              <a:t>hansard.parliament.uk</a:t>
            </a:r>
            <a:r>
              <a:rPr lang="en-GB" dirty="0"/>
              <a:t>/Commons/1948-07-13/debates/0ea6f806-f0b1-4247-9211-c343910b1e28/Clause1%E2%80%94(</a:t>
            </a:r>
            <a:r>
              <a:rPr lang="en-GB" dirty="0" err="1"/>
              <a:t>BritishNationality</a:t>
            </a:r>
            <a:r>
              <a:rPr lang="en-GB" dirty="0"/>
              <a:t>)</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2632134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from https://</a:t>
            </a:r>
            <a:r>
              <a:rPr lang="en-GB" dirty="0" err="1"/>
              <a:t>www.britishempire.co.uk</a:t>
            </a:r>
            <a:r>
              <a:rPr lang="en-GB" dirty="0"/>
              <a:t>/media/</a:t>
            </a:r>
            <a:r>
              <a:rPr lang="en-GB" dirty="0" err="1"/>
              <a:t>foreigncartoons</a:t>
            </a:r>
            <a:r>
              <a:rPr lang="en-GB" dirty="0"/>
              <a:t>/</a:t>
            </a:r>
            <a:r>
              <a:rPr lang="en-GB" dirty="0" err="1"/>
              <a:t>foreigncartoons.htm</a:t>
            </a:r>
            <a:endParaRPr lang="en-GB" dirty="0"/>
          </a:p>
          <a:p>
            <a:endParaRPr lang="en-GB" dirty="0"/>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Soviet image from </a:t>
            </a:r>
            <a:r>
              <a:rPr lang="en-GB" dirty="0" err="1"/>
              <a:t>Krokodil</a:t>
            </a:r>
            <a:r>
              <a:rPr lang="en-GB" dirty="0"/>
              <a:t> Satirical Magazine, founded 1922: Foremost among journals that attacked the British Empire was the Soviet satirical magazine, </a:t>
            </a:r>
            <a:r>
              <a:rPr lang="en-GB" dirty="0" err="1"/>
              <a:t>Krokodil</a:t>
            </a:r>
            <a:r>
              <a:rPr lang="en-GB" dirty="0"/>
              <a:t>. Founded in 1922, as a sister magazine to the Party newspaper, Pravda, it had a tradition from the start of employing some of the best artists and writers in the Soviet Union. This cartoon appeared at the time of the Suez Crisis of 1956.It shows that the old swashbuckling British Lion had become a very forlorn and tired warrior by the time of 1956. Interestingly, the weapons are shown to be provided by the USA hinting that Britain was nothing but an American stooge - despite the fact that the US was deeply critical of the British action at Suez.’</a:t>
            </a:r>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910110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7</a:t>
            </a:fld>
            <a:endParaRPr lang="en-GB" altLang="en-US"/>
          </a:p>
        </p:txBody>
      </p:sp>
    </p:spTree>
    <p:extLst>
      <p:ext uri="{BB962C8B-B14F-4D97-AF65-F5344CB8AC3E}">
        <p14:creationId xmlns:p14="http://schemas.microsoft.com/office/powerpoint/2010/main" val="3077874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374800" y="2834419"/>
            <a:ext cx="4905900" cy="641474"/>
          </a:xfrm>
          <a:prstGeom prst="rect">
            <a:avLst/>
          </a:prstGeom>
        </p:spPr>
        <p:txBody>
          <a:bodyPr wrap="square">
            <a:noAutofit/>
          </a:bodyPr>
          <a:lstStyle>
            <a:lvl1pPr>
              <a:lnSpc>
                <a:spcPct val="104000"/>
              </a:lnSpc>
              <a:defRPr sz="1350" b="0" i="0" kern="1800" spc="-23" baseline="0"/>
            </a:lvl1pPr>
            <a:lvl2pPr>
              <a:defRPr sz="1500"/>
            </a:lvl2pPr>
            <a:lvl3pPr>
              <a:defRPr sz="1500"/>
            </a:lvl3pPr>
            <a:lvl4pPr>
              <a:defRPr sz="1500"/>
            </a:lvl4pPr>
            <a:lvl5pPr>
              <a:defRPr sz="15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374799" y="1417463"/>
            <a:ext cx="4906885" cy="1355179"/>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5758627" y="0"/>
            <a:ext cx="3010574" cy="4765838"/>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76528" y="4360095"/>
            <a:ext cx="1535789" cy="405743"/>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74799" y="377663"/>
            <a:ext cx="488969" cy="702000"/>
          </a:xfrm>
          <a:prstGeom prst="rect">
            <a:avLst/>
          </a:prstGeom>
        </p:spPr>
      </p:pic>
    </p:spTree>
    <p:extLst>
      <p:ext uri="{BB962C8B-B14F-4D97-AF65-F5344CB8AC3E}">
        <p14:creationId xmlns:p14="http://schemas.microsoft.com/office/powerpoint/2010/main" val="41237844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05/12/2025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05/12/2025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05/12/2025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05/12/2025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05/12/2025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05/12/2025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05/12/2025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05/12/2025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05/12/2025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05/12/2025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05/12/2025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05/12/2025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05/12/2025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05/12/2025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05/12/2025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05/12/2025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05/12/2025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05/12/2025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05/12/2025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05/12/2025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05/12/2025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05/12/2025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5.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708" r:id="rId13"/>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6"/>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05/12/2025</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05/12/2025</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7.jpg"/><Relationship Id="rId4" Type="http://schemas.openxmlformats.org/officeDocument/2006/relationships/image" Target="../media/image16.jp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hyperlink" Target="https://warwick.ac.uk/fac/arts/history/students/currentug/modulefeedbackform"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923678"/>
            <a:ext cx="6480720" cy="1872208"/>
          </a:xfrm>
        </p:spPr>
        <p:txBody>
          <a:bodyPr/>
          <a:lstStyle/>
          <a:p>
            <a:r>
              <a:rPr lang="en-US" sz="3600" b="0" dirty="0">
                <a:latin typeface="+mn-lt"/>
              </a:rPr>
              <a:t>Empire on the Move: ‘Civis Britannicus sum’?</a:t>
            </a:r>
            <a:endParaRPr lang="en-GB" sz="3600" dirty="0"/>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
        <p:nvSpPr>
          <p:cNvPr id="3" name="TextBox 2">
            <a:extLst>
              <a:ext uri="{FF2B5EF4-FFF2-40B4-BE49-F238E27FC236}">
                <a16:creationId xmlns:a16="http://schemas.microsoft.com/office/drawing/2014/main" id="{07161B17-70D0-A0BE-2B61-5835DB9B9A73}"/>
              </a:ext>
            </a:extLst>
          </p:cNvPr>
          <p:cNvSpPr txBox="1"/>
          <p:nvPr/>
        </p:nvSpPr>
        <p:spPr>
          <a:xfrm>
            <a:off x="611560" y="3867894"/>
            <a:ext cx="2128083" cy="1077218"/>
          </a:xfrm>
          <a:prstGeom prst="rect">
            <a:avLst/>
          </a:prstGeom>
          <a:noFill/>
        </p:spPr>
        <p:txBody>
          <a:bodyPr wrap="none" rtlCol="0">
            <a:spAutoFit/>
          </a:bodyPr>
          <a:lstStyle/>
          <a:p>
            <a:r>
              <a:rPr lang="en-GB" sz="1600" dirty="0">
                <a:latin typeface="+mn-lt"/>
              </a:rPr>
              <a:t>Roberta Bivins</a:t>
            </a:r>
          </a:p>
          <a:p>
            <a:r>
              <a:rPr lang="en-GB" sz="1600" dirty="0">
                <a:latin typeface="+mn-lt"/>
              </a:rPr>
              <a:t>Department of History</a:t>
            </a:r>
          </a:p>
          <a:p>
            <a:r>
              <a:rPr lang="en-GB" sz="1600" dirty="0">
                <a:latin typeface="+mn-lt"/>
              </a:rPr>
              <a:t>University of Warwick</a:t>
            </a:r>
          </a:p>
          <a:p>
            <a:r>
              <a:rPr lang="en-GB" sz="1600" dirty="0" err="1">
                <a:latin typeface="+mn-lt"/>
              </a:rPr>
              <a:t>r.bivins@warwick.ac.uk</a:t>
            </a:r>
            <a:endParaRPr lang="en-GB" sz="1600" dirty="0">
              <a:latin typeface="+mn-lt"/>
            </a:endParaRPr>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E56355-3590-ABF2-3813-C94251F7E9E5}"/>
              </a:ext>
            </a:extLst>
          </p:cNvPr>
          <p:cNvSpPr>
            <a:spLocks noGrp="1"/>
          </p:cNvSpPr>
          <p:nvPr>
            <p:ph type="title"/>
          </p:nvPr>
        </p:nvSpPr>
        <p:spPr>
          <a:xfrm>
            <a:off x="539552" y="9481"/>
            <a:ext cx="8206680" cy="600101"/>
          </a:xfrm>
        </p:spPr>
        <p:txBody>
          <a:bodyPr/>
          <a:lstStyle/>
          <a:p>
            <a:r>
              <a:rPr lang="en-GB" dirty="0"/>
              <a:t>But first:</a:t>
            </a:r>
          </a:p>
        </p:txBody>
      </p:sp>
      <p:sp>
        <p:nvSpPr>
          <p:cNvPr id="5" name="Content Placeholder 4">
            <a:extLst>
              <a:ext uri="{FF2B5EF4-FFF2-40B4-BE49-F238E27FC236}">
                <a16:creationId xmlns:a16="http://schemas.microsoft.com/office/drawing/2014/main" id="{A0964E36-F028-E8F8-7262-9618AD4F90A1}"/>
              </a:ext>
            </a:extLst>
          </p:cNvPr>
          <p:cNvSpPr>
            <a:spLocks noGrp="1"/>
          </p:cNvSpPr>
          <p:nvPr>
            <p:ph sz="half" idx="1"/>
          </p:nvPr>
        </p:nvSpPr>
        <p:spPr>
          <a:xfrm>
            <a:off x="224892" y="699541"/>
            <a:ext cx="4267917" cy="1895235"/>
          </a:xfrm>
        </p:spPr>
        <p:txBody>
          <a:bodyPr/>
          <a:lstStyle/>
          <a:p>
            <a:pPr marL="0" indent="0">
              <a:buNone/>
            </a:pPr>
            <a:r>
              <a:rPr lang="en-GB" dirty="0"/>
              <a:t>Interim module feedback is today! Don’t let me forget…</a:t>
            </a:r>
            <a:endParaRPr lang="en-GB" sz="1200" dirty="0"/>
          </a:p>
          <a:p>
            <a:pPr marL="0" indent="0">
              <a:buNone/>
            </a:pPr>
            <a:endParaRPr lang="en-GB" sz="1200" dirty="0"/>
          </a:p>
          <a:p>
            <a:pPr marL="0" indent="0">
              <a:buNone/>
            </a:pPr>
            <a:r>
              <a:rPr lang="en-GB" dirty="0"/>
              <a:t>Applied project Q &amp; A</a:t>
            </a:r>
          </a:p>
        </p:txBody>
      </p:sp>
      <p:pic>
        <p:nvPicPr>
          <p:cNvPr id="2" name="Picture 2">
            <a:extLst>
              <a:ext uri="{FF2B5EF4-FFF2-40B4-BE49-F238E27FC236}">
                <a16:creationId xmlns:a16="http://schemas.microsoft.com/office/drawing/2014/main" id="{0D59E05A-4099-E5D6-3D95-81E24863132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573217" y="174238"/>
            <a:ext cx="4370811" cy="419771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ar Declared Aug 4th 1914 British Empire Patriotic Union Flag pin badge">
            <a:extLst>
              <a:ext uri="{FF2B5EF4-FFF2-40B4-BE49-F238E27FC236}">
                <a16:creationId xmlns:a16="http://schemas.microsoft.com/office/drawing/2014/main" id="{40106687-7EBD-C591-DFC7-5365A5E5E6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38" t="4352" r="7066" b="4209"/>
          <a:stretch/>
        </p:blipFill>
        <p:spPr bwMode="auto">
          <a:xfrm>
            <a:off x="144484" y="2431872"/>
            <a:ext cx="2304256" cy="257013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38CF596-2C72-8927-64EF-1A778E90D512}"/>
              </a:ext>
            </a:extLst>
          </p:cNvPr>
          <p:cNvSpPr txBox="1"/>
          <p:nvPr/>
        </p:nvSpPr>
        <p:spPr>
          <a:xfrm>
            <a:off x="2552314" y="2431872"/>
            <a:ext cx="2044069" cy="1815882"/>
          </a:xfrm>
          <a:prstGeom prst="rect">
            <a:avLst/>
          </a:prstGeom>
          <a:noFill/>
        </p:spPr>
        <p:txBody>
          <a:bodyPr wrap="square">
            <a:spAutoFit/>
          </a:bodyPr>
          <a:lstStyle/>
          <a:p>
            <a:pPr algn="l">
              <a:buNone/>
            </a:pPr>
            <a:r>
              <a:rPr lang="en-GB" sz="1400" b="0" i="0" dirty="0">
                <a:solidFill>
                  <a:srgbClr val="080808"/>
                </a:solidFill>
                <a:effectLst/>
                <a:latin typeface="Lato" panose="020F0502020204030203" pitchFamily="34" charset="0"/>
              </a:rPr>
              <a:t>French caricature of British imperialism: a claw-like hand encompasses the earth with the wording: 'Honi </a:t>
            </a:r>
            <a:r>
              <a:rPr lang="en-GB" sz="1400" b="0" i="0" dirty="0" err="1">
                <a:solidFill>
                  <a:srgbClr val="080808"/>
                </a:solidFill>
                <a:effectLst/>
                <a:latin typeface="Lato" panose="020F0502020204030203" pitchFamily="34" charset="0"/>
              </a:rPr>
              <a:t>soit</a:t>
            </a:r>
            <a:r>
              <a:rPr lang="en-GB" sz="1400" b="0" i="0" dirty="0">
                <a:solidFill>
                  <a:srgbClr val="080808"/>
                </a:solidFill>
                <a:effectLst/>
                <a:latin typeface="Lato" panose="020F0502020204030203" pitchFamily="34" charset="0"/>
              </a:rPr>
              <a:t> qui mal y </a:t>
            </a:r>
            <a:r>
              <a:rPr lang="en-GB" sz="1400" b="0" i="0" dirty="0" err="1">
                <a:solidFill>
                  <a:srgbClr val="080808"/>
                </a:solidFill>
                <a:effectLst/>
                <a:latin typeface="Lato" panose="020F0502020204030203" pitchFamily="34" charset="0"/>
              </a:rPr>
              <a:t>pense</a:t>
            </a:r>
            <a:r>
              <a:rPr lang="en-GB" sz="1400" b="0" i="0" dirty="0">
                <a:solidFill>
                  <a:srgbClr val="080808"/>
                </a:solidFill>
                <a:effectLst/>
                <a:latin typeface="Lato" panose="020F0502020204030203" pitchFamily="34" charset="0"/>
              </a:rPr>
              <a:t> (shame on him who thinks ill of it)' - 1899</a:t>
            </a:r>
          </a:p>
        </p:txBody>
      </p:sp>
    </p:spTree>
    <p:extLst>
      <p:ext uri="{BB962C8B-B14F-4D97-AF65-F5344CB8AC3E}">
        <p14:creationId xmlns:p14="http://schemas.microsoft.com/office/powerpoint/2010/main" val="3582932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5CD40-506F-7744-1074-92BE66ACF2FB}"/>
              </a:ext>
            </a:extLst>
          </p:cNvPr>
          <p:cNvSpPr>
            <a:spLocks noGrp="1"/>
          </p:cNvSpPr>
          <p:nvPr>
            <p:ph type="title"/>
          </p:nvPr>
        </p:nvSpPr>
        <p:spPr>
          <a:xfrm>
            <a:off x="685800" y="22491"/>
            <a:ext cx="7772400" cy="528092"/>
          </a:xfrm>
        </p:spPr>
        <p:txBody>
          <a:bodyPr/>
          <a:lstStyle/>
          <a:p>
            <a:r>
              <a:rPr lang="en-GB" dirty="0"/>
              <a:t>Subject, national, citizen?</a:t>
            </a:r>
          </a:p>
        </p:txBody>
      </p:sp>
      <p:sp>
        <p:nvSpPr>
          <p:cNvPr id="3" name="Content Placeholder 2">
            <a:extLst>
              <a:ext uri="{FF2B5EF4-FFF2-40B4-BE49-F238E27FC236}">
                <a16:creationId xmlns:a16="http://schemas.microsoft.com/office/drawing/2014/main" id="{929E4D39-EBB5-EDAA-119D-D9C8AF04640C}"/>
              </a:ext>
            </a:extLst>
          </p:cNvPr>
          <p:cNvSpPr>
            <a:spLocks noGrp="1"/>
          </p:cNvSpPr>
          <p:nvPr>
            <p:ph sz="half" idx="1"/>
          </p:nvPr>
        </p:nvSpPr>
        <p:spPr>
          <a:xfrm>
            <a:off x="107504" y="699541"/>
            <a:ext cx="4536504" cy="4421467"/>
          </a:xfrm>
        </p:spPr>
        <p:txBody>
          <a:bodyPr/>
          <a:lstStyle/>
          <a:p>
            <a:pPr marL="0" indent="0">
              <a:buNone/>
            </a:pPr>
            <a:r>
              <a:rPr lang="en-GB" sz="1400" b="1" dirty="0"/>
              <a:t>1948 British Nationality Bill Debates</a:t>
            </a:r>
          </a:p>
          <a:p>
            <a:pPr marL="0" indent="0">
              <a:buNone/>
            </a:pPr>
            <a:endParaRPr lang="en-GB" sz="1400" b="1" dirty="0"/>
          </a:p>
          <a:p>
            <a:pPr marL="0" indent="0">
              <a:buNone/>
            </a:pPr>
            <a:r>
              <a:rPr lang="en-GB" sz="1400" dirty="0"/>
              <a:t>‘</a:t>
            </a:r>
            <a:r>
              <a:rPr lang="en-GB" sz="1400" dirty="0">
                <a:solidFill>
                  <a:srgbClr val="4D4D4D"/>
                </a:solidFill>
                <a:latin typeface="National"/>
              </a:rPr>
              <a:t>[A]</a:t>
            </a:r>
            <a:r>
              <a:rPr lang="en-GB" sz="1400" b="0" i="0" dirty="0">
                <a:solidFill>
                  <a:srgbClr val="4D4D4D"/>
                </a:solidFill>
                <a:effectLst/>
                <a:latin typeface="National"/>
              </a:rPr>
              <a:t>s the United Kingdom has not defined by law its nationals or citizens, and that the only status possessed by the people of the United Kingdom is that of British subjects</a:t>
            </a:r>
            <a:r>
              <a:rPr lang="en-GB" sz="1400" b="1" i="0" dirty="0">
                <a:solidFill>
                  <a:srgbClr val="4D4D4D"/>
                </a:solidFill>
                <a:effectLst/>
                <a:latin typeface="National"/>
              </a:rPr>
              <a:t>, there has grown up a tendency to regard the term "British subject" as meaning a person belonging to Great Britain, and to obscure its true meaning of a person belonging to any country of the Commonwealth who is a subject of the King</a:t>
            </a:r>
            <a:r>
              <a:rPr lang="en-GB" sz="1400" b="0" i="0" dirty="0">
                <a:solidFill>
                  <a:srgbClr val="4D4D4D"/>
                </a:solidFill>
                <a:effectLst/>
                <a:latin typeface="National"/>
              </a:rPr>
              <a:t>.</a:t>
            </a:r>
          </a:p>
          <a:p>
            <a:pPr marL="0" indent="0">
              <a:buNone/>
            </a:pPr>
            <a:r>
              <a:rPr lang="en-GB" sz="1400" b="0" i="0" dirty="0">
                <a:solidFill>
                  <a:srgbClr val="4D4D4D"/>
                </a:solidFill>
                <a:effectLst/>
                <a:latin typeface="National"/>
              </a:rPr>
              <a:t>A minor inconvenience resulting from </a:t>
            </a:r>
            <a:r>
              <a:rPr lang="en-GB" sz="1400" b="1" i="0" dirty="0">
                <a:solidFill>
                  <a:srgbClr val="4D4D4D"/>
                </a:solidFill>
                <a:effectLst/>
                <a:latin typeface="National"/>
              </a:rPr>
              <a:t>the absence of any specific definition of United Kingdom nationals or citizens </a:t>
            </a:r>
            <a:r>
              <a:rPr lang="en-GB" sz="1400" b="0" i="0" dirty="0">
                <a:solidFill>
                  <a:srgbClr val="4D4D4D"/>
                </a:solidFill>
                <a:effectLst/>
                <a:latin typeface="National"/>
              </a:rPr>
              <a:t>has been that, in treaties or in legislation, when it has been necessary to refer to such persons, this country has been obliged to use some such phrase as "belonging to the United Kingdom.”’</a:t>
            </a:r>
          </a:p>
          <a:p>
            <a:pPr marL="0" indent="0">
              <a:buNone/>
            </a:pPr>
            <a:endParaRPr lang="en-GB" sz="1400" dirty="0">
              <a:solidFill>
                <a:srgbClr val="4D4D4D"/>
              </a:solidFill>
              <a:latin typeface="National"/>
            </a:endParaRPr>
          </a:p>
          <a:p>
            <a:pPr marL="0" indent="0">
              <a:buNone/>
            </a:pPr>
            <a:endParaRPr lang="en-GB" sz="1400" b="0" i="0" dirty="0">
              <a:solidFill>
                <a:srgbClr val="4D4D4D"/>
              </a:solidFill>
              <a:effectLst/>
              <a:latin typeface="National"/>
            </a:endParaRPr>
          </a:p>
          <a:p>
            <a:pPr marL="0" indent="0" algn="r">
              <a:buNone/>
            </a:pPr>
            <a:r>
              <a:rPr lang="en-GB" sz="1400" dirty="0">
                <a:solidFill>
                  <a:srgbClr val="4D4D4D"/>
                </a:solidFill>
                <a:latin typeface="National"/>
              </a:rPr>
              <a:t>James Chuter Ede, Secretary of State for the Home Department, 1948 (House of Lords)</a:t>
            </a:r>
            <a:endParaRPr lang="en-GB" sz="1400" dirty="0"/>
          </a:p>
        </p:txBody>
      </p:sp>
      <p:sp>
        <p:nvSpPr>
          <p:cNvPr id="4" name="Content Placeholder 3">
            <a:extLst>
              <a:ext uri="{FF2B5EF4-FFF2-40B4-BE49-F238E27FC236}">
                <a16:creationId xmlns:a16="http://schemas.microsoft.com/office/drawing/2014/main" id="{B704156E-B12D-82A4-7574-F4BC7643D4E5}"/>
              </a:ext>
            </a:extLst>
          </p:cNvPr>
          <p:cNvSpPr>
            <a:spLocks noGrp="1"/>
          </p:cNvSpPr>
          <p:nvPr>
            <p:ph sz="half" idx="2"/>
          </p:nvPr>
        </p:nvSpPr>
        <p:spPr>
          <a:xfrm>
            <a:off x="4932040" y="699542"/>
            <a:ext cx="4104456" cy="3816424"/>
          </a:xfrm>
        </p:spPr>
        <p:txBody>
          <a:bodyPr/>
          <a:lstStyle/>
          <a:p>
            <a:pPr marL="0" indent="0">
              <a:buNone/>
            </a:pPr>
            <a:r>
              <a:rPr lang="en-GB" sz="1600" b="1" i="0" dirty="0">
                <a:solidFill>
                  <a:srgbClr val="4D4D4D"/>
                </a:solidFill>
                <a:effectLst/>
              </a:rPr>
              <a:t>1954 Colonial Immigrants Adjournment Debate</a:t>
            </a:r>
          </a:p>
          <a:p>
            <a:pPr marL="0" indent="0">
              <a:buNone/>
            </a:pPr>
            <a:r>
              <a:rPr lang="en-GB" sz="1600" b="0" i="0" dirty="0">
                <a:solidFill>
                  <a:srgbClr val="4D4D4D"/>
                </a:solidFill>
                <a:effectLst/>
              </a:rPr>
              <a:t>‘As the law stands, </a:t>
            </a:r>
            <a:r>
              <a:rPr lang="en-GB" sz="1600" b="1" i="0" dirty="0">
                <a:solidFill>
                  <a:srgbClr val="4D4D4D"/>
                </a:solidFill>
                <a:effectLst/>
              </a:rPr>
              <a:t>any British subject from the Colonies is free to enter this country at any time</a:t>
            </a:r>
            <a:r>
              <a:rPr lang="en-GB" sz="1600" b="0" i="0" dirty="0">
                <a:solidFill>
                  <a:srgbClr val="4D4D4D"/>
                </a:solidFill>
                <a:effectLst/>
              </a:rPr>
              <a:t> as long as he can produce satisfactory evidence of his British status. That is not something we want to tamper with lightly. In a world in which restrictions on personal movement and immigration have increased </a:t>
            </a:r>
            <a:r>
              <a:rPr lang="en-GB" sz="1600" b="1" i="0" dirty="0">
                <a:solidFill>
                  <a:srgbClr val="4D4D4D"/>
                </a:solidFill>
                <a:effectLst/>
              </a:rPr>
              <a:t>we still take pride in the fact that a man can say </a:t>
            </a:r>
            <a:r>
              <a:rPr lang="en-GB" sz="1600" b="1" i="1" dirty="0">
                <a:solidFill>
                  <a:srgbClr val="4D4D4D"/>
                </a:solidFill>
                <a:effectLst/>
              </a:rPr>
              <a:t>Civis Britannicus sum</a:t>
            </a:r>
            <a:r>
              <a:rPr lang="en-GB" sz="1600" b="1" i="0" dirty="0">
                <a:solidFill>
                  <a:srgbClr val="4D4D4D"/>
                </a:solidFill>
                <a:effectLst/>
              </a:rPr>
              <a:t> whatever his colour may be, and we take pride in the fact that he wants and can come to the Mother country.</a:t>
            </a:r>
            <a:r>
              <a:rPr lang="en-GB" sz="1600" b="0" i="0" dirty="0">
                <a:solidFill>
                  <a:srgbClr val="4D4D4D"/>
                </a:solidFill>
                <a:effectLst/>
              </a:rPr>
              <a:t>’</a:t>
            </a:r>
          </a:p>
          <a:p>
            <a:pPr marL="0" indent="0" algn="r">
              <a:buNone/>
            </a:pPr>
            <a:r>
              <a:rPr lang="en-GB" sz="1600" dirty="0">
                <a:solidFill>
                  <a:srgbClr val="4D4D4D"/>
                </a:solidFill>
              </a:rPr>
              <a:t>Henry Hopkinson, Minister of State, Colonial Affairs</a:t>
            </a:r>
            <a:endParaRPr lang="en-GB" sz="1600" dirty="0"/>
          </a:p>
        </p:txBody>
      </p:sp>
    </p:spTree>
    <p:extLst>
      <p:ext uri="{BB962C8B-B14F-4D97-AF65-F5344CB8AC3E}">
        <p14:creationId xmlns:p14="http://schemas.microsoft.com/office/powerpoint/2010/main" val="2265773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5EB77-F9A6-A9A4-D92C-A6CC8707F89B}"/>
              </a:ext>
            </a:extLst>
          </p:cNvPr>
          <p:cNvSpPr>
            <a:spLocks noGrp="1"/>
          </p:cNvSpPr>
          <p:nvPr>
            <p:ph type="title"/>
          </p:nvPr>
        </p:nvSpPr>
        <p:spPr>
          <a:xfrm>
            <a:off x="1691680" y="12606"/>
            <a:ext cx="7772400" cy="800100"/>
          </a:xfrm>
        </p:spPr>
        <p:txBody>
          <a:bodyPr/>
          <a:lstStyle/>
          <a:p>
            <a:r>
              <a:rPr lang="en-GB" dirty="0"/>
              <a:t>Migration-nation Britain?</a:t>
            </a:r>
          </a:p>
        </p:txBody>
      </p:sp>
      <p:pic>
        <p:nvPicPr>
          <p:cNvPr id="3078" name="Picture 6" descr="conflict multiarticle-2246689-16780689000005DC-980_964x744">
            <a:extLst>
              <a:ext uri="{FF2B5EF4-FFF2-40B4-BE49-F238E27FC236}">
                <a16:creationId xmlns:a16="http://schemas.microsoft.com/office/drawing/2014/main" id="{4F9F6940-1FEF-2002-956A-F01A7D4F19B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45108" y="861965"/>
            <a:ext cx="4167332" cy="3209518"/>
          </a:xfrm>
          <a:prstGeom prst="rect">
            <a:avLst/>
          </a:prstGeom>
          <a:noFill/>
          <a:ln w="57150">
            <a:solidFill>
              <a:schemeClr val="tx1"/>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4BDC7F2-08CA-F654-4462-6C0AB9CA5161}"/>
              </a:ext>
            </a:extLst>
          </p:cNvPr>
          <p:cNvSpPr txBox="1"/>
          <p:nvPr/>
        </p:nvSpPr>
        <p:spPr>
          <a:xfrm>
            <a:off x="5399349" y="4220666"/>
            <a:ext cx="3058851" cy="369332"/>
          </a:xfrm>
          <a:prstGeom prst="rect">
            <a:avLst/>
          </a:prstGeom>
          <a:noFill/>
        </p:spPr>
        <p:txBody>
          <a:bodyPr wrap="none" rtlCol="0">
            <a:spAutoFit/>
          </a:bodyPr>
          <a:lstStyle/>
          <a:p>
            <a:r>
              <a:rPr lang="en-GB" sz="1800" i="1" dirty="0">
                <a:latin typeface="+mn-lt"/>
              </a:rPr>
              <a:t>Daily Mail</a:t>
            </a:r>
            <a:r>
              <a:rPr lang="en-GB" sz="1800" dirty="0">
                <a:latin typeface="+mn-lt"/>
              </a:rPr>
              <a:t>, 12 December 2012 </a:t>
            </a:r>
          </a:p>
        </p:txBody>
      </p:sp>
      <p:sp>
        <p:nvSpPr>
          <p:cNvPr id="9" name="Content Placeholder 8">
            <a:extLst>
              <a:ext uri="{FF2B5EF4-FFF2-40B4-BE49-F238E27FC236}">
                <a16:creationId xmlns:a16="http://schemas.microsoft.com/office/drawing/2014/main" id="{7866FAF2-1ED1-44AB-EFF4-81D478102564}"/>
              </a:ext>
            </a:extLst>
          </p:cNvPr>
          <p:cNvSpPr>
            <a:spLocks noGrp="1"/>
          </p:cNvSpPr>
          <p:nvPr>
            <p:ph sz="half" idx="1"/>
          </p:nvPr>
        </p:nvSpPr>
        <p:spPr/>
        <p:txBody>
          <a:bodyPr/>
          <a:lstStyle/>
          <a:p>
            <a:endParaRPr lang="en-GB"/>
          </a:p>
        </p:txBody>
      </p:sp>
      <p:pic>
        <p:nvPicPr>
          <p:cNvPr id="3082" name="Picture 10" descr="Imperial Federation, map of the world showing the extent of the British Empire in 1886">
            <a:extLst>
              <a:ext uri="{FF2B5EF4-FFF2-40B4-BE49-F238E27FC236}">
                <a16:creationId xmlns:a16="http://schemas.microsoft.com/office/drawing/2014/main" id="{56878CA0-315E-BD4A-14B7-4A996F8378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 y="757597"/>
            <a:ext cx="4692336" cy="350788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B4EC94C3-3A09-E660-29EE-081C7139AA3D}"/>
              </a:ext>
            </a:extLst>
          </p:cNvPr>
          <p:cNvSpPr txBox="1"/>
          <p:nvPr/>
        </p:nvSpPr>
        <p:spPr>
          <a:xfrm>
            <a:off x="124780" y="4265481"/>
            <a:ext cx="4932040" cy="830997"/>
          </a:xfrm>
          <a:prstGeom prst="rect">
            <a:avLst/>
          </a:prstGeom>
          <a:noFill/>
        </p:spPr>
        <p:txBody>
          <a:bodyPr wrap="square">
            <a:spAutoFit/>
          </a:bodyPr>
          <a:lstStyle/>
          <a:p>
            <a:r>
              <a:rPr lang="en-GB" sz="1600" b="0" i="0" dirty="0">
                <a:solidFill>
                  <a:srgbClr val="4A4A38"/>
                </a:solidFill>
                <a:effectLst/>
                <a:highlight>
                  <a:srgbClr val="FFFFFF"/>
                </a:highlight>
                <a:latin typeface="+mn-lt"/>
              </a:rPr>
              <a:t>Imperial Federation, map of the world showing the extent of the British Empire in 1886, published in </a:t>
            </a:r>
            <a:r>
              <a:rPr lang="en-GB" sz="1600" b="0" i="1" dirty="0">
                <a:solidFill>
                  <a:srgbClr val="4A4A38"/>
                </a:solidFill>
                <a:effectLst/>
                <a:highlight>
                  <a:srgbClr val="FFFFFF"/>
                </a:highlight>
                <a:latin typeface="+mn-lt"/>
              </a:rPr>
              <a:t>The Graphic, </a:t>
            </a:r>
            <a:r>
              <a:rPr lang="en-GB" sz="1600" dirty="0">
                <a:solidFill>
                  <a:srgbClr val="4A4A38"/>
                </a:solidFill>
                <a:effectLst/>
                <a:highlight>
                  <a:srgbClr val="FFFFFF"/>
                </a:highlight>
                <a:latin typeface="+mn-lt"/>
              </a:rPr>
              <a:t>a popular </a:t>
            </a:r>
            <a:r>
              <a:rPr lang="en-GB" sz="1600" b="0" i="0" dirty="0">
                <a:solidFill>
                  <a:srgbClr val="4A4A38"/>
                </a:solidFill>
                <a:effectLst/>
                <a:highlight>
                  <a:srgbClr val="FFFFFF"/>
                </a:highlight>
                <a:latin typeface="+mn-lt"/>
              </a:rPr>
              <a:t>newspaper.</a:t>
            </a:r>
            <a:endParaRPr lang="en-GB" sz="1600" dirty="0">
              <a:latin typeface="+mn-lt"/>
            </a:endParaRPr>
          </a:p>
        </p:txBody>
      </p:sp>
    </p:spTree>
    <p:extLst>
      <p:ext uri="{BB962C8B-B14F-4D97-AF65-F5344CB8AC3E}">
        <p14:creationId xmlns:p14="http://schemas.microsoft.com/office/powerpoint/2010/main" val="4215351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A258A-06C7-C5A7-1FE6-5FC4BF36969F}"/>
              </a:ext>
            </a:extLst>
          </p:cNvPr>
          <p:cNvSpPr>
            <a:spLocks noGrp="1"/>
          </p:cNvSpPr>
          <p:nvPr>
            <p:ph type="title"/>
          </p:nvPr>
        </p:nvSpPr>
        <p:spPr>
          <a:xfrm>
            <a:off x="685800" y="171450"/>
            <a:ext cx="7772400" cy="1104156"/>
          </a:xfrm>
        </p:spPr>
        <p:txBody>
          <a:bodyPr/>
          <a:lstStyle/>
          <a:p>
            <a:r>
              <a:rPr lang="en-GB" dirty="0"/>
              <a:t>How do historians write the history of migration in Britain?</a:t>
            </a:r>
          </a:p>
        </p:txBody>
      </p:sp>
      <p:sp>
        <p:nvSpPr>
          <p:cNvPr id="3" name="Content Placeholder 2">
            <a:extLst>
              <a:ext uri="{FF2B5EF4-FFF2-40B4-BE49-F238E27FC236}">
                <a16:creationId xmlns:a16="http://schemas.microsoft.com/office/drawing/2014/main" id="{887BE62E-06D3-44BB-E2FF-A868E5A8B10D}"/>
              </a:ext>
            </a:extLst>
          </p:cNvPr>
          <p:cNvSpPr>
            <a:spLocks noGrp="1"/>
          </p:cNvSpPr>
          <p:nvPr>
            <p:ph sz="half" idx="1"/>
          </p:nvPr>
        </p:nvSpPr>
        <p:spPr>
          <a:xfrm>
            <a:off x="179512" y="1491630"/>
            <a:ext cx="3810000" cy="3086100"/>
          </a:xfrm>
        </p:spPr>
        <p:txBody>
          <a:bodyPr/>
          <a:lstStyle/>
          <a:p>
            <a:pPr marL="0" indent="0">
              <a:buNone/>
            </a:pPr>
            <a:r>
              <a:rPr lang="en-GB" sz="2400" dirty="0"/>
              <a:t>Traditionally:</a:t>
            </a:r>
          </a:p>
          <a:p>
            <a:pPr>
              <a:buFont typeface="Arial" panose="020B0604020202020204" pitchFamily="34" charset="0"/>
              <a:buChar char="•"/>
            </a:pPr>
            <a:r>
              <a:rPr lang="en-GB" sz="2400" dirty="0"/>
              <a:t>Parliamentary debates</a:t>
            </a:r>
          </a:p>
          <a:p>
            <a:pPr>
              <a:buFont typeface="Arial" panose="020B0604020202020204" pitchFamily="34" charset="0"/>
              <a:buChar char="•"/>
            </a:pPr>
            <a:r>
              <a:rPr lang="en-GB" sz="2400" dirty="0"/>
              <a:t>Border and Census Data</a:t>
            </a:r>
          </a:p>
          <a:p>
            <a:pPr>
              <a:buFont typeface="Arial" panose="020B0604020202020204" pitchFamily="34" charset="0"/>
              <a:buChar char="•"/>
            </a:pPr>
            <a:r>
              <a:rPr lang="en-GB" sz="2400" dirty="0"/>
              <a:t>Newspaper coverage</a:t>
            </a:r>
          </a:p>
          <a:p>
            <a:pPr>
              <a:buFont typeface="Arial" panose="020B0604020202020204" pitchFamily="34" charset="0"/>
              <a:buChar char="•"/>
            </a:pPr>
            <a:r>
              <a:rPr lang="en-GB" sz="2400" dirty="0"/>
              <a:t>Legislation</a:t>
            </a:r>
          </a:p>
          <a:p>
            <a:pPr>
              <a:buFont typeface="Arial" panose="020B0604020202020204" pitchFamily="34" charset="0"/>
              <a:buChar char="•"/>
            </a:pPr>
            <a:r>
              <a:rPr lang="en-GB" sz="2400" dirty="0"/>
              <a:t>Policy documents</a:t>
            </a:r>
          </a:p>
        </p:txBody>
      </p:sp>
      <p:sp>
        <p:nvSpPr>
          <p:cNvPr id="4" name="Content Placeholder 3">
            <a:extLst>
              <a:ext uri="{FF2B5EF4-FFF2-40B4-BE49-F238E27FC236}">
                <a16:creationId xmlns:a16="http://schemas.microsoft.com/office/drawing/2014/main" id="{FBD94C9B-D1AF-CACA-E06B-52FB82C6F2A0}"/>
              </a:ext>
            </a:extLst>
          </p:cNvPr>
          <p:cNvSpPr>
            <a:spLocks noGrp="1"/>
          </p:cNvSpPr>
          <p:nvPr>
            <p:ph sz="half" idx="2"/>
          </p:nvPr>
        </p:nvSpPr>
        <p:spPr>
          <a:xfrm>
            <a:off x="4499992" y="1491630"/>
            <a:ext cx="4464496" cy="3086100"/>
          </a:xfrm>
        </p:spPr>
        <p:txBody>
          <a:bodyPr/>
          <a:lstStyle/>
          <a:p>
            <a:pPr marL="0" indent="0">
              <a:buNone/>
            </a:pPr>
            <a:r>
              <a:rPr lang="en-GB" sz="2400" dirty="0"/>
              <a:t>Inclusively:</a:t>
            </a:r>
          </a:p>
          <a:p>
            <a:pPr>
              <a:buFont typeface="Arial" panose="020B0604020202020204" pitchFamily="34" charset="0"/>
              <a:buChar char="•"/>
            </a:pPr>
            <a:r>
              <a:rPr lang="en-GB" sz="2400" dirty="0"/>
              <a:t>Visual representations – photos, film, television, cartoons</a:t>
            </a:r>
          </a:p>
          <a:p>
            <a:pPr>
              <a:buFont typeface="Arial" panose="020B0604020202020204" pitchFamily="34" charset="0"/>
              <a:buChar char="•"/>
            </a:pPr>
            <a:r>
              <a:rPr lang="en-GB" sz="2400" dirty="0"/>
              <a:t>Oral history</a:t>
            </a:r>
          </a:p>
          <a:p>
            <a:pPr>
              <a:buFont typeface="Arial" panose="020B0604020202020204" pitchFamily="34" charset="0"/>
              <a:buChar char="•"/>
            </a:pPr>
            <a:r>
              <a:rPr lang="en-GB" sz="2400" dirty="0"/>
              <a:t>Diaries/Memoirs/Letters</a:t>
            </a:r>
          </a:p>
          <a:p>
            <a:pPr>
              <a:buFont typeface="Arial" panose="020B0604020202020204" pitchFamily="34" charset="0"/>
              <a:buChar char="•"/>
            </a:pPr>
            <a:r>
              <a:rPr lang="en-GB" sz="2400" dirty="0"/>
              <a:t>Community documents</a:t>
            </a:r>
          </a:p>
        </p:txBody>
      </p:sp>
    </p:spTree>
    <p:extLst>
      <p:ext uri="{BB962C8B-B14F-4D97-AF65-F5344CB8AC3E}">
        <p14:creationId xmlns:p14="http://schemas.microsoft.com/office/powerpoint/2010/main" val="365634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B8DB0-A6EF-D3FB-FD30-711861FEE814}"/>
              </a:ext>
            </a:extLst>
          </p:cNvPr>
          <p:cNvSpPr>
            <a:spLocks noGrp="1"/>
          </p:cNvSpPr>
          <p:nvPr>
            <p:ph type="title"/>
          </p:nvPr>
        </p:nvSpPr>
        <p:spPr>
          <a:xfrm>
            <a:off x="5228" y="-12850"/>
            <a:ext cx="9144000" cy="800100"/>
          </a:xfrm>
        </p:spPr>
        <p:txBody>
          <a:bodyPr/>
          <a:lstStyle/>
          <a:p>
            <a:r>
              <a:rPr lang="en-GB" sz="3200" dirty="0"/>
              <a:t>And what does British Empire look like from abroad?</a:t>
            </a:r>
          </a:p>
        </p:txBody>
      </p:sp>
      <p:pic>
        <p:nvPicPr>
          <p:cNvPr id="6" name="Content Placeholder 5" descr="A cartoon of a person in a hat&#10;&#10;Description automatically generated">
            <a:extLst>
              <a:ext uri="{FF2B5EF4-FFF2-40B4-BE49-F238E27FC236}">
                <a16:creationId xmlns:a16="http://schemas.microsoft.com/office/drawing/2014/main" id="{4E8C8D5F-BF8E-5777-F668-32A12A249793}"/>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27065" y="555526"/>
            <a:ext cx="2426709" cy="3086100"/>
          </a:xfrm>
        </p:spPr>
      </p:pic>
      <p:pic>
        <p:nvPicPr>
          <p:cNvPr id="8" name="Content Placeholder 7" descr="A drawing of a person flying over a cemetery&#10;&#10;Description automatically generated">
            <a:extLst>
              <a:ext uri="{FF2B5EF4-FFF2-40B4-BE49-F238E27FC236}">
                <a16:creationId xmlns:a16="http://schemas.microsoft.com/office/drawing/2014/main" id="{367585B4-D52F-FF11-584B-EC32B726CB3B}"/>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2610302" y="689425"/>
            <a:ext cx="4043506" cy="3212785"/>
          </a:xfrm>
        </p:spPr>
      </p:pic>
      <p:pic>
        <p:nvPicPr>
          <p:cNvPr id="10" name="Picture 9" descr="A lion and lion with weapons&#10;&#10;Description automatically generated with medium confidence">
            <a:extLst>
              <a:ext uri="{FF2B5EF4-FFF2-40B4-BE49-F238E27FC236}">
                <a16:creationId xmlns:a16="http://schemas.microsoft.com/office/drawing/2014/main" id="{2D2E8089-89FA-440E-F588-D021D14021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80501" y="689425"/>
            <a:ext cx="3282718" cy="3433455"/>
          </a:xfrm>
          <a:prstGeom prst="rect">
            <a:avLst/>
          </a:prstGeom>
        </p:spPr>
      </p:pic>
      <p:sp>
        <p:nvSpPr>
          <p:cNvPr id="11" name="TextBox 10">
            <a:extLst>
              <a:ext uri="{FF2B5EF4-FFF2-40B4-BE49-F238E27FC236}">
                <a16:creationId xmlns:a16="http://schemas.microsoft.com/office/drawing/2014/main" id="{278E9DF0-2809-3C11-E580-D7A87D966B7E}"/>
              </a:ext>
            </a:extLst>
          </p:cNvPr>
          <p:cNvSpPr txBox="1"/>
          <p:nvPr/>
        </p:nvSpPr>
        <p:spPr>
          <a:xfrm>
            <a:off x="70537" y="3639869"/>
            <a:ext cx="2592288" cy="1200329"/>
          </a:xfrm>
          <a:prstGeom prst="rect">
            <a:avLst/>
          </a:prstGeom>
          <a:noFill/>
        </p:spPr>
        <p:txBody>
          <a:bodyPr wrap="square" rtlCol="0">
            <a:spAutoFit/>
          </a:bodyPr>
          <a:lstStyle/>
          <a:p>
            <a:r>
              <a:rPr lang="en-GB" sz="1800" dirty="0">
                <a:latin typeface="Calibri" panose="020F0502020204030204" pitchFamily="34" charset="0"/>
                <a:cs typeface="Calibri" panose="020F0502020204030204" pitchFamily="34" charset="0"/>
              </a:rPr>
              <a:t>View from USA, Mid-19</a:t>
            </a:r>
            <a:r>
              <a:rPr lang="en-GB" sz="1800" baseline="30000" dirty="0">
                <a:latin typeface="Calibri" panose="020F0502020204030204" pitchFamily="34" charset="0"/>
                <a:cs typeface="Calibri" panose="020F0502020204030204" pitchFamily="34" charset="0"/>
              </a:rPr>
              <a:t>th</a:t>
            </a:r>
            <a:r>
              <a:rPr lang="en-GB" sz="1800" dirty="0">
                <a:latin typeface="Calibri" panose="020F0502020204030204" pitchFamily="34" charset="0"/>
                <a:cs typeface="Calibri" panose="020F0502020204030204" pitchFamily="34" charset="0"/>
              </a:rPr>
              <a:t> c.: Shopkeeper to the World, Moral Authority to None </a:t>
            </a:r>
          </a:p>
        </p:txBody>
      </p:sp>
      <p:sp>
        <p:nvSpPr>
          <p:cNvPr id="12" name="TextBox 11">
            <a:extLst>
              <a:ext uri="{FF2B5EF4-FFF2-40B4-BE49-F238E27FC236}">
                <a16:creationId xmlns:a16="http://schemas.microsoft.com/office/drawing/2014/main" id="{C280392E-E40C-14D2-A0AD-C4F55C58CA32}"/>
              </a:ext>
            </a:extLst>
          </p:cNvPr>
          <p:cNvSpPr txBox="1"/>
          <p:nvPr/>
        </p:nvSpPr>
        <p:spPr>
          <a:xfrm>
            <a:off x="2802619" y="3883977"/>
            <a:ext cx="3063771" cy="923330"/>
          </a:xfrm>
          <a:prstGeom prst="rect">
            <a:avLst/>
          </a:prstGeom>
          <a:noFill/>
        </p:spPr>
        <p:txBody>
          <a:bodyPr wrap="square" rtlCol="0">
            <a:spAutoFit/>
          </a:bodyPr>
          <a:lstStyle/>
          <a:p>
            <a:r>
              <a:rPr lang="en-GB" sz="1800" dirty="0">
                <a:latin typeface="+mn-lt"/>
              </a:rPr>
              <a:t>View from France, Boer War: Death-Dealing Mother Britannia</a:t>
            </a:r>
          </a:p>
        </p:txBody>
      </p:sp>
      <p:sp>
        <p:nvSpPr>
          <p:cNvPr id="13" name="TextBox 12">
            <a:extLst>
              <a:ext uri="{FF2B5EF4-FFF2-40B4-BE49-F238E27FC236}">
                <a16:creationId xmlns:a16="http://schemas.microsoft.com/office/drawing/2014/main" id="{0086F854-80BD-B733-6B8E-A3DD260AFC69}"/>
              </a:ext>
            </a:extLst>
          </p:cNvPr>
          <p:cNvSpPr txBox="1"/>
          <p:nvPr/>
        </p:nvSpPr>
        <p:spPr>
          <a:xfrm>
            <a:off x="6300193" y="4011910"/>
            <a:ext cx="2520280" cy="923330"/>
          </a:xfrm>
          <a:prstGeom prst="rect">
            <a:avLst/>
          </a:prstGeom>
          <a:noFill/>
        </p:spPr>
        <p:txBody>
          <a:bodyPr wrap="square" rtlCol="0">
            <a:spAutoFit/>
          </a:bodyPr>
          <a:lstStyle/>
          <a:p>
            <a:r>
              <a:rPr lang="en-GB" sz="1800" dirty="0">
                <a:latin typeface="+mn-lt"/>
              </a:rPr>
              <a:t>View from USSR, 1956 Suez Crisis: Weary and Dependent</a:t>
            </a:r>
          </a:p>
        </p:txBody>
      </p:sp>
    </p:spTree>
    <p:extLst>
      <p:ext uri="{BB962C8B-B14F-4D97-AF65-F5344CB8AC3E}">
        <p14:creationId xmlns:p14="http://schemas.microsoft.com/office/powerpoint/2010/main" val="1347617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people at a market&#10;&#10;Description automatically generated">
            <a:extLst>
              <a:ext uri="{FF2B5EF4-FFF2-40B4-BE49-F238E27FC236}">
                <a16:creationId xmlns:a16="http://schemas.microsoft.com/office/drawing/2014/main" id="{8F8CB578-903D-FA80-B238-7644BCA21B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7123" y="6598"/>
            <a:ext cx="6569754" cy="4515966"/>
          </a:xfrm>
          <a:prstGeom prst="rect">
            <a:avLst/>
          </a:prstGeom>
        </p:spPr>
      </p:pic>
      <p:sp>
        <p:nvSpPr>
          <p:cNvPr id="8" name="TextBox 7">
            <a:extLst>
              <a:ext uri="{FF2B5EF4-FFF2-40B4-BE49-F238E27FC236}">
                <a16:creationId xmlns:a16="http://schemas.microsoft.com/office/drawing/2014/main" id="{AA62F1DE-A160-4B64-09CA-7B4CA17ECBB9}"/>
              </a:ext>
            </a:extLst>
          </p:cNvPr>
          <p:cNvSpPr txBox="1"/>
          <p:nvPr/>
        </p:nvSpPr>
        <p:spPr>
          <a:xfrm>
            <a:off x="-14992" y="4659982"/>
            <a:ext cx="9158992" cy="461665"/>
          </a:xfrm>
          <a:prstGeom prst="rect">
            <a:avLst/>
          </a:prstGeom>
          <a:noFill/>
        </p:spPr>
        <p:txBody>
          <a:bodyPr wrap="square">
            <a:spAutoFit/>
          </a:bodyPr>
          <a:lstStyle/>
          <a:p>
            <a:pPr algn="l" fontAlgn="base"/>
            <a:r>
              <a:rPr lang="en-GB" sz="1200" b="0" i="0" dirty="0">
                <a:effectLst/>
                <a:highlight>
                  <a:srgbClr val="FFFFFF"/>
                </a:highlight>
                <a:latin typeface="nyt-imperial"/>
              </a:rPr>
              <a:t>An estimated 150,000 Eastern European Jews settled in Britain between 1881 and 1914, in many cases after escaping persecution in pogroms across the Russian and Hapsburg empires. Credit...Jewish Chronicle/Heritage Images, via Getty Images</a:t>
            </a:r>
            <a:endParaRPr lang="en-GB" sz="1200" dirty="0"/>
          </a:p>
        </p:txBody>
      </p:sp>
      <p:pic>
        <p:nvPicPr>
          <p:cNvPr id="10" name="Picture 9" descr="Supporters of M.P. Enoch Powell protesting rising unemployment and immigration. Just under 30,000 of the 80,000 Ugandan Asians expelled by Idi Amin in 1972 were accepted into Britain. Four years earlier, Mr. Powell’s speech on the dangers of mass immigration had effectively ended his political career, but his warning resonated with many Britons.Credit...Hulton-Deutsch Collection/Getty Images">
            <a:extLst>
              <a:ext uri="{FF2B5EF4-FFF2-40B4-BE49-F238E27FC236}">
                <a16:creationId xmlns:a16="http://schemas.microsoft.com/office/drawing/2014/main" id="{A1DD9137-3443-7AAC-CEB4-370D65CC19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5349" y="0"/>
            <a:ext cx="3433302" cy="5143500"/>
          </a:xfrm>
          <a:prstGeom prst="rect">
            <a:avLst/>
          </a:prstGeom>
        </p:spPr>
      </p:pic>
      <p:pic>
        <p:nvPicPr>
          <p:cNvPr id="4098" name="Picture 2" descr="Celebrating the powerful influence of Black British Music">
            <a:extLst>
              <a:ext uri="{FF2B5EF4-FFF2-40B4-BE49-F238E27FC236}">
                <a16:creationId xmlns:a16="http://schemas.microsoft.com/office/drawing/2014/main" id="{0E5541B0-EE54-308D-D57A-967B911597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5858" y="339502"/>
            <a:ext cx="7132284" cy="4011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182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blinds(horizontal)">
                                      <p:cBhvr>
                                        <p:cTn id="13"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3B8484-DDC8-541C-16A4-D2916A0773DC}"/>
              </a:ext>
            </a:extLst>
          </p:cNvPr>
          <p:cNvSpPr>
            <a:spLocks noGrp="1"/>
          </p:cNvSpPr>
          <p:nvPr>
            <p:ph type="body" sz="quarter" idx="13"/>
          </p:nvPr>
        </p:nvSpPr>
        <p:spPr>
          <a:xfrm>
            <a:off x="322018" y="1203598"/>
            <a:ext cx="8499963" cy="2736304"/>
          </a:xfrm>
        </p:spPr>
        <p:txBody>
          <a:bodyPr/>
          <a:lstStyle/>
          <a:p>
            <a:r>
              <a:rPr lang="en-GB" sz="2400" dirty="0"/>
              <a:t>Please complete the History Department Module Feedback Form: </a:t>
            </a:r>
            <a:r>
              <a:rPr lang="en-GB" sz="1950" dirty="0">
                <a:hlinkClick r:id="rId2"/>
              </a:rPr>
              <a:t>https://warwick.ac.uk/fac/arts/history/students/currentug/modulefeedbackform</a:t>
            </a:r>
            <a:r>
              <a:rPr lang="en-GB" sz="1950" dirty="0"/>
              <a:t> </a:t>
            </a:r>
          </a:p>
          <a:p>
            <a:r>
              <a:rPr lang="en-GB" sz="2400" dirty="0"/>
              <a:t>Your group number is 1 (11-1) or 2 (2-4)</a:t>
            </a:r>
            <a:endParaRPr lang="en-GB" sz="1800" dirty="0"/>
          </a:p>
          <a:p>
            <a:r>
              <a:rPr lang="en-GB" sz="2700" dirty="0"/>
              <a:t>Thank you for your feedback! </a:t>
            </a:r>
          </a:p>
          <a:p>
            <a:endParaRPr lang="en-US" sz="1800" dirty="0"/>
          </a:p>
          <a:p>
            <a:pPr marL="0" indent="0">
              <a:buNone/>
            </a:pPr>
            <a:endParaRPr lang="en-GB" sz="1800" dirty="0"/>
          </a:p>
        </p:txBody>
      </p:sp>
      <p:sp>
        <p:nvSpPr>
          <p:cNvPr id="3" name="Title 2">
            <a:extLst>
              <a:ext uri="{FF2B5EF4-FFF2-40B4-BE49-F238E27FC236}">
                <a16:creationId xmlns:a16="http://schemas.microsoft.com/office/drawing/2014/main" id="{2E00EAAD-71A1-0127-FCFD-B25E194A08BA}"/>
              </a:ext>
            </a:extLst>
          </p:cNvPr>
          <p:cNvSpPr>
            <a:spLocks noGrp="1"/>
          </p:cNvSpPr>
          <p:nvPr>
            <p:ph type="title"/>
          </p:nvPr>
        </p:nvSpPr>
        <p:spPr>
          <a:xfrm>
            <a:off x="1164800" y="407802"/>
            <a:ext cx="7588478" cy="632866"/>
          </a:xfrm>
        </p:spPr>
        <p:txBody>
          <a:bodyPr/>
          <a:lstStyle/>
          <a:p>
            <a:r>
              <a:rPr lang="en-GB" sz="4950" dirty="0"/>
              <a:t>History Module Feedback</a:t>
            </a:r>
          </a:p>
        </p:txBody>
      </p:sp>
      <p:pic>
        <p:nvPicPr>
          <p:cNvPr id="6" name="Picture 5" descr="A qr code on a white background&#10;&#10;AI-generated content may be incorrect.">
            <a:extLst>
              <a:ext uri="{FF2B5EF4-FFF2-40B4-BE49-F238E27FC236}">
                <a16:creationId xmlns:a16="http://schemas.microsoft.com/office/drawing/2014/main" id="{2184FD09-C9A9-3CA3-A103-0D33DE55FB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6971" y="2802397"/>
            <a:ext cx="2275010" cy="2275010"/>
          </a:xfrm>
          <a:prstGeom prst="rect">
            <a:avLst/>
          </a:prstGeom>
        </p:spPr>
      </p:pic>
    </p:spTree>
    <p:extLst>
      <p:ext uri="{BB962C8B-B14F-4D97-AF65-F5344CB8AC3E}">
        <p14:creationId xmlns:p14="http://schemas.microsoft.com/office/powerpoint/2010/main" val="760557046"/>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11782</TotalTime>
  <Words>776</Words>
  <Application>Microsoft Macintosh PowerPoint</Application>
  <PresentationFormat>On-screen Show (16:9)</PresentationFormat>
  <Paragraphs>55</Paragraphs>
  <Slides>8</Slides>
  <Notes>3</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8</vt:i4>
      </vt:variant>
    </vt:vector>
  </HeadingPairs>
  <TitlesOfParts>
    <vt:vector size="18" baseType="lpstr">
      <vt:lpstr>Aptos</vt:lpstr>
      <vt:lpstr>Arial</vt:lpstr>
      <vt:lpstr>Calibri</vt:lpstr>
      <vt:lpstr>Lato</vt:lpstr>
      <vt:lpstr>National</vt:lpstr>
      <vt:lpstr>nyt-imperial</vt:lpstr>
      <vt:lpstr>Times New Roman</vt:lpstr>
      <vt:lpstr>uni_of_warwick_ruby red_16_9</vt:lpstr>
      <vt:lpstr>1_Custom Design</vt:lpstr>
      <vt:lpstr>Custom Design</vt:lpstr>
      <vt:lpstr>Empire on the Move: ‘Civis Britannicus sum’?</vt:lpstr>
      <vt:lpstr>But first:</vt:lpstr>
      <vt:lpstr>Subject, national, citizen?</vt:lpstr>
      <vt:lpstr>Migration-nation Britain?</vt:lpstr>
      <vt:lpstr>How do historians write the history of migration in Britain?</vt:lpstr>
      <vt:lpstr>And what does British Empire look like from abroad?</vt:lpstr>
      <vt:lpstr>PowerPoint Presentation</vt:lpstr>
      <vt:lpstr>History Module Feedback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327</cp:revision>
  <cp:lastPrinted>2018-03-22T09:31:03Z</cp:lastPrinted>
  <dcterms:created xsi:type="dcterms:W3CDTF">2016-05-26T09:13:48Z</dcterms:created>
  <dcterms:modified xsi:type="dcterms:W3CDTF">2025-12-05T08:07:45Z</dcterms:modified>
</cp:coreProperties>
</file>