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9C4B7-A6F1-43AD-9205-51C9607D5E7C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6CACE-A0A0-4022-A81E-ECADF98CEB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195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36CACE-A0A0-4022-A81E-ECADF98CEB7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254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B1DD-4DCD-4C7A-A29B-0EAD1D98A327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812A48B-7277-4B3C-B141-8D1F1FCC7E39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6034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B1DD-4DCD-4C7A-A29B-0EAD1D98A327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A48B-7277-4B3C-B141-8D1F1FCC7E39}" type="slidenum">
              <a:rPr lang="en-GB" smtClean="0"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395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B1DD-4DCD-4C7A-A29B-0EAD1D98A327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A48B-7277-4B3C-B141-8D1F1FCC7E39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877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B1DD-4DCD-4C7A-A29B-0EAD1D98A327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A48B-7277-4B3C-B141-8D1F1FCC7E39}" type="slidenum">
              <a:rPr lang="en-GB" smtClean="0"/>
              <a:t>‹#›</a:t>
            </a:fld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206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B1DD-4DCD-4C7A-A29B-0EAD1D98A327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A48B-7277-4B3C-B141-8D1F1FCC7E39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9854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B1DD-4DCD-4C7A-A29B-0EAD1D98A327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A48B-7277-4B3C-B141-8D1F1FCC7E39}" type="slidenum">
              <a:rPr lang="en-GB" smtClean="0"/>
              <a:t>‹#›</a:t>
            </a:fld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995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B1DD-4DCD-4C7A-A29B-0EAD1D98A327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A48B-7277-4B3C-B141-8D1F1FCC7E39}" type="slidenum">
              <a:rPr lang="en-GB" smtClean="0"/>
              <a:t>‹#›</a:t>
            </a:fld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973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B1DD-4DCD-4C7A-A29B-0EAD1D98A327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A48B-7277-4B3C-B141-8D1F1FCC7E39}" type="slidenum">
              <a:rPr lang="en-GB" smtClean="0"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5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B1DD-4DCD-4C7A-A29B-0EAD1D98A327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A48B-7277-4B3C-B141-8D1F1FCC7E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599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B1DD-4DCD-4C7A-A29B-0EAD1D98A327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A48B-7277-4B3C-B141-8D1F1FCC7E39}" type="slidenum">
              <a:rPr lang="en-GB" smtClean="0"/>
              <a:t>‹#›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1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8656B1DD-4DCD-4C7A-A29B-0EAD1D98A327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A48B-7277-4B3C-B141-8D1F1FCC7E39}" type="slidenum">
              <a:rPr lang="en-GB" smtClean="0"/>
              <a:t>‹#›</a:t>
            </a:fld>
            <a:endParaRPr lang="en-GB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09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6B1DD-4DCD-4C7A-A29B-0EAD1D98A327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812A48B-7277-4B3C-B141-8D1F1FCC7E39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325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image" Target="../media/image10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quest.com/hnpguardianobserver/docview/475054032/42CC6C7E2E043E5PQ/6?accountid=14888&amp;sourcetype=Newspapers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roquest.com/hnpguardianobserver/docview/478826586/42CC6C7E2E043E5PQ/9?accountid=14888&amp;sourcetype=Newspapers" TargetMode="External"/><Relationship Id="rId5" Type="http://schemas.openxmlformats.org/officeDocument/2006/relationships/hyperlink" Target="https://www.proquest.com/hnpguardianobserver/docview/478419564/42CC6C7E2E043E5PQ/1?accountid=14888&amp;sourcetype=Newspapers" TargetMode="External"/><Relationship Id="rId4" Type="http://schemas.openxmlformats.org/officeDocument/2006/relationships/hyperlink" Target="https://www.proquest.com/hnpguardianobserver/docview/476642924/91F770F315524443PQ/2?accountid=14888&amp;sourcetype=Newspaper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Commonwealth of Nations - or the British Empire.: Geographicus Rare  Antique Maps">
            <a:extLst>
              <a:ext uri="{FF2B5EF4-FFF2-40B4-BE49-F238E27FC236}">
                <a16:creationId xmlns:a16="http://schemas.microsoft.com/office/drawing/2014/main" id="{07898FE7-64B1-57F5-DFFF-13F8A1412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9075ED-6299-4193-768F-54D2ABD0E0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Constructing Citizenship within the British Empire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6FD4CA-EBF8-B561-C1DB-324B7D3F6F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By Tom Walker</a:t>
            </a:r>
          </a:p>
        </p:txBody>
      </p:sp>
    </p:spTree>
    <p:extLst>
      <p:ext uri="{BB962C8B-B14F-4D97-AF65-F5344CB8AC3E}">
        <p14:creationId xmlns:p14="http://schemas.microsoft.com/office/powerpoint/2010/main" val="594857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The (Manchester) Guardian is 200 years old | Manchester Confidential">
            <a:extLst>
              <a:ext uri="{FF2B5EF4-FFF2-40B4-BE49-F238E27FC236}">
                <a16:creationId xmlns:a16="http://schemas.microsoft.com/office/drawing/2014/main" id="{F7D3DEF9-C049-FB43-92E5-2D1F5B566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" r="10555" b="-2"/>
          <a:stretch>
            <a:fillRect/>
          </a:stretch>
        </p:blipFill>
        <p:spPr bwMode="auto">
          <a:xfrm>
            <a:off x="2" y="10"/>
            <a:ext cx="7554138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9" name="Rectangle 2058">
            <a:extLst>
              <a:ext uri="{FF2B5EF4-FFF2-40B4-BE49-F238E27FC236}">
                <a16:creationId xmlns:a16="http://schemas.microsoft.com/office/drawing/2014/main" id="{FE80BA4E-7CA1-4784-8DF0-4050425EC0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6753"/>
            <a:ext cx="5710296" cy="5572810"/>
          </a:xfrm>
          <a:prstGeom prst="rect">
            <a:avLst/>
          </a:prstGeom>
          <a:solidFill>
            <a:srgbClr val="000001">
              <a:alpha val="8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99B603-1A36-4CFA-729D-74B000C26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4017" y="804520"/>
            <a:ext cx="4240939" cy="1049235"/>
          </a:xfrm>
        </p:spPr>
        <p:txBody>
          <a:bodyPr>
            <a:normAutofit/>
          </a:bodyPr>
          <a:lstStyle/>
          <a:p>
            <a:r>
              <a:rPr lang="en-GB" b="1">
                <a:solidFill>
                  <a:srgbClr val="FFFFFE"/>
                </a:solidFill>
              </a:rPr>
              <a:t>The Manchester Guardian:</a:t>
            </a:r>
          </a:p>
        </p:txBody>
      </p:sp>
      <p:cxnSp>
        <p:nvCxnSpPr>
          <p:cNvPr id="2061" name="Straight Connector 2060">
            <a:extLst>
              <a:ext uri="{FF2B5EF4-FFF2-40B4-BE49-F238E27FC236}">
                <a16:creationId xmlns:a16="http://schemas.microsoft.com/office/drawing/2014/main" id="{255D78F3-871F-413A-A637-A2D7184944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06385" y="1847088"/>
            <a:ext cx="4238571" cy="0"/>
          </a:xfrm>
          <a:prstGeom prst="line">
            <a:avLst/>
          </a:prstGeom>
          <a:ln w="31750">
            <a:solidFill>
              <a:srgbClr val="A2EEFC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A5FEF-4A65-5E00-581C-D9E623952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4017" y="2015733"/>
            <a:ext cx="4240939" cy="402126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Clr>
                <a:srgbClr val="A2EEFC"/>
              </a:buClr>
            </a:pPr>
            <a:r>
              <a:rPr lang="en-GB" sz="1400">
                <a:solidFill>
                  <a:srgbClr val="FFFFFE"/>
                </a:solidFill>
              </a:rPr>
              <a:t>Founded by John Edward Taylor in 1821 ‘to promote the liberal interest in the aftermath of the Peterloo Massacre, in the context of the growing anti-Corn Laws campaign’.</a:t>
            </a:r>
          </a:p>
          <a:p>
            <a:pPr>
              <a:lnSpc>
                <a:spcPct val="110000"/>
              </a:lnSpc>
              <a:buClr>
                <a:srgbClr val="A2EEFC"/>
              </a:buClr>
            </a:pPr>
            <a:r>
              <a:rPr lang="en-GB" sz="1400">
                <a:solidFill>
                  <a:srgbClr val="FFFFFE"/>
                </a:solidFill>
              </a:rPr>
              <a:t>Achieved national and international status under C.P. Scott – editor from 1872-1929 and owner from 1907.</a:t>
            </a:r>
          </a:p>
          <a:p>
            <a:pPr>
              <a:lnSpc>
                <a:spcPct val="110000"/>
              </a:lnSpc>
              <a:buClr>
                <a:srgbClr val="A2EEFC"/>
              </a:buClr>
            </a:pPr>
            <a:r>
              <a:rPr lang="en-GB" sz="1400">
                <a:solidFill>
                  <a:srgbClr val="FFFFFE"/>
                </a:solidFill>
              </a:rPr>
              <a:t>A newspaper characterised by ‘high-handed moral posturing and woolly (impartial?) leaders’.</a:t>
            </a:r>
          </a:p>
          <a:p>
            <a:pPr>
              <a:lnSpc>
                <a:spcPct val="110000"/>
              </a:lnSpc>
              <a:buClr>
                <a:srgbClr val="A2EEFC"/>
              </a:buClr>
            </a:pPr>
            <a:endParaRPr lang="en-GB" sz="1400">
              <a:solidFill>
                <a:srgbClr val="FFFFFE"/>
              </a:solidFill>
            </a:endParaRPr>
          </a:p>
          <a:p>
            <a:pPr marL="0" indent="0">
              <a:lnSpc>
                <a:spcPct val="110000"/>
              </a:lnSpc>
              <a:buClr>
                <a:srgbClr val="A2EEFC"/>
              </a:buClr>
              <a:buNone/>
            </a:pPr>
            <a:r>
              <a:rPr lang="en-GB" sz="1400">
                <a:solidFill>
                  <a:srgbClr val="FFFFFE"/>
                </a:solidFill>
              </a:rPr>
              <a:t>Taken from ‘History of the Guardian’, </a:t>
            </a:r>
            <a:r>
              <a:rPr lang="en-GB" sz="1400" i="1">
                <a:solidFill>
                  <a:srgbClr val="FFFFFE"/>
                </a:solidFill>
              </a:rPr>
              <a:t>Guardian</a:t>
            </a:r>
            <a:r>
              <a:rPr lang="en-GB" sz="1400">
                <a:solidFill>
                  <a:srgbClr val="FFFFFE"/>
                </a:solidFill>
              </a:rPr>
              <a:t>, 11 December 2017 &lt;https://www.theguardian.com/gnm-archive/2002/jun/06/1&gt; [accessed 4 December 2025].</a:t>
            </a:r>
          </a:p>
        </p:txBody>
      </p:sp>
      <p:pic>
        <p:nvPicPr>
          <p:cNvPr id="2054" name="Picture 6" descr="Introducing the (Manchester) Guardian teaching resources | by Dr Janette  Martin | Special Collections | Medium">
            <a:extLst>
              <a:ext uri="{FF2B5EF4-FFF2-40B4-BE49-F238E27FC236}">
                <a16:creationId xmlns:a16="http://schemas.microsoft.com/office/drawing/2014/main" id="{195BA1CC-3717-7A3A-B576-C677CCD12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3" r="8597" b="-3"/>
          <a:stretch>
            <a:fillRect/>
          </a:stretch>
        </p:blipFill>
        <p:spPr bwMode="auto">
          <a:xfrm>
            <a:off x="7555679" y="1"/>
            <a:ext cx="4636321" cy="261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nPublishing: The Guardian honours its Manchester roots as it turns 200">
            <a:extLst>
              <a:ext uri="{FF2B5EF4-FFF2-40B4-BE49-F238E27FC236}">
                <a16:creationId xmlns:a16="http://schemas.microsoft.com/office/drawing/2014/main" id="{C9224411-7463-CF3F-AEE7-E61F8DFFC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8" r="20694"/>
          <a:stretch>
            <a:fillRect/>
          </a:stretch>
        </p:blipFill>
        <p:spPr bwMode="auto">
          <a:xfrm>
            <a:off x="7554139" y="2611818"/>
            <a:ext cx="4636321" cy="424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3" name="Straight Connector 2062">
            <a:extLst>
              <a:ext uri="{FF2B5EF4-FFF2-40B4-BE49-F238E27FC236}">
                <a16:creationId xmlns:a16="http://schemas.microsoft.com/office/drawing/2014/main" id="{E3693DA3-D7EC-4876-8C21-B39568C3B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54139" y="-680"/>
            <a:ext cx="0" cy="6858003"/>
          </a:xfrm>
          <a:prstGeom prst="line">
            <a:avLst/>
          </a:prstGeom>
          <a:ln w="101600">
            <a:solidFill>
              <a:srgbClr val="000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5" name="Straight Connector 2064">
            <a:extLst>
              <a:ext uri="{FF2B5EF4-FFF2-40B4-BE49-F238E27FC236}">
                <a16:creationId xmlns:a16="http://schemas.microsoft.com/office/drawing/2014/main" id="{D4917554-49C8-4239-9483-9825DDB42D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554138" y="2611143"/>
            <a:ext cx="4637863" cy="0"/>
          </a:xfrm>
          <a:prstGeom prst="line">
            <a:avLst/>
          </a:prstGeom>
          <a:ln w="101600">
            <a:solidFill>
              <a:srgbClr val="000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1970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0419CA0-BFB4-4390-AB8F-5DBFCA45D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CF4C623-16D7-4722-8EFB-A5B0E3BC07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7" y="1847088"/>
            <a:ext cx="554803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1D5417B-9C6E-7368-6AA5-058E8D66F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5550355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u="sng"/>
              <a:t>Article No. 1 (27 May 1910):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6E9C81-ACBE-459E-A7D5-2BB824B68F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85849B-A5B0-61B6-F5F4-5E645CD02395}"/>
              </a:ext>
            </a:extLst>
          </p:cNvPr>
          <p:cNvSpPr txBox="1"/>
          <p:nvPr/>
        </p:nvSpPr>
        <p:spPr>
          <a:xfrm>
            <a:off x="1451580" y="2015732"/>
            <a:ext cx="5550355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Jou Linn taken into custody by Manchester Police.</a:t>
            </a:r>
          </a:p>
          <a:p>
            <a:pPr marL="285750"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Children’s Court ordered his deportation.</a:t>
            </a:r>
          </a:p>
          <a:p>
            <a:pPr marL="285750"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It was raised that Linn was from Hong Kong – therefore having claim to British Nationality.</a:t>
            </a:r>
          </a:p>
          <a:p>
            <a:pPr marL="285750"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Deportation order withdrawn but confusion remained on his status as a British subject and his claim to British nationality.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EBDCB18-ABE5-43B0-8B68-89FEDAECB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77388" y="482171"/>
            <a:ext cx="4074533" cy="5149101"/>
            <a:chOff x="7463259" y="583365"/>
            <a:chExt cx="4074533" cy="518192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83C65C6-7268-490D-B4A8-927D45FAB6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3259" y="583365"/>
              <a:ext cx="4074533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133D4A5-82E5-43A0-9FF0-81B7AC16CD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6318" y="915807"/>
              <a:ext cx="345028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Content Placeholder 4" descr="A close-up of a document&#10;&#10;AI-generated content may be incorrect.">
            <a:extLst>
              <a:ext uri="{FF2B5EF4-FFF2-40B4-BE49-F238E27FC236}">
                <a16:creationId xmlns:a16="http://schemas.microsoft.com/office/drawing/2014/main" id="{0CE46322-0871-9B96-D113-AE7887D00C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" r="11650" b="-4"/>
          <a:stretch>
            <a:fillRect/>
          </a:stretch>
        </p:blipFill>
        <p:spPr>
          <a:xfrm>
            <a:off x="8116373" y="1116345"/>
            <a:ext cx="2799103" cy="386617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8EC5C75-E28F-4899-9C2E-39431B82B7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6AAE0A1-60AD-4190-B85D-2DD8148369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3231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01E8EC89-86BC-4558-B010-53DF36A5AB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CCCDDFF-B9CC-494C-8BEE-2451CD79A0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7" y="1847088"/>
            <a:ext cx="352371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F592F94-62FD-2D77-65A9-1068EFEE0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19"/>
            <a:ext cx="3525184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u="sng"/>
              <a:t>Article No. 2 (9 September 1922):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4977EF3-E0BF-4719-9C15-8564B7D68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96F5CB-1F46-4B41-00CB-54A7FACB476C}"/>
              </a:ext>
            </a:extLst>
          </p:cNvPr>
          <p:cNvSpPr txBox="1"/>
          <p:nvPr/>
        </p:nvSpPr>
        <p:spPr>
          <a:xfrm>
            <a:off x="1451580" y="2015732"/>
            <a:ext cx="3525184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In theory, an ‘Imperial citizen’ should be able to move freely between state-controlled territories.</a:t>
            </a:r>
          </a:p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In practice, there was no ‘Imperial citizen’. </a:t>
            </a:r>
          </a:p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British Empire is culturally diverse – introduces racialised ideas of ‘development’. </a:t>
            </a:r>
          </a:p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Suggests creating Imperial citizenship for ‘all races within the British Empire’.</a:t>
            </a:r>
          </a:p>
          <a:p>
            <a:pPr marL="742950" lvl="1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Created with a universal code of law, constitution and democratic administration.</a:t>
            </a:r>
          </a:p>
        </p:txBody>
      </p:sp>
      <p:pic>
        <p:nvPicPr>
          <p:cNvPr id="5" name="Content Placeholder 4" descr="A close-up of a newspaper&#10;&#10;AI-generated content may be incorrect.">
            <a:extLst>
              <a:ext uri="{FF2B5EF4-FFF2-40B4-BE49-F238E27FC236}">
                <a16:creationId xmlns:a16="http://schemas.microsoft.com/office/drawing/2014/main" id="{3786D665-836C-8047-67B2-85E41B778B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52" y="481109"/>
            <a:ext cx="2111207" cy="5149284"/>
          </a:xfrm>
          <a:prstGeom prst="rect">
            <a:avLst/>
          </a:prstGeom>
        </p:spPr>
      </p:pic>
      <p:pic>
        <p:nvPicPr>
          <p:cNvPr id="7" name="Picture 6" descr="A close-up of a document&#10;&#10;AI-generated content may be incorrect.">
            <a:extLst>
              <a:ext uri="{FF2B5EF4-FFF2-40B4-BE49-F238E27FC236}">
                <a16:creationId xmlns:a16="http://schemas.microsoft.com/office/drawing/2014/main" id="{36069226-F16C-B730-AE1E-476F5CCFAF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"/>
          <a:stretch>
            <a:fillRect/>
          </a:stretch>
        </p:blipFill>
        <p:spPr>
          <a:xfrm>
            <a:off x="9076614" y="480046"/>
            <a:ext cx="1979596" cy="515034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5DC397C-2B77-4200-B02F-47CA26CA2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3AFA304-05B8-441F-BA73-B92E08BD6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157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1E8EC89-86BC-4558-B010-53DF36A5AB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CCCDDFF-B9CC-494C-8BEE-2451CD79A0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7" y="1847088"/>
            <a:ext cx="352371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187F719-0BE4-89A6-23E9-0A3D7E57D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19"/>
            <a:ext cx="3525184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u="sng"/>
              <a:t>Article No. 3 (2 June 1932):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4977EF3-E0BF-4719-9C15-8564B7D68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58DA79-EDDE-6CD9-3006-1A772716602C}"/>
              </a:ext>
            </a:extLst>
          </p:cNvPr>
          <p:cNvSpPr txBox="1"/>
          <p:nvPr/>
        </p:nvSpPr>
        <p:spPr>
          <a:xfrm>
            <a:off x="1451580" y="2015732"/>
            <a:ext cx="3525184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British subjects divided into different classes based on where in the Empire they were born and to whom. </a:t>
            </a:r>
          </a:p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Race does not determine British nationality.</a:t>
            </a:r>
          </a:p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There are exceptions on whether British nationality is granted.</a:t>
            </a:r>
          </a:p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Nationality cannot be inherited matrilineally. </a:t>
            </a:r>
          </a:p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Women lose citizenship if marrying a non-British husband. </a:t>
            </a:r>
          </a:p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Nationality can be acquired through naturalisation.</a:t>
            </a:r>
          </a:p>
        </p:txBody>
      </p:sp>
      <p:pic>
        <p:nvPicPr>
          <p:cNvPr id="7" name="Picture 6" descr="A close-up of a text&#10;&#10;AI-generated content may be incorrect.">
            <a:extLst>
              <a:ext uri="{FF2B5EF4-FFF2-40B4-BE49-F238E27FC236}">
                <a16:creationId xmlns:a16="http://schemas.microsoft.com/office/drawing/2014/main" id="{DDD1FC3F-D582-A77A-2D89-50BA57D4D0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933" y="703512"/>
            <a:ext cx="3827496" cy="4681952"/>
          </a:xfrm>
          <a:prstGeom prst="rect">
            <a:avLst/>
          </a:prstGeom>
        </p:spPr>
      </p:pic>
      <p:pic>
        <p:nvPicPr>
          <p:cNvPr id="5" name="Content Placeholder 4" descr="A text with red marks&#10;&#10;AI-generated content may be incorrect.">
            <a:extLst>
              <a:ext uri="{FF2B5EF4-FFF2-40B4-BE49-F238E27FC236}">
                <a16:creationId xmlns:a16="http://schemas.microsoft.com/office/drawing/2014/main" id="{840D5A64-8076-BF32-7B4B-B5DB9341C8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178"/>
          <a:stretch>
            <a:fillRect/>
          </a:stretch>
        </p:blipFill>
        <p:spPr>
          <a:xfrm>
            <a:off x="5455795" y="464765"/>
            <a:ext cx="2097952" cy="515034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5DC397C-2B77-4200-B02F-47CA26CA2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3AFA304-05B8-441F-BA73-B92E08BD6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666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5C76AC0-BB6B-419E-A327-AFA297500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3E0B6A3-E197-43D6-82D5-7455DAB1A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79647" y="1847088"/>
            <a:ext cx="41587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DD84C9C-8A8E-3B17-8F13-03A419F8C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9648" y="804520"/>
            <a:ext cx="4158749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u="sng"/>
              <a:t>Article No. 4 (19 February 1948):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0E4246-09B8-46D7-A0D2-4D264863A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5" name="Content Placeholder 4" descr="A newspaper with red text&#10;&#10;AI-generated content may be incorrect.">
            <a:extLst>
              <a:ext uri="{FF2B5EF4-FFF2-40B4-BE49-F238E27FC236}">
                <a16:creationId xmlns:a16="http://schemas.microsoft.com/office/drawing/2014/main" id="{1A052050-77B2-9BE9-9205-22808EA4EF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"/>
          <a:stretch>
            <a:fillRect/>
          </a:stretch>
        </p:blipFill>
        <p:spPr>
          <a:xfrm>
            <a:off x="2234576" y="805583"/>
            <a:ext cx="2751348" cy="46607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AFF0D3-3DA8-1AE9-05DA-23DDBD05D4A5}"/>
              </a:ext>
            </a:extLst>
          </p:cNvPr>
          <p:cNvSpPr txBox="1"/>
          <p:nvPr/>
        </p:nvSpPr>
        <p:spPr>
          <a:xfrm>
            <a:off x="6579647" y="2015732"/>
            <a:ext cx="4158750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dirty="0"/>
              <a:t>Citizenship of self-governing British Dominions recognised (e.g. Canada).</a:t>
            </a:r>
          </a:p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dirty="0"/>
              <a:t>‘Common citizenship’ of people of United Kingdom and colonies – recognised as ‘one community’.</a:t>
            </a:r>
          </a:p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dirty="0"/>
              <a:t>Commonwealth member states classified as ‘British subjects’.</a:t>
            </a:r>
          </a:p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dirty="0"/>
              <a:t>Women restored citizenship after marrying non-British husbands and won’t lose citizenship if marrying non-British husbands in future.</a:t>
            </a:r>
          </a:p>
          <a:p>
            <a:pPr marL="742950" lvl="1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dirty="0"/>
              <a:t>Non-British wives of British men must apply for citizenship.</a:t>
            </a:r>
          </a:p>
          <a:p>
            <a:pPr marL="285750"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dirty="0"/>
              <a:t>Irish are de facto recognised as British subjects (self ID).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50C8D8D-B32F-4194-8321-164EC44275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D24D8B-8573-4260-B700-E860AD6D2A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590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C6870151-9189-4C3A-8379-EF3D95827A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Using the 'Manchester Guardian' newspaper in your assessments or  dissertations | by Dr Janette Martin | Special Collections | Medium">
            <a:extLst>
              <a:ext uri="{FF2B5EF4-FFF2-40B4-BE49-F238E27FC236}">
                <a16:creationId xmlns:a16="http://schemas.microsoft.com/office/drawing/2014/main" id="{7208951A-F7D5-BEF5-98E9-C2AADBDC16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1" r="10555"/>
          <a:stretch>
            <a:fillRect/>
          </a:stretch>
        </p:blipFill>
        <p:spPr bwMode="auto">
          <a:xfrm>
            <a:off x="305" y="10"/>
            <a:ext cx="12191695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5" name="Slide Number Placeholder 7">
            <a:extLst>
              <a:ext uri="{FF2B5EF4-FFF2-40B4-BE49-F238E27FC236}">
                <a16:creationId xmlns:a16="http://schemas.microsoft.com/office/drawing/2014/main" id="{123EA69C-102A-4DD0-9547-05DCD271D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12301" y="443732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107" name="Footer Placeholder 6">
            <a:extLst>
              <a:ext uri="{FF2B5EF4-FFF2-40B4-BE49-F238E27FC236}">
                <a16:creationId xmlns:a16="http://schemas.microsoft.com/office/drawing/2014/main" id="{6A862265-5CA3-4C40-8582-7534C3B03C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6636" y="540921"/>
            <a:ext cx="49739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09" name="Rectangle 4108">
            <a:extLst>
              <a:ext uri="{FF2B5EF4-FFF2-40B4-BE49-F238E27FC236}">
                <a16:creationId xmlns:a16="http://schemas.microsoft.com/office/drawing/2014/main" id="{600EF80B-0391-4082-9AF5-F15B091B4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93800"/>
            <a:ext cx="12192000" cy="5664199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87000"/>
                  <a:alpha val="4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95B677-0A98-75B1-4F8C-FB58EDC7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1" y="1193800"/>
            <a:ext cx="3193050" cy="4699000"/>
          </a:xfrm>
        </p:spPr>
        <p:txBody>
          <a:bodyPr anchor="ctr">
            <a:normAutofit/>
          </a:bodyPr>
          <a:lstStyle/>
          <a:p>
            <a:r>
              <a:rPr lang="en-GB" b="1" u="sng" dirty="0"/>
              <a:t>Links to the  Articles:</a:t>
            </a:r>
          </a:p>
        </p:txBody>
      </p:sp>
      <p:cxnSp>
        <p:nvCxnSpPr>
          <p:cNvPr id="4111" name="Straight Connector 4110">
            <a:extLst>
              <a:ext uri="{FF2B5EF4-FFF2-40B4-BE49-F238E27FC236}">
                <a16:creationId xmlns:a16="http://schemas.microsoft.com/office/drawing/2014/main" id="{D33AC32D-5F44-45F7-A0BD-7C11A86BE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1AE41-C4D0-ED2A-F5C4-674336854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636" y="1193800"/>
            <a:ext cx="6085091" cy="469900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sz="1600"/>
              <a:t>Article No. 1 - </a:t>
            </a:r>
            <a:r>
              <a:rPr lang="en-GB" sz="1600">
                <a:hlinkClick r:id="rId3"/>
              </a:rPr>
              <a:t>https://www.proquest.com/hnpguardianobserver/docview/475054032/42CC6C7E2E043E5PQ/6?accountid=14888&amp;sourcetype=Newspapers</a:t>
            </a:r>
            <a:r>
              <a:rPr lang="en-GB" sz="1600"/>
              <a:t>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1600"/>
              <a:t>Article No. 2 - </a:t>
            </a:r>
            <a:r>
              <a:rPr lang="en-GB" sz="1600">
                <a:hlinkClick r:id="rId4"/>
              </a:rPr>
              <a:t>https://www.proquest.com/hnpguardianobserver/docview/476642924/91F770F315524443PQ/2?accountid=14888&amp;sourcetype=Newspapers</a:t>
            </a:r>
            <a:r>
              <a:rPr lang="en-GB" sz="1600"/>
              <a:t>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1600"/>
              <a:t>Article No. 3 - </a:t>
            </a:r>
            <a:r>
              <a:rPr lang="en-GB" sz="1600">
                <a:hlinkClick r:id="rId5"/>
              </a:rPr>
              <a:t>https://www.proquest.com/hnpguardianobserver/docview/478419564/42CC6C7E2E043E5PQ/1?accountid=14888&amp;sourcetype=Newspapers</a:t>
            </a:r>
            <a:r>
              <a:rPr lang="en-GB" sz="1600"/>
              <a:t>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1600"/>
              <a:t>Article No. 4 - </a:t>
            </a:r>
            <a:r>
              <a:rPr lang="en-GB" sz="1600">
                <a:hlinkClick r:id="rId6"/>
              </a:rPr>
              <a:t>https://www.proquest.com/hnpguardianobserver/docview/478826586/42CC6C7E2E043E5PQ/9?accountid=14888&amp;sourcetype=Newspapers</a:t>
            </a:r>
            <a:r>
              <a:rPr lang="en-GB" sz="1600"/>
              <a:t> </a:t>
            </a:r>
          </a:p>
        </p:txBody>
      </p:sp>
      <p:sp>
        <p:nvSpPr>
          <p:cNvPr id="4113" name="Date Placeholder 1">
            <a:extLst>
              <a:ext uri="{FF2B5EF4-FFF2-40B4-BE49-F238E27FC236}">
                <a16:creationId xmlns:a16="http://schemas.microsoft.com/office/drawing/2014/main" id="{3FBF03E8-C602-4192-9C52-F84B29FDC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23229" y="6007878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106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153</TotalTime>
  <Words>526</Words>
  <Application>Microsoft Office PowerPoint</Application>
  <PresentationFormat>Widescreen</PresentationFormat>
  <Paragraphs>39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Arial</vt:lpstr>
      <vt:lpstr>Gill Sans MT</vt:lpstr>
      <vt:lpstr>Gallery</vt:lpstr>
      <vt:lpstr>Constructing Citizenship within the British Empire</vt:lpstr>
      <vt:lpstr>The Manchester Guardian:</vt:lpstr>
      <vt:lpstr>Article No. 1 (27 May 1910):</vt:lpstr>
      <vt:lpstr>Article No. 2 (9 September 1922):</vt:lpstr>
      <vt:lpstr>Article No. 3 (2 June 1932):</vt:lpstr>
      <vt:lpstr>Article No. 4 (19 February 1948):</vt:lpstr>
      <vt:lpstr>Links to the  Articles: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 Walker</dc:creator>
  <cp:lastModifiedBy>Tom Walker</cp:lastModifiedBy>
  <cp:revision>5</cp:revision>
  <dcterms:created xsi:type="dcterms:W3CDTF">2025-12-04T13:15:38Z</dcterms:created>
  <dcterms:modified xsi:type="dcterms:W3CDTF">2025-12-04T15:49:38Z</dcterms:modified>
</cp:coreProperties>
</file>