
<file path=[Content_Types].xml><?xml version="1.0" encoding="utf-8"?>
<Types xmlns="http://schemas.openxmlformats.org/package/2006/content-types">
  <Default ContentType="image/jpeg" Extension="jpg"/>
  <Default ContentType="application/xml" Extension="xml"/>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0" roundtripDataSignature="AMtx7mgBCUT3wvgcagx/FpQ85WzQb3q0a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customschemas.google.com/relationships/presentationmetadata" Target="metadata"/><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3afe31c54a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g3afe31c54a4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6"/>
          <p:cNvSpPr/>
          <p:nvPr/>
        </p:nvSpPr>
        <p:spPr>
          <a:xfrm>
            <a:off x="517870" y="6209925"/>
            <a:ext cx="11155680" cy="45719"/>
          </a:xfrm>
          <a:custGeom>
            <a:rect b="b" l="l" r="r" t="t"/>
            <a:pathLst>
              <a:path extrusionOk="0" h="45719" w="8715708">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4" name="Google Shape;14;p6"/>
          <p:cNvSpPr txBox="1"/>
          <p:nvPr>
            <p:ph type="ctrTitle"/>
          </p:nvPr>
        </p:nvSpPr>
        <p:spPr>
          <a:xfrm>
            <a:off x="521208" y="978408"/>
            <a:ext cx="11155680" cy="34290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7200"/>
              <a:buFont typeface="Arial"/>
              <a:buNone/>
              <a:defRPr sz="7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 name="Google Shape;15;p6"/>
          <p:cNvSpPr txBox="1"/>
          <p:nvPr>
            <p:ph idx="1" type="subTitle"/>
          </p:nvPr>
        </p:nvSpPr>
        <p:spPr>
          <a:xfrm>
            <a:off x="521208" y="4480560"/>
            <a:ext cx="7104888" cy="1399032"/>
          </a:xfrm>
          <a:prstGeom prst="rect">
            <a:avLst/>
          </a:prstGeom>
          <a:noFill/>
          <a:ln>
            <a:noFill/>
          </a:ln>
        </p:spPr>
        <p:txBody>
          <a:bodyPr anchorCtr="0" anchor="b" bIns="45700" lIns="91425" spcFirstLastPara="1" rIns="91425" wrap="square" tIns="45700">
            <a:normAutofit/>
          </a:bodyPr>
          <a:lstStyle>
            <a:lvl1pPr lvl="0" algn="l">
              <a:lnSpc>
                <a:spcPct val="110000"/>
              </a:lnSpc>
              <a:spcBef>
                <a:spcPts val="1000"/>
              </a:spcBef>
              <a:spcAft>
                <a:spcPts val="0"/>
              </a:spcAft>
              <a:buClr>
                <a:schemeClr val="dk1"/>
              </a:buClr>
              <a:buSzPts val="2200"/>
              <a:buNone/>
              <a:defRPr i="1" sz="2200"/>
            </a:lvl1pPr>
            <a:lvl2pPr lvl="1" algn="ctr">
              <a:lnSpc>
                <a:spcPct val="110000"/>
              </a:lnSpc>
              <a:spcBef>
                <a:spcPts val="500"/>
              </a:spcBef>
              <a:spcAft>
                <a:spcPts val="0"/>
              </a:spcAft>
              <a:buClr>
                <a:schemeClr val="dk1"/>
              </a:buClr>
              <a:buSzPts val="2000"/>
              <a:buNone/>
              <a:defRPr sz="2000"/>
            </a:lvl2pPr>
            <a:lvl3pPr lvl="2" algn="ctr">
              <a:lnSpc>
                <a:spcPct val="110000"/>
              </a:lnSpc>
              <a:spcBef>
                <a:spcPts val="500"/>
              </a:spcBef>
              <a:spcAft>
                <a:spcPts val="0"/>
              </a:spcAft>
              <a:buClr>
                <a:schemeClr val="dk1"/>
              </a:buClr>
              <a:buSzPts val="1800"/>
              <a:buNone/>
              <a:defRPr sz="1800"/>
            </a:lvl3pPr>
            <a:lvl4pPr lvl="3" algn="ctr">
              <a:lnSpc>
                <a:spcPct val="110000"/>
              </a:lnSpc>
              <a:spcBef>
                <a:spcPts val="500"/>
              </a:spcBef>
              <a:spcAft>
                <a:spcPts val="0"/>
              </a:spcAft>
              <a:buClr>
                <a:schemeClr val="dk1"/>
              </a:buClr>
              <a:buSzPts val="1600"/>
              <a:buNone/>
              <a:defRPr sz="1600"/>
            </a:lvl4pPr>
            <a:lvl5pPr lvl="4" algn="ctr">
              <a:lnSpc>
                <a:spcPct val="11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6" name="Google Shape;16;p6"/>
          <p:cNvSpPr txBox="1"/>
          <p:nvPr>
            <p:ph idx="10" type="dt"/>
          </p:nvPr>
        </p:nvSpPr>
        <p:spPr>
          <a:xfrm>
            <a:off x="521208" y="6419088"/>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6"/>
          <p:cNvSpPr txBox="1"/>
          <p:nvPr>
            <p:ph idx="11" type="ftr"/>
          </p:nvPr>
        </p:nvSpPr>
        <p:spPr>
          <a:xfrm>
            <a:off x="521208" y="100584"/>
            <a:ext cx="4114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6"/>
          <p:cNvSpPr txBox="1"/>
          <p:nvPr>
            <p:ph idx="12" type="sldNum"/>
          </p:nvPr>
        </p:nvSpPr>
        <p:spPr>
          <a:xfrm>
            <a:off x="11457432" y="6419088"/>
            <a:ext cx="64008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5"/>
          <p:cNvSpPr txBox="1"/>
          <p:nvPr>
            <p:ph type="title"/>
          </p:nvPr>
        </p:nvSpPr>
        <p:spPr>
          <a:xfrm>
            <a:off x="521208" y="978408"/>
            <a:ext cx="11155680" cy="1463040"/>
          </a:xfrm>
          <a:prstGeom prst="rect">
            <a:avLst/>
          </a:prstGeom>
          <a:noFill/>
          <a:ln>
            <a:noFill/>
          </a:ln>
        </p:spPr>
        <p:txBody>
          <a:bodyPr anchorCtr="0" anchor="t" bIns="45700" lIns="91425" spcFirstLastPara="1" rIns="91425" wrap="square" tIns="45700">
            <a:normAutofit/>
          </a:bodyPr>
          <a:lstStyle>
            <a:lvl1pPr lvl="0" marR="0" rtl="0" algn="l">
              <a:lnSpc>
                <a:spcPct val="100000"/>
              </a:lnSpc>
              <a:spcBef>
                <a:spcPts val="0"/>
              </a:spcBef>
              <a:spcAft>
                <a:spcPts val="0"/>
              </a:spcAft>
              <a:buClr>
                <a:schemeClr val="dk1"/>
              </a:buClr>
              <a:buSzPts val="4400"/>
              <a:buFont typeface="Arial"/>
              <a:buNone/>
              <a:defRPr b="1" i="0" sz="4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5"/>
          <p:cNvSpPr txBox="1"/>
          <p:nvPr>
            <p:ph idx="1" type="body"/>
          </p:nvPr>
        </p:nvSpPr>
        <p:spPr>
          <a:xfrm>
            <a:off x="521208" y="2578608"/>
            <a:ext cx="11155680" cy="3767328"/>
          </a:xfrm>
          <a:prstGeom prst="rect">
            <a:avLst/>
          </a:prstGeom>
          <a:noFill/>
          <a:ln>
            <a:noFill/>
          </a:ln>
        </p:spPr>
        <p:txBody>
          <a:bodyPr anchorCtr="0" anchor="t" bIns="45700" lIns="91425" spcFirstLastPara="1" rIns="91425" wrap="square" tIns="45700">
            <a:normAutofit/>
          </a:bodyPr>
          <a:lstStyle>
            <a:lvl1pPr indent="-342900" lvl="0" marL="457200" marR="0" rtl="0" algn="l">
              <a:lnSpc>
                <a:spcPct val="110000"/>
              </a:lnSpc>
              <a:spcBef>
                <a:spcPts val="10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1pPr>
            <a:lvl2pPr indent="-330200" lvl="1" marL="914400" marR="0" rtl="0" algn="l">
              <a:lnSpc>
                <a:spcPct val="110000"/>
              </a:lnSpc>
              <a:spcBef>
                <a:spcPts val="5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2pPr>
            <a:lvl3pPr indent="-317500" lvl="2" marL="1371600" marR="0" rtl="0" algn="l">
              <a:lnSpc>
                <a:spcPct val="110000"/>
              </a:lnSpc>
              <a:spcBef>
                <a:spcPts val="5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3pPr>
            <a:lvl4pPr indent="-304800" lvl="3" marL="1828800" marR="0" rtl="0" algn="l">
              <a:lnSpc>
                <a:spcPct val="11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indent="-304800" lvl="4" marL="2286000" marR="0" rtl="0" algn="l">
              <a:lnSpc>
                <a:spcPct val="11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 name="Google Shape;8;p5"/>
          <p:cNvSpPr txBox="1"/>
          <p:nvPr>
            <p:ph idx="10" type="dt"/>
          </p:nvPr>
        </p:nvSpPr>
        <p:spPr>
          <a:xfrm>
            <a:off x="521208" y="6419088"/>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 name="Google Shape;9;p5"/>
          <p:cNvSpPr txBox="1"/>
          <p:nvPr>
            <p:ph idx="11" type="ftr"/>
          </p:nvPr>
        </p:nvSpPr>
        <p:spPr>
          <a:xfrm>
            <a:off x="521208" y="100584"/>
            <a:ext cx="41148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 name="Google Shape;10;p5"/>
          <p:cNvSpPr txBox="1"/>
          <p:nvPr>
            <p:ph idx="12" type="sldNum"/>
          </p:nvPr>
        </p:nvSpPr>
        <p:spPr>
          <a:xfrm>
            <a:off x="11457432" y="6419088"/>
            <a:ext cx="64008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chemeClr val="dk1"/>
                </a:solidFill>
                <a:latin typeface="Arial"/>
                <a:ea typeface="Arial"/>
                <a:cs typeface="Arial"/>
                <a:sym typeface="Arial"/>
              </a:defRPr>
            </a:lvl1pPr>
            <a:lvl2pPr indent="0" lvl="1" marL="0" marR="0" rtl="0" algn="r">
              <a:spcBef>
                <a:spcPts val="0"/>
              </a:spcBef>
              <a:buNone/>
              <a:defRPr b="0" i="0" sz="900" u="none" cap="none" strike="noStrike">
                <a:solidFill>
                  <a:schemeClr val="dk1"/>
                </a:solidFill>
                <a:latin typeface="Arial"/>
                <a:ea typeface="Arial"/>
                <a:cs typeface="Arial"/>
                <a:sym typeface="Arial"/>
              </a:defRPr>
            </a:lvl2pPr>
            <a:lvl3pPr indent="0" lvl="2" marL="0" marR="0" rtl="0" algn="r">
              <a:spcBef>
                <a:spcPts val="0"/>
              </a:spcBef>
              <a:buNone/>
              <a:defRPr b="0" i="0" sz="900" u="none" cap="none" strike="noStrike">
                <a:solidFill>
                  <a:schemeClr val="dk1"/>
                </a:solidFill>
                <a:latin typeface="Arial"/>
                <a:ea typeface="Arial"/>
                <a:cs typeface="Arial"/>
                <a:sym typeface="Arial"/>
              </a:defRPr>
            </a:lvl3pPr>
            <a:lvl4pPr indent="0" lvl="3" marL="0" marR="0" rtl="0" algn="r">
              <a:spcBef>
                <a:spcPts val="0"/>
              </a:spcBef>
              <a:buNone/>
              <a:defRPr b="0" i="0" sz="900" u="none" cap="none" strike="noStrike">
                <a:solidFill>
                  <a:schemeClr val="dk1"/>
                </a:solidFill>
                <a:latin typeface="Arial"/>
                <a:ea typeface="Arial"/>
                <a:cs typeface="Arial"/>
                <a:sym typeface="Arial"/>
              </a:defRPr>
            </a:lvl4pPr>
            <a:lvl5pPr indent="0" lvl="4" marL="0" marR="0" rtl="0" algn="r">
              <a:spcBef>
                <a:spcPts val="0"/>
              </a:spcBef>
              <a:buNone/>
              <a:defRPr b="0" i="0" sz="900" u="none" cap="none" strike="noStrike">
                <a:solidFill>
                  <a:schemeClr val="dk1"/>
                </a:solidFill>
                <a:latin typeface="Arial"/>
                <a:ea typeface="Arial"/>
                <a:cs typeface="Arial"/>
                <a:sym typeface="Arial"/>
              </a:defRPr>
            </a:lvl5pPr>
            <a:lvl6pPr indent="0" lvl="5" marL="0" marR="0" rtl="0" algn="r">
              <a:spcBef>
                <a:spcPts val="0"/>
              </a:spcBef>
              <a:buNone/>
              <a:defRPr b="0" i="0" sz="900" u="none" cap="none" strike="noStrike">
                <a:solidFill>
                  <a:schemeClr val="dk1"/>
                </a:solidFill>
                <a:latin typeface="Arial"/>
                <a:ea typeface="Arial"/>
                <a:cs typeface="Arial"/>
                <a:sym typeface="Arial"/>
              </a:defRPr>
            </a:lvl6pPr>
            <a:lvl7pPr indent="0" lvl="6" marL="0" marR="0" rtl="0" algn="r">
              <a:spcBef>
                <a:spcPts val="0"/>
              </a:spcBef>
              <a:buNone/>
              <a:defRPr b="0" i="0" sz="900" u="none" cap="none" strike="noStrike">
                <a:solidFill>
                  <a:schemeClr val="dk1"/>
                </a:solidFill>
                <a:latin typeface="Arial"/>
                <a:ea typeface="Arial"/>
                <a:cs typeface="Arial"/>
                <a:sym typeface="Arial"/>
              </a:defRPr>
            </a:lvl7pPr>
            <a:lvl8pPr indent="0" lvl="7" marL="0" marR="0" rtl="0" algn="r">
              <a:spcBef>
                <a:spcPts val="0"/>
              </a:spcBef>
              <a:buNone/>
              <a:defRPr b="0" i="0" sz="900" u="none" cap="none" strike="noStrike">
                <a:solidFill>
                  <a:schemeClr val="dk1"/>
                </a:solidFill>
                <a:latin typeface="Arial"/>
                <a:ea typeface="Arial"/>
                <a:cs typeface="Arial"/>
                <a:sym typeface="Arial"/>
              </a:defRPr>
            </a:lvl8pPr>
            <a:lvl9pPr indent="0" lvl="8" marL="0" marR="0" rtl="0" algn="r">
              <a:spcBef>
                <a:spcPts val="0"/>
              </a:spcBef>
              <a:buNone/>
              <a:defRPr b="0" i="0" sz="9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5"/>
          <p:cNvSpPr/>
          <p:nvPr/>
        </p:nvSpPr>
        <p:spPr>
          <a:xfrm>
            <a:off x="517869" y="508090"/>
            <a:ext cx="11153214" cy="149279"/>
          </a:xfrm>
          <a:custGeom>
            <a:rect b="b" l="l" r="r" t="t"/>
            <a:pathLst>
              <a:path extrusionOk="0" h="149279" w="8085002">
                <a:moveTo>
                  <a:pt x="0" y="0"/>
                </a:moveTo>
                <a:lnTo>
                  <a:pt x="8085002" y="0"/>
                </a:lnTo>
                <a:lnTo>
                  <a:pt x="8085002" y="149279"/>
                </a:lnTo>
                <a:lnTo>
                  <a:pt x="0" y="149279"/>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 name="Shape 22"/>
        <p:cNvGrpSpPr/>
        <p:nvPr/>
      </p:nvGrpSpPr>
      <p:grpSpPr>
        <a:xfrm>
          <a:off x="0" y="0"/>
          <a:ext cx="0" cy="0"/>
          <a:chOff x="0" y="0"/>
          <a:chExt cx="0" cy="0"/>
        </a:xfrm>
      </p:grpSpPr>
      <p:sp>
        <p:nvSpPr>
          <p:cNvPr id="23" name="Google Shape;23;p1"/>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Arial"/>
              <a:ea typeface="Arial"/>
              <a:cs typeface="Arial"/>
              <a:sym typeface="Arial"/>
            </a:endParaRPr>
          </a:p>
        </p:txBody>
      </p:sp>
      <p:pic>
        <p:nvPicPr>
          <p:cNvPr id="24" name="Google Shape;24;p1"/>
          <p:cNvPicPr preferRelativeResize="0"/>
          <p:nvPr/>
        </p:nvPicPr>
        <p:blipFill rotWithShape="1">
          <a:blip r:embed="rId3">
            <a:alphaModFix/>
          </a:blip>
          <a:srcRect b="0" l="13803" r="8216" t="9091"/>
          <a:stretch/>
        </p:blipFill>
        <p:spPr>
          <a:xfrm>
            <a:off x="-1" y="10"/>
            <a:ext cx="12191980" cy="6857990"/>
          </a:xfrm>
          <a:prstGeom prst="rect">
            <a:avLst/>
          </a:prstGeom>
          <a:noFill/>
          <a:ln>
            <a:noFill/>
          </a:ln>
        </p:spPr>
      </p:pic>
      <p:sp>
        <p:nvSpPr>
          <p:cNvPr id="25" name="Google Shape;25;p1"/>
          <p:cNvSpPr/>
          <p:nvPr/>
        </p:nvSpPr>
        <p:spPr>
          <a:xfrm>
            <a:off x="0" y="5577840"/>
            <a:ext cx="12191999" cy="1280160"/>
          </a:xfrm>
          <a:prstGeom prst="rect">
            <a:avLst/>
          </a:prstGeom>
          <a:solidFill>
            <a:schemeClr val="lt1">
              <a:alpha val="87843"/>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Arial"/>
              <a:ea typeface="Arial"/>
              <a:cs typeface="Arial"/>
              <a:sym typeface="Arial"/>
            </a:endParaRPr>
          </a:p>
        </p:txBody>
      </p:sp>
      <p:sp>
        <p:nvSpPr>
          <p:cNvPr id="26" name="Google Shape;26;p1"/>
          <p:cNvSpPr txBox="1"/>
          <p:nvPr>
            <p:ph type="ctrTitle"/>
          </p:nvPr>
        </p:nvSpPr>
        <p:spPr>
          <a:xfrm>
            <a:off x="320039" y="5739969"/>
            <a:ext cx="8178501" cy="96012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4400"/>
              <a:buFont typeface="Arial"/>
              <a:buNone/>
            </a:pPr>
            <a:r>
              <a:rPr lang="en-GB" sz="4400"/>
              <a:t>Empire Settlement Act, 1922</a:t>
            </a:r>
            <a:endParaRPr sz="4400"/>
          </a:p>
        </p:txBody>
      </p:sp>
      <p:sp>
        <p:nvSpPr>
          <p:cNvPr id="27" name="Google Shape;27;p1"/>
          <p:cNvSpPr txBox="1"/>
          <p:nvPr>
            <p:ph idx="1" type="subTitle"/>
          </p:nvPr>
        </p:nvSpPr>
        <p:spPr>
          <a:xfrm>
            <a:off x="8641975" y="5739969"/>
            <a:ext cx="3355309" cy="960120"/>
          </a:xfrm>
          <a:prstGeom prst="rect">
            <a:avLst/>
          </a:prstGeom>
          <a:noFill/>
          <a:ln>
            <a:noFill/>
          </a:ln>
        </p:spPr>
        <p:txBody>
          <a:bodyPr anchorCtr="0" anchor="ctr" bIns="45700" lIns="91425" spcFirstLastPara="1" rIns="91425" wrap="square" tIns="45700">
            <a:normAutofit/>
          </a:bodyPr>
          <a:lstStyle/>
          <a:p>
            <a:pPr indent="0" lvl="0" marL="0" rtl="0" algn="r">
              <a:lnSpc>
                <a:spcPct val="110000"/>
              </a:lnSpc>
              <a:spcBef>
                <a:spcPts val="0"/>
              </a:spcBef>
              <a:spcAft>
                <a:spcPts val="0"/>
              </a:spcAft>
              <a:buClr>
                <a:schemeClr val="dk1"/>
              </a:buClr>
              <a:buSzPts val="1900"/>
              <a:buNone/>
            </a:pPr>
            <a:r>
              <a:rPr lang="en-GB" sz="1900" u="none" strike="noStrike">
                <a:latin typeface="Arial"/>
                <a:ea typeface="Arial"/>
                <a:cs typeface="Arial"/>
                <a:sym typeface="Arial"/>
              </a:rPr>
              <a:t>From Prison Colony to         ‘White Australia’</a:t>
            </a:r>
            <a:endParaRPr/>
          </a:p>
          <a:p>
            <a:pPr indent="0" lvl="0" marL="0" rtl="0" algn="r">
              <a:lnSpc>
                <a:spcPct val="110000"/>
              </a:lnSpc>
              <a:spcBef>
                <a:spcPts val="1000"/>
              </a:spcBef>
              <a:spcAft>
                <a:spcPts val="0"/>
              </a:spcAft>
              <a:buClr>
                <a:schemeClr val="dk1"/>
              </a:buClr>
              <a:buSzPts val="1900"/>
              <a:buNone/>
            </a:pPr>
            <a:r>
              <a:t/>
            </a:r>
            <a:endParaRPr sz="1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 name="Shape 31"/>
        <p:cNvGrpSpPr/>
        <p:nvPr/>
      </p:nvGrpSpPr>
      <p:grpSpPr>
        <a:xfrm>
          <a:off x="0" y="0"/>
          <a:ext cx="0" cy="0"/>
          <a:chOff x="0" y="0"/>
          <a:chExt cx="0" cy="0"/>
        </a:xfrm>
      </p:grpSpPr>
      <p:sp>
        <p:nvSpPr>
          <p:cNvPr id="32" name="Google Shape;32;p2"/>
          <p:cNvSpPr txBox="1"/>
          <p:nvPr>
            <p:ph type="ctrTitle"/>
          </p:nvPr>
        </p:nvSpPr>
        <p:spPr>
          <a:xfrm>
            <a:off x="517867" y="698829"/>
            <a:ext cx="7187613" cy="1328285"/>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dk2"/>
              </a:buClr>
              <a:buSzPct val="100000"/>
              <a:buFont typeface="Arial"/>
              <a:buNone/>
            </a:pPr>
            <a:r>
              <a:rPr lang="en-GB" sz="4800">
                <a:solidFill>
                  <a:schemeClr val="dk2"/>
                </a:solidFill>
              </a:rPr>
              <a:t>Context behind ‘Empire Settlement Act, 1922’</a:t>
            </a:r>
            <a:endParaRPr sz="4800">
              <a:solidFill>
                <a:schemeClr val="dk2"/>
              </a:solidFill>
            </a:endParaRPr>
          </a:p>
        </p:txBody>
      </p:sp>
      <p:sp>
        <p:nvSpPr>
          <p:cNvPr id="33" name="Google Shape;33;p2"/>
          <p:cNvSpPr txBox="1"/>
          <p:nvPr/>
        </p:nvSpPr>
        <p:spPr>
          <a:xfrm>
            <a:off x="517867" y="2206648"/>
            <a:ext cx="5184681" cy="395252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GB" sz="1400" u="none" cap="none" strike="noStrike">
                <a:solidFill>
                  <a:schemeClr val="dk1"/>
                </a:solidFill>
                <a:latin typeface="Arial"/>
                <a:ea typeface="Arial"/>
                <a:cs typeface="Arial"/>
                <a:sym typeface="Arial"/>
              </a:rPr>
              <a:t>Australia consistently aimed to preserve a British national identity – This was after Australia adopted the ‘’White Australia Policy in 1901, excluding non white immigrants.</a:t>
            </a:r>
            <a:endParaRPr/>
          </a:p>
          <a:p>
            <a:pPr indent="0" lvl="0" marL="0" marR="0" rtl="0" algn="l">
              <a:spcBef>
                <a:spcPts val="0"/>
              </a:spcBef>
              <a:spcAft>
                <a:spcPts val="0"/>
              </a:spcAft>
              <a:buNone/>
            </a:pPr>
            <a:r>
              <a:t/>
            </a:r>
            <a:endParaRPr sz="1400">
              <a:solidFill>
                <a:schemeClr val="dk1"/>
              </a:solidFill>
              <a:latin typeface="Arial"/>
              <a:ea typeface="Arial"/>
              <a:cs typeface="Arial"/>
              <a:sym typeface="Arial"/>
            </a:endParaRPr>
          </a:p>
          <a:p>
            <a:pPr indent="0" lvl="0" marL="0" marR="0" rtl="0" algn="l">
              <a:spcBef>
                <a:spcPts val="0"/>
              </a:spcBef>
              <a:spcAft>
                <a:spcPts val="0"/>
              </a:spcAft>
              <a:buNone/>
            </a:pPr>
            <a:r>
              <a:rPr lang="en-GB" sz="1400">
                <a:solidFill>
                  <a:schemeClr val="dk1"/>
                </a:solidFill>
                <a:latin typeface="Arial"/>
                <a:ea typeface="Arial"/>
                <a:cs typeface="Arial"/>
                <a:sym typeface="Arial"/>
              </a:rPr>
              <a:t>After convict transportation ended, Australia sought free settlers and used assisted passages and incentives, jointly funded by the colonial Australian and British government to attract mainly poorer British migrants.</a:t>
            </a:r>
            <a:endParaRPr/>
          </a:p>
          <a:p>
            <a:pPr indent="0" lvl="0" marL="0" marR="0" rtl="0" algn="l">
              <a:spcBef>
                <a:spcPts val="0"/>
              </a:spcBef>
              <a:spcAft>
                <a:spcPts val="0"/>
              </a:spcAft>
              <a:buNone/>
            </a:pPr>
            <a:r>
              <a:t/>
            </a:r>
            <a:endParaRPr sz="1400">
              <a:solidFill>
                <a:schemeClr val="dk1"/>
              </a:solidFill>
              <a:latin typeface="Arial"/>
              <a:ea typeface="Arial"/>
              <a:cs typeface="Arial"/>
              <a:sym typeface="Arial"/>
            </a:endParaRPr>
          </a:p>
          <a:p>
            <a:pPr indent="0" lvl="0" marL="0" marR="0" rtl="0" algn="l">
              <a:spcBef>
                <a:spcPts val="0"/>
              </a:spcBef>
              <a:spcAft>
                <a:spcPts val="0"/>
              </a:spcAft>
              <a:buNone/>
            </a:pPr>
            <a:r>
              <a:rPr lang="en-GB" sz="1400">
                <a:solidFill>
                  <a:schemeClr val="dk1"/>
                </a:solidFill>
                <a:latin typeface="Arial"/>
                <a:ea typeface="Arial"/>
                <a:cs typeface="Arial"/>
                <a:sym typeface="Arial"/>
              </a:rPr>
              <a:t>Before WWI, immigration expanded and schemes emerged to bring specifically bring children and youths from Britain to Australia for rural labour. After the war, the Empire Settlement Act 1922 amplified this. </a:t>
            </a:r>
            <a:endParaRPr/>
          </a:p>
          <a:p>
            <a:pPr indent="0" lvl="0" marL="0" marR="0" rtl="0" algn="l">
              <a:spcBef>
                <a:spcPts val="0"/>
              </a:spcBef>
              <a:spcAft>
                <a:spcPts val="0"/>
              </a:spcAft>
              <a:buNone/>
            </a:pPr>
            <a:r>
              <a:t/>
            </a:r>
            <a:endParaRPr sz="1400">
              <a:solidFill>
                <a:schemeClr val="dk1"/>
              </a:solidFill>
              <a:latin typeface="Arial"/>
              <a:ea typeface="Arial"/>
              <a:cs typeface="Arial"/>
              <a:sym typeface="Arial"/>
            </a:endParaRPr>
          </a:p>
        </p:txBody>
      </p:sp>
      <p:pic>
        <p:nvPicPr>
          <p:cNvPr id="34" name="Google Shape;34;p2"/>
          <p:cNvPicPr preferRelativeResize="0"/>
          <p:nvPr/>
        </p:nvPicPr>
        <p:blipFill rotWithShape="1">
          <a:blip r:embed="rId3">
            <a:alphaModFix/>
          </a:blip>
          <a:srcRect b="0" l="0" r="0" t="0"/>
          <a:stretch/>
        </p:blipFill>
        <p:spPr>
          <a:xfrm>
            <a:off x="7705472" y="565840"/>
            <a:ext cx="3911427" cy="572633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8" name="Shape 38"/>
        <p:cNvGrpSpPr/>
        <p:nvPr/>
      </p:nvGrpSpPr>
      <p:grpSpPr>
        <a:xfrm>
          <a:off x="0" y="0"/>
          <a:ext cx="0" cy="0"/>
          <a:chOff x="0" y="0"/>
          <a:chExt cx="0" cy="0"/>
        </a:xfrm>
      </p:grpSpPr>
      <p:sp>
        <p:nvSpPr>
          <p:cNvPr id="39" name="Google Shape;39;p3"/>
          <p:cNvSpPr/>
          <p:nvPr/>
        </p:nvSpPr>
        <p:spPr>
          <a:xfrm>
            <a:off x="0" y="0"/>
            <a:ext cx="12188952" cy="685799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0" name="Google Shape;40;p3"/>
          <p:cNvSpPr txBox="1"/>
          <p:nvPr>
            <p:ph type="ctrTitle"/>
          </p:nvPr>
        </p:nvSpPr>
        <p:spPr>
          <a:xfrm>
            <a:off x="516344" y="512065"/>
            <a:ext cx="5578132" cy="74711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dk2"/>
              </a:buClr>
              <a:buSzPct val="100000"/>
              <a:buFont typeface="Arial"/>
              <a:buNone/>
            </a:pPr>
            <a:r>
              <a:rPr lang="en-GB" sz="4800">
                <a:solidFill>
                  <a:schemeClr val="dk2"/>
                </a:solidFill>
              </a:rPr>
              <a:t>Source Description</a:t>
            </a:r>
            <a:endParaRPr sz="4800">
              <a:solidFill>
                <a:schemeClr val="dk2"/>
              </a:solidFill>
            </a:endParaRPr>
          </a:p>
        </p:txBody>
      </p:sp>
      <p:sp>
        <p:nvSpPr>
          <p:cNvPr id="41" name="Google Shape;41;p3"/>
          <p:cNvSpPr txBox="1"/>
          <p:nvPr/>
        </p:nvSpPr>
        <p:spPr>
          <a:xfrm>
            <a:off x="517875" y="1381850"/>
            <a:ext cx="5184600" cy="4720500"/>
          </a:xfrm>
          <a:prstGeom prst="rect">
            <a:avLst/>
          </a:prstGeom>
          <a:noFill/>
          <a:ln>
            <a:noFill/>
          </a:ln>
        </p:spPr>
        <p:txBody>
          <a:bodyPr anchorCtr="0" anchor="t" bIns="45700" lIns="91425" spcFirstLastPara="1" rIns="91425" wrap="square" tIns="45700">
            <a:noAutofit/>
          </a:bodyPr>
          <a:lstStyle/>
          <a:p>
            <a:pPr indent="0" lvl="0" marL="0" rtl="0" algn="l">
              <a:lnSpc>
                <a:spcPct val="95000"/>
              </a:lnSpc>
              <a:spcBef>
                <a:spcPts val="0"/>
              </a:spcBef>
              <a:spcAft>
                <a:spcPts val="0"/>
              </a:spcAft>
              <a:buSzPts val="275"/>
              <a:buNone/>
            </a:pPr>
            <a:r>
              <a:rPr b="1" lang="en-GB" sz="1200">
                <a:solidFill>
                  <a:schemeClr val="dk1"/>
                </a:solidFill>
              </a:rPr>
              <a:t>Be it enacted by the King's most Excellent Majesty • It shall be lawful for the Secretary of State in association with the government of any part of His Majesty's Dominions or with public authorities or public or private organisations either in the United Kingdom or in any part of such Dominions to formulate and co-operate in carrying out agreed schemes for affording joint assistance to suitable persons in the United Kingdom who intend to settle in any part of His Majesty's Overseas Dominions. • An agreed scheme under this Act may be either: a development or a land settlement scheme; or a scheme for facilitating settlement in, or migration to, any part of His Majesty's Overseas Dominions by assistance with passages, initial allowances, training, or otherwise.</a:t>
            </a:r>
            <a:endParaRPr b="1" sz="1200">
              <a:solidFill>
                <a:schemeClr val="dk1"/>
              </a:solidFill>
            </a:endParaRPr>
          </a:p>
          <a:p>
            <a:pPr indent="0" lvl="0" marL="0" rtl="0" algn="l">
              <a:lnSpc>
                <a:spcPct val="95000"/>
              </a:lnSpc>
              <a:spcBef>
                <a:spcPts val="0"/>
              </a:spcBef>
              <a:spcAft>
                <a:spcPts val="0"/>
              </a:spcAft>
              <a:buSzPts val="275"/>
              <a:buNone/>
            </a:pPr>
            <a:r>
              <a:t/>
            </a:r>
            <a:endParaRPr b="1" sz="1200">
              <a:solidFill>
                <a:schemeClr val="dk1"/>
              </a:solidFill>
            </a:endParaRPr>
          </a:p>
          <a:p>
            <a:pPr indent="0" lvl="0" marL="0" rtl="0" algn="l">
              <a:lnSpc>
                <a:spcPct val="95000"/>
              </a:lnSpc>
              <a:spcBef>
                <a:spcPts val="0"/>
              </a:spcBef>
              <a:spcAft>
                <a:spcPts val="0"/>
              </a:spcAft>
              <a:buSzPts val="275"/>
              <a:buNone/>
            </a:pPr>
            <a:r>
              <a:rPr b="1" lang="en-GB" sz="1200">
                <a:solidFill>
                  <a:schemeClr val="dk1"/>
                </a:solidFill>
              </a:rPr>
              <a:t>The joint schemes (British and Australian governments) could: </a:t>
            </a:r>
            <a:endParaRPr b="1" sz="1200">
              <a:solidFill>
                <a:schemeClr val="dk1"/>
              </a:solidFill>
            </a:endParaRPr>
          </a:p>
          <a:p>
            <a:pPr indent="0" lvl="0" marL="0" rtl="0" algn="l">
              <a:lnSpc>
                <a:spcPct val="95000"/>
              </a:lnSpc>
              <a:spcBef>
                <a:spcPts val="0"/>
              </a:spcBef>
              <a:spcAft>
                <a:spcPts val="0"/>
              </a:spcAft>
              <a:buSzPts val="275"/>
              <a:buNone/>
            </a:pPr>
            <a:r>
              <a:t/>
            </a:r>
            <a:endParaRPr b="1" sz="1200">
              <a:solidFill>
                <a:schemeClr val="dk1"/>
              </a:solidFill>
            </a:endParaRPr>
          </a:p>
          <a:p>
            <a:pPr indent="-304800" lvl="0" marL="457200" rtl="0" algn="l">
              <a:lnSpc>
                <a:spcPct val="95000"/>
              </a:lnSpc>
              <a:spcBef>
                <a:spcPts val="1200"/>
              </a:spcBef>
              <a:spcAft>
                <a:spcPts val="0"/>
              </a:spcAft>
              <a:buClr>
                <a:schemeClr val="dk1"/>
              </a:buClr>
              <a:buSzPts val="1200"/>
              <a:buChar char="●"/>
            </a:pPr>
            <a:r>
              <a:rPr lang="en-GB" sz="1200">
                <a:solidFill>
                  <a:schemeClr val="dk1"/>
                </a:solidFill>
              </a:rPr>
              <a:t>settle people on land or in development projects, or</a:t>
            </a:r>
            <a:br>
              <a:rPr lang="en-GB" sz="1200">
                <a:solidFill>
                  <a:schemeClr val="dk1"/>
                </a:solidFill>
              </a:rPr>
            </a:br>
            <a:endParaRPr sz="1200">
              <a:solidFill>
                <a:schemeClr val="dk1"/>
              </a:solidFill>
            </a:endParaRPr>
          </a:p>
          <a:p>
            <a:pPr indent="-304800" lvl="0" marL="457200" rtl="0" algn="l">
              <a:lnSpc>
                <a:spcPct val="95000"/>
              </a:lnSpc>
              <a:spcBef>
                <a:spcPts val="0"/>
              </a:spcBef>
              <a:spcAft>
                <a:spcPts val="0"/>
              </a:spcAft>
              <a:buClr>
                <a:schemeClr val="dk1"/>
              </a:buClr>
              <a:buSzPts val="1200"/>
              <a:buChar char="●"/>
            </a:pPr>
            <a:r>
              <a:rPr lang="en-GB" sz="1200">
                <a:solidFill>
                  <a:schemeClr val="dk1"/>
                </a:solidFill>
              </a:rPr>
              <a:t>help people migrate by paying for ship fares, giving starting money, training, or other support.</a:t>
            </a:r>
            <a:br>
              <a:rPr lang="en-GB" sz="1200">
                <a:solidFill>
                  <a:schemeClr val="dk1"/>
                </a:solidFill>
              </a:rPr>
            </a:br>
            <a:endParaRPr sz="1200">
              <a:solidFill>
                <a:schemeClr val="dk1"/>
              </a:solidFill>
            </a:endParaRPr>
          </a:p>
          <a:p>
            <a:pPr indent="0" lvl="0" marL="0" rtl="0" algn="l">
              <a:lnSpc>
                <a:spcPct val="95000"/>
              </a:lnSpc>
              <a:spcBef>
                <a:spcPts val="1200"/>
              </a:spcBef>
              <a:spcAft>
                <a:spcPts val="0"/>
              </a:spcAft>
              <a:buSzPts val="275"/>
              <a:buNone/>
            </a:pPr>
            <a:r>
              <a:rPr lang="en-GB" sz="1200">
                <a:solidFill>
                  <a:schemeClr val="dk1"/>
                </a:solidFill>
              </a:rPr>
              <a:t>The British government agreed to spend large amounts of money on this:</a:t>
            </a:r>
            <a:endParaRPr sz="1200">
              <a:solidFill>
                <a:schemeClr val="dk1"/>
              </a:solidFill>
            </a:endParaRPr>
          </a:p>
          <a:p>
            <a:pPr indent="-304800" lvl="0" marL="457200" rtl="0" algn="l">
              <a:lnSpc>
                <a:spcPct val="95000"/>
              </a:lnSpc>
              <a:spcBef>
                <a:spcPts val="1200"/>
              </a:spcBef>
              <a:spcAft>
                <a:spcPts val="0"/>
              </a:spcAft>
              <a:buClr>
                <a:schemeClr val="dk1"/>
              </a:buClr>
              <a:buSzPts val="1200"/>
              <a:buChar char="●"/>
            </a:pPr>
            <a:r>
              <a:rPr lang="en-GB" sz="1200">
                <a:solidFill>
                  <a:schemeClr val="dk1"/>
                </a:solidFill>
              </a:rPr>
              <a:t>up to £1.5 million in 1922, and</a:t>
            </a:r>
            <a:br>
              <a:rPr lang="en-GB" sz="1200">
                <a:solidFill>
                  <a:schemeClr val="dk1"/>
                </a:solidFill>
              </a:rPr>
            </a:br>
            <a:endParaRPr sz="1200">
              <a:solidFill>
                <a:schemeClr val="dk1"/>
              </a:solidFill>
            </a:endParaRPr>
          </a:p>
          <a:p>
            <a:pPr indent="-304800" lvl="0" marL="457200" rtl="0" algn="l">
              <a:lnSpc>
                <a:spcPct val="95000"/>
              </a:lnSpc>
              <a:spcBef>
                <a:spcPts val="0"/>
              </a:spcBef>
              <a:spcAft>
                <a:spcPts val="0"/>
              </a:spcAft>
              <a:buClr>
                <a:schemeClr val="dk1"/>
              </a:buClr>
              <a:buSzPts val="1200"/>
              <a:buChar char="●"/>
            </a:pPr>
            <a:r>
              <a:rPr lang="en-GB" sz="1200">
                <a:solidFill>
                  <a:schemeClr val="dk1"/>
                </a:solidFill>
              </a:rPr>
              <a:t>£3 million per year for the next 14 years.</a:t>
            </a:r>
            <a:endParaRPr sz="1200">
              <a:solidFill>
                <a:schemeClr val="dk1"/>
              </a:solidFill>
            </a:endParaRPr>
          </a:p>
          <a:p>
            <a:pPr indent="0" lvl="0" marL="0" rtl="0" algn="l">
              <a:lnSpc>
                <a:spcPct val="95000"/>
              </a:lnSpc>
              <a:spcBef>
                <a:spcPts val="1200"/>
              </a:spcBef>
              <a:spcAft>
                <a:spcPts val="0"/>
              </a:spcAft>
              <a:buClr>
                <a:schemeClr val="dk1"/>
              </a:buClr>
              <a:buSzPts val="275"/>
              <a:buFont typeface="Arial"/>
              <a:buNone/>
            </a:pPr>
            <a:r>
              <a:t/>
            </a:r>
            <a:endParaRPr b="1" sz="431">
              <a:solidFill>
                <a:schemeClr val="dk1"/>
              </a:solidFill>
            </a:endParaRPr>
          </a:p>
        </p:txBody>
      </p:sp>
      <p:sp>
        <p:nvSpPr>
          <p:cNvPr id="42" name="Google Shape;42;p3"/>
          <p:cNvSpPr/>
          <p:nvPr/>
        </p:nvSpPr>
        <p:spPr>
          <a:xfrm>
            <a:off x="517868" y="6300216"/>
            <a:ext cx="11165482" cy="45719"/>
          </a:xfrm>
          <a:custGeom>
            <a:rect b="b" l="l" r="r" t="t"/>
            <a:pathLst>
              <a:path extrusionOk="0" h="45719" w="11165482">
                <a:moveTo>
                  <a:pt x="0" y="0"/>
                </a:moveTo>
                <a:lnTo>
                  <a:pt x="11165482" y="0"/>
                </a:lnTo>
                <a:lnTo>
                  <a:pt x="11165482" y="45719"/>
                </a:lnTo>
                <a:lnTo>
                  <a:pt x="0" y="45719"/>
                </a:lnTo>
                <a:lnTo>
                  <a:pt x="0"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43" name="Google Shape;43;p3" title="IMG_0172.jpeg"/>
          <p:cNvPicPr preferRelativeResize="0"/>
          <p:nvPr/>
        </p:nvPicPr>
        <p:blipFill>
          <a:blip r:embed="rId3">
            <a:alphaModFix/>
          </a:blip>
          <a:stretch>
            <a:fillRect/>
          </a:stretch>
        </p:blipFill>
        <p:spPr>
          <a:xfrm>
            <a:off x="6999530" y="578288"/>
            <a:ext cx="4335871" cy="5701424"/>
          </a:xfrm>
          <a:prstGeom prst="rect">
            <a:avLst/>
          </a:prstGeom>
          <a:solidFill>
            <a:schemeClr val="lt1"/>
          </a:solidFill>
          <a:ln>
            <a:noFill/>
          </a:ln>
        </p:spPr>
      </p:pic>
      <p:sp>
        <p:nvSpPr>
          <p:cNvPr id="44" name="Google Shape;44;p3"/>
          <p:cNvSpPr txBox="1"/>
          <p:nvPr/>
        </p:nvSpPr>
        <p:spPr>
          <a:xfrm>
            <a:off x="465700" y="1030875"/>
            <a:ext cx="5113500" cy="28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chemeClr val="dk1"/>
                </a:solidFill>
              </a:rPr>
              <a:t>1922, UK Parliament, Colonial Secretary: Leo Amery</a:t>
            </a:r>
            <a:r>
              <a:rPr lang="en-GB" sz="1800">
                <a:solidFill>
                  <a:schemeClr val="dk1"/>
                </a:solidFill>
              </a:rPr>
              <a:t> </a:t>
            </a:r>
            <a:endParaRPr sz="18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 name="Shape 48"/>
        <p:cNvGrpSpPr/>
        <p:nvPr/>
      </p:nvGrpSpPr>
      <p:grpSpPr>
        <a:xfrm>
          <a:off x="0" y="0"/>
          <a:ext cx="0" cy="0"/>
          <a:chOff x="0" y="0"/>
          <a:chExt cx="0" cy="0"/>
        </a:xfrm>
      </p:grpSpPr>
      <p:sp>
        <p:nvSpPr>
          <p:cNvPr id="49" name="Google Shape;49;g3afe31c54a4_0_10"/>
          <p:cNvSpPr/>
          <p:nvPr/>
        </p:nvSpPr>
        <p:spPr>
          <a:xfrm>
            <a:off x="0" y="0"/>
            <a:ext cx="12189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0" name="Google Shape;50;g3afe31c54a4_0_10"/>
          <p:cNvSpPr txBox="1"/>
          <p:nvPr>
            <p:ph type="ctrTitle"/>
          </p:nvPr>
        </p:nvSpPr>
        <p:spPr>
          <a:xfrm>
            <a:off x="516344" y="512065"/>
            <a:ext cx="5578200" cy="7470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dk2"/>
              </a:buClr>
              <a:buSzPct val="100000"/>
              <a:buFont typeface="Arial"/>
              <a:buNone/>
            </a:pPr>
            <a:r>
              <a:rPr lang="en-GB" sz="4800">
                <a:solidFill>
                  <a:schemeClr val="dk2"/>
                </a:solidFill>
              </a:rPr>
              <a:t>Debate Analysis </a:t>
            </a:r>
            <a:endParaRPr sz="4800">
              <a:solidFill>
                <a:schemeClr val="dk2"/>
              </a:solidFill>
            </a:endParaRPr>
          </a:p>
        </p:txBody>
      </p:sp>
      <p:sp>
        <p:nvSpPr>
          <p:cNvPr id="51" name="Google Shape;51;g3afe31c54a4_0_10"/>
          <p:cNvSpPr txBox="1"/>
          <p:nvPr/>
        </p:nvSpPr>
        <p:spPr>
          <a:xfrm>
            <a:off x="530319" y="1739053"/>
            <a:ext cx="5184600" cy="4240500"/>
          </a:xfrm>
          <a:prstGeom prst="rect">
            <a:avLst/>
          </a:prstGeom>
          <a:noFill/>
          <a:ln>
            <a:noFill/>
          </a:ln>
        </p:spPr>
        <p:txBody>
          <a:bodyPr anchorCtr="0" anchor="t" bIns="45700" lIns="91425" spcFirstLastPara="1" rIns="91425" wrap="square" tIns="45700">
            <a:noAutofit/>
          </a:bodyPr>
          <a:lstStyle/>
          <a:p>
            <a:pPr indent="-323850" lvl="0" marL="457200" rtl="0" algn="l">
              <a:lnSpc>
                <a:spcPct val="115000"/>
              </a:lnSpc>
              <a:spcBef>
                <a:spcPts val="0"/>
              </a:spcBef>
              <a:spcAft>
                <a:spcPts val="0"/>
              </a:spcAft>
              <a:buClr>
                <a:schemeClr val="dk1"/>
              </a:buClr>
              <a:buSzPts val="1500"/>
              <a:buAutoNum type="arabicPeriod"/>
            </a:pPr>
            <a:r>
              <a:rPr b="1" lang="en-GB" sz="1500">
                <a:solidFill>
                  <a:schemeClr val="dk1"/>
                </a:solidFill>
              </a:rPr>
              <a:t>The Bill was deliberately broad, allowing many types of schemes.</a:t>
            </a:r>
            <a:endParaRPr b="1" sz="1500">
              <a:solidFill>
                <a:schemeClr val="dk1"/>
              </a:solidFill>
            </a:endParaRPr>
          </a:p>
          <a:p>
            <a:pPr indent="-323850" lvl="0" marL="457200" rtl="0" algn="l">
              <a:lnSpc>
                <a:spcPct val="115000"/>
              </a:lnSpc>
              <a:spcBef>
                <a:spcPts val="0"/>
              </a:spcBef>
              <a:spcAft>
                <a:spcPts val="0"/>
              </a:spcAft>
              <a:buClr>
                <a:schemeClr val="dk1"/>
              </a:buClr>
              <a:buSzPts val="1500"/>
              <a:buChar char="●"/>
            </a:pPr>
            <a:r>
              <a:rPr i="1" lang="en-GB" sz="1500">
                <a:solidFill>
                  <a:schemeClr val="dk1"/>
                </a:solidFill>
              </a:rPr>
              <a:t>“It is drafted, and deliberately drafted, in very wide and general terms.”</a:t>
            </a:r>
            <a:endParaRPr i="1" sz="1500">
              <a:solidFill>
                <a:schemeClr val="dk1"/>
              </a:solidFill>
            </a:endParaRPr>
          </a:p>
          <a:p>
            <a:pPr indent="-323850" lvl="0" marL="457200" rtl="0" algn="l">
              <a:lnSpc>
                <a:spcPct val="115000"/>
              </a:lnSpc>
              <a:spcBef>
                <a:spcPts val="0"/>
              </a:spcBef>
              <a:spcAft>
                <a:spcPts val="0"/>
              </a:spcAft>
              <a:buClr>
                <a:schemeClr val="dk1"/>
              </a:buClr>
              <a:buSzPts val="1500"/>
              <a:buAutoNum type="arabicPeriod"/>
            </a:pPr>
            <a:r>
              <a:rPr b="1" lang="en-GB" sz="1500">
                <a:solidFill>
                  <a:schemeClr val="dk1"/>
                </a:solidFill>
              </a:rPr>
              <a:t>Relevance</a:t>
            </a:r>
            <a:r>
              <a:rPr b="1" lang="en-GB" sz="1500">
                <a:solidFill>
                  <a:schemeClr val="dk1"/>
                </a:solidFill>
              </a:rPr>
              <a:t> to Australia - Australia seen as the most urgent case. </a:t>
            </a:r>
            <a:endParaRPr b="1" sz="1500">
              <a:solidFill>
                <a:schemeClr val="dk1"/>
              </a:solidFill>
            </a:endParaRPr>
          </a:p>
          <a:p>
            <a:pPr indent="-323850" lvl="0" marL="457200" rtl="0" algn="l">
              <a:lnSpc>
                <a:spcPct val="115000"/>
              </a:lnSpc>
              <a:spcBef>
                <a:spcPts val="0"/>
              </a:spcBef>
              <a:spcAft>
                <a:spcPts val="0"/>
              </a:spcAft>
              <a:buClr>
                <a:schemeClr val="dk1"/>
              </a:buClr>
              <a:buSzPts val="1500"/>
              <a:buChar char="●"/>
            </a:pPr>
            <a:r>
              <a:rPr i="1" lang="en-GB" sz="1500">
                <a:solidFill>
                  <a:schemeClr val="dk1"/>
                </a:solidFill>
              </a:rPr>
              <a:t>“I think there is no case so urgent as that of Australia at the present time.”</a:t>
            </a:r>
            <a:endParaRPr i="1"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GB" sz="1500">
                <a:solidFill>
                  <a:schemeClr val="dk1"/>
                </a:solidFill>
              </a:rPr>
              <a:t>Australia’s </a:t>
            </a:r>
            <a:r>
              <a:rPr i="1" lang="en-GB" sz="1500">
                <a:solidFill>
                  <a:schemeClr val="dk1"/>
                </a:solidFill>
              </a:rPr>
              <a:t>“great distance which separates [it] from Europe”</a:t>
            </a:r>
            <a:r>
              <a:rPr lang="en-GB" sz="1500">
                <a:solidFill>
                  <a:schemeClr val="dk1"/>
                </a:solidFill>
              </a:rPr>
              <a:t> limited spontaneous migration.</a:t>
            </a:r>
            <a:endParaRPr b="1" sz="1500">
              <a:solidFill>
                <a:schemeClr val="dk1"/>
              </a:solidFill>
            </a:endParaRPr>
          </a:p>
          <a:p>
            <a:pPr indent="-323850" lvl="0" marL="457200" rtl="0" algn="l">
              <a:lnSpc>
                <a:spcPct val="115000"/>
              </a:lnSpc>
              <a:spcBef>
                <a:spcPts val="0"/>
              </a:spcBef>
              <a:spcAft>
                <a:spcPts val="0"/>
              </a:spcAft>
              <a:buClr>
                <a:schemeClr val="dk1"/>
              </a:buClr>
              <a:buSzPts val="1500"/>
              <a:buAutoNum type="arabicPeriod"/>
            </a:pPr>
            <a:r>
              <a:rPr b="1" lang="en-GB" sz="1500">
                <a:solidFill>
                  <a:schemeClr val="dk1"/>
                </a:solidFill>
              </a:rPr>
              <a:t>Migration as  an imperial, not national solution. </a:t>
            </a:r>
            <a:endParaRPr b="1" sz="1500">
              <a:solidFill>
                <a:schemeClr val="dk1"/>
              </a:solidFill>
            </a:endParaRPr>
          </a:p>
          <a:p>
            <a:pPr indent="-323850" lvl="0" marL="457200" rtl="0" algn="l">
              <a:lnSpc>
                <a:spcPct val="115000"/>
              </a:lnSpc>
              <a:spcBef>
                <a:spcPts val="0"/>
              </a:spcBef>
              <a:spcAft>
                <a:spcPts val="0"/>
              </a:spcAft>
              <a:buClr>
                <a:schemeClr val="dk1"/>
              </a:buClr>
              <a:buSzPts val="1500"/>
              <a:buChar char="●"/>
            </a:pPr>
            <a:r>
              <a:rPr i="1" lang="en-GB" sz="1500">
                <a:solidFill>
                  <a:schemeClr val="dk1"/>
                </a:solidFill>
              </a:rPr>
              <a:t>“transfer her surplus population from those spots which are already overcrowded to those in which there is… abundant open space.</a:t>
            </a:r>
            <a:endParaRPr i="1" sz="1500">
              <a:solidFill>
                <a:schemeClr val="dk1"/>
              </a:solidFill>
            </a:endParaRPr>
          </a:p>
          <a:p>
            <a:pPr indent="-323850" lvl="0" marL="457200" rtl="0" algn="l">
              <a:lnSpc>
                <a:spcPct val="115000"/>
              </a:lnSpc>
              <a:spcBef>
                <a:spcPts val="0"/>
              </a:spcBef>
              <a:spcAft>
                <a:spcPts val="0"/>
              </a:spcAft>
              <a:buClr>
                <a:schemeClr val="dk1"/>
              </a:buClr>
              <a:buSzPts val="1500"/>
              <a:buChar char="●"/>
            </a:pPr>
            <a:r>
              <a:rPr lang="en-GB" sz="1500">
                <a:solidFill>
                  <a:schemeClr val="dk1"/>
                </a:solidFill>
              </a:rPr>
              <a:t>Aim to send </a:t>
            </a:r>
            <a:r>
              <a:rPr i="1" lang="en-GB" sz="1500">
                <a:solidFill>
                  <a:schemeClr val="dk1"/>
                </a:solidFill>
              </a:rPr>
              <a:t>“the finest specimens of our congested population to the empty spaces of the Empire.”</a:t>
            </a:r>
            <a:br>
              <a:rPr i="1" lang="en-GB" sz="1500">
                <a:solidFill>
                  <a:schemeClr val="dk1"/>
                </a:solidFill>
              </a:rPr>
            </a:br>
            <a:endParaRPr b="1" sz="1500">
              <a:solidFill>
                <a:schemeClr val="dk1"/>
              </a:solidFill>
            </a:endParaRPr>
          </a:p>
        </p:txBody>
      </p:sp>
      <p:sp>
        <p:nvSpPr>
          <p:cNvPr id="52" name="Google Shape;52;g3afe31c54a4_0_10"/>
          <p:cNvSpPr/>
          <p:nvPr/>
        </p:nvSpPr>
        <p:spPr>
          <a:xfrm>
            <a:off x="517868" y="6300216"/>
            <a:ext cx="11165482" cy="45719"/>
          </a:xfrm>
          <a:custGeom>
            <a:rect b="b" l="l" r="r" t="t"/>
            <a:pathLst>
              <a:path extrusionOk="0" h="45719" w="11165482">
                <a:moveTo>
                  <a:pt x="0" y="0"/>
                </a:moveTo>
                <a:lnTo>
                  <a:pt x="11165482" y="0"/>
                </a:lnTo>
                <a:lnTo>
                  <a:pt x="11165482" y="45719"/>
                </a:lnTo>
                <a:lnTo>
                  <a:pt x="0" y="45719"/>
                </a:lnTo>
                <a:lnTo>
                  <a:pt x="0"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3" name="Google Shape;53;g3afe31c54a4_0_10"/>
          <p:cNvSpPr txBox="1"/>
          <p:nvPr/>
        </p:nvSpPr>
        <p:spPr>
          <a:xfrm>
            <a:off x="530325" y="1370938"/>
            <a:ext cx="4201200" cy="4083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i="1" lang="en-GB" sz="800">
                <a:solidFill>
                  <a:schemeClr val="dk1"/>
                </a:solidFill>
                <a:latin typeface="Verdana"/>
                <a:ea typeface="Verdana"/>
                <a:cs typeface="Verdana"/>
                <a:sym typeface="Verdana"/>
              </a:rPr>
              <a:t>Order of the Day for the Second Reading read.</a:t>
            </a:r>
            <a:endParaRPr i="1" sz="800">
              <a:solidFill>
                <a:schemeClr val="dk1"/>
              </a:solidFill>
              <a:latin typeface="Verdana"/>
              <a:ea typeface="Verdana"/>
              <a:cs typeface="Verdana"/>
              <a:sym typeface="Verdana"/>
            </a:endParaRPr>
          </a:p>
          <a:p>
            <a:pPr indent="0" lvl="0" marL="0" rtl="0" algn="l">
              <a:spcBef>
                <a:spcPts val="0"/>
              </a:spcBef>
              <a:spcAft>
                <a:spcPts val="0"/>
              </a:spcAft>
              <a:buNone/>
            </a:pPr>
            <a:r>
              <a:rPr i="1" lang="en-GB" sz="800">
                <a:solidFill>
                  <a:schemeClr val="dk1"/>
                </a:solidFill>
                <a:latin typeface="Verdana"/>
                <a:ea typeface="Verdana"/>
                <a:cs typeface="Verdana"/>
                <a:sym typeface="Verdana"/>
              </a:rPr>
              <a:t>House of Lords (Formally introduced and defended by the Earl of Crawford) </a:t>
            </a:r>
            <a:endParaRPr i="1" sz="800">
              <a:solidFill>
                <a:schemeClr val="dk1"/>
              </a:solidFill>
              <a:latin typeface="Verdana"/>
              <a:ea typeface="Verdana"/>
              <a:cs typeface="Verdana"/>
              <a:sym typeface="Verdana"/>
            </a:endParaRPr>
          </a:p>
          <a:p>
            <a:pPr indent="0" lvl="0" marL="0" rtl="0" algn="l">
              <a:spcBef>
                <a:spcPts val="0"/>
              </a:spcBef>
              <a:spcAft>
                <a:spcPts val="0"/>
              </a:spcAft>
              <a:buNone/>
            </a:pPr>
            <a:r>
              <a:rPr i="1" lang="en-GB" sz="800">
                <a:solidFill>
                  <a:schemeClr val="dk1"/>
                </a:solidFill>
                <a:latin typeface="Verdana"/>
                <a:ea typeface="Verdana"/>
                <a:cs typeface="Verdana"/>
                <a:sym typeface="Verdana"/>
              </a:rPr>
              <a:t>Hansard. </a:t>
            </a:r>
            <a:endParaRPr i="1" sz="800">
              <a:solidFill>
                <a:schemeClr val="dk1"/>
              </a:solidFill>
              <a:latin typeface="Verdana"/>
              <a:ea typeface="Verdana"/>
              <a:cs typeface="Verdana"/>
              <a:sym typeface="Verdana"/>
            </a:endParaRPr>
          </a:p>
          <a:p>
            <a:pPr indent="0" lvl="0" marL="0" rtl="0" algn="l">
              <a:spcBef>
                <a:spcPts val="0"/>
              </a:spcBef>
              <a:spcAft>
                <a:spcPts val="0"/>
              </a:spcAft>
              <a:buNone/>
            </a:pPr>
            <a:r>
              <a:rPr i="1" lang="en-GB" sz="800">
                <a:solidFill>
                  <a:schemeClr val="dk1"/>
                </a:solidFill>
                <a:latin typeface="Verdana"/>
                <a:ea typeface="Verdana"/>
                <a:cs typeface="Verdana"/>
                <a:sym typeface="Verdana"/>
              </a:rPr>
              <a:t>1922</a:t>
            </a:r>
            <a:endParaRPr i="1" sz="800">
              <a:solidFill>
                <a:schemeClr val="dk1"/>
              </a:solidFill>
              <a:latin typeface="Verdana"/>
              <a:ea typeface="Verdana"/>
              <a:cs typeface="Verdana"/>
              <a:sym typeface="Verdana"/>
            </a:endParaRPr>
          </a:p>
        </p:txBody>
      </p:sp>
      <p:sp>
        <p:nvSpPr>
          <p:cNvPr id="54" name="Google Shape;54;g3afe31c54a4_0_10"/>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id="55" name="Google Shape;55;g3afe31c54a4_0_10" title="IMG_0168.jpeg"/>
          <p:cNvPicPr preferRelativeResize="0"/>
          <p:nvPr/>
        </p:nvPicPr>
        <p:blipFill>
          <a:blip r:embed="rId3">
            <a:alphaModFix/>
          </a:blip>
          <a:stretch>
            <a:fillRect/>
          </a:stretch>
        </p:blipFill>
        <p:spPr>
          <a:xfrm>
            <a:off x="5714925" y="1823225"/>
            <a:ext cx="6161550" cy="2952425"/>
          </a:xfrm>
          <a:prstGeom prst="rect">
            <a:avLst/>
          </a:prstGeom>
          <a:solidFill>
            <a:schemeClr val="lt1"/>
          </a:solid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4"/>
          <p:cNvSpPr txBox="1"/>
          <p:nvPr>
            <p:ph type="ctrTitle"/>
          </p:nvPr>
        </p:nvSpPr>
        <p:spPr>
          <a:xfrm>
            <a:off x="333208" y="692035"/>
            <a:ext cx="11149500" cy="1002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4000"/>
              <a:buFont typeface="Arial"/>
              <a:buNone/>
            </a:pPr>
            <a:r>
              <a:rPr lang="en-GB" sz="4000"/>
              <a:t>Impacts and Ideas </a:t>
            </a:r>
            <a:endParaRPr sz="4000"/>
          </a:p>
        </p:txBody>
      </p:sp>
      <p:sp>
        <p:nvSpPr>
          <p:cNvPr id="61" name="Google Shape;61;p4"/>
          <p:cNvSpPr txBox="1"/>
          <p:nvPr/>
        </p:nvSpPr>
        <p:spPr>
          <a:xfrm>
            <a:off x="402133" y="1402175"/>
            <a:ext cx="8680200" cy="6862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1800">
                <a:solidFill>
                  <a:schemeClr val="dk1"/>
                </a:solidFill>
              </a:rPr>
              <a:t>Key Ideas: </a:t>
            </a:r>
            <a:endParaRPr b="1" sz="1800">
              <a:solidFill>
                <a:schemeClr val="dk1"/>
              </a:solidFill>
            </a:endParaRPr>
          </a:p>
          <a:p>
            <a:pPr indent="0" lvl="0" marL="0" marR="0" rtl="0" algn="l">
              <a:spcBef>
                <a:spcPts val="0"/>
              </a:spcBef>
              <a:spcAft>
                <a:spcPts val="0"/>
              </a:spcAft>
              <a:buNone/>
            </a:pPr>
            <a:r>
              <a:t/>
            </a:r>
            <a:endParaRPr b="1" sz="1800">
              <a:solidFill>
                <a:schemeClr val="dk1"/>
              </a:solidFill>
            </a:endParaRPr>
          </a:p>
          <a:p>
            <a:pPr indent="-342900" lvl="0" marL="457200" marR="0" rtl="0" algn="l">
              <a:spcBef>
                <a:spcPts val="0"/>
              </a:spcBef>
              <a:spcAft>
                <a:spcPts val="0"/>
              </a:spcAft>
              <a:buClr>
                <a:schemeClr val="dk1"/>
              </a:buClr>
              <a:buSzPts val="1800"/>
              <a:buChar char="●"/>
            </a:pPr>
            <a:r>
              <a:rPr lang="en-GB" sz="1800">
                <a:solidFill>
                  <a:schemeClr val="dk1"/>
                </a:solidFill>
              </a:rPr>
              <a:t>State-directed migration</a:t>
            </a:r>
            <a:endParaRPr sz="1800">
              <a:solidFill>
                <a:schemeClr val="dk1"/>
              </a:solidFill>
            </a:endParaRPr>
          </a:p>
          <a:p>
            <a:pPr indent="-342900" lvl="0" marL="457200" marR="0" rtl="0" algn="l">
              <a:spcBef>
                <a:spcPts val="0"/>
              </a:spcBef>
              <a:spcAft>
                <a:spcPts val="0"/>
              </a:spcAft>
              <a:buClr>
                <a:schemeClr val="dk1"/>
              </a:buClr>
              <a:buSzPts val="1800"/>
              <a:buChar char="●"/>
            </a:pPr>
            <a:r>
              <a:rPr lang="en-GB" sz="1800">
                <a:solidFill>
                  <a:schemeClr val="dk1"/>
                </a:solidFill>
              </a:rPr>
              <a:t>Coordinated migration within the Empire. </a:t>
            </a:r>
            <a:endParaRPr sz="1800">
              <a:solidFill>
                <a:schemeClr val="dk1"/>
              </a:solidFill>
            </a:endParaRPr>
          </a:p>
          <a:p>
            <a:pPr indent="-342900" lvl="0" marL="457200" marR="0" rtl="0" algn="l">
              <a:spcBef>
                <a:spcPts val="0"/>
              </a:spcBef>
              <a:spcAft>
                <a:spcPts val="0"/>
              </a:spcAft>
              <a:buClr>
                <a:schemeClr val="dk1"/>
              </a:buClr>
              <a:buSzPts val="1800"/>
              <a:buChar char="●"/>
            </a:pPr>
            <a:r>
              <a:rPr lang="en-GB" sz="1800">
                <a:solidFill>
                  <a:schemeClr val="dk1"/>
                </a:solidFill>
              </a:rPr>
              <a:t>Revealed racialised outlook on migration within the Empire.</a:t>
            </a:r>
            <a:endParaRPr sz="1800">
              <a:solidFill>
                <a:schemeClr val="dk1"/>
              </a:solidFill>
            </a:endParaRPr>
          </a:p>
          <a:p>
            <a:pPr indent="0" lvl="0" marL="0" rtl="0" algn="l">
              <a:lnSpc>
                <a:spcPct val="115000"/>
              </a:lnSpc>
              <a:spcBef>
                <a:spcPts val="1800"/>
              </a:spcBef>
              <a:spcAft>
                <a:spcPts val="0"/>
              </a:spcAft>
              <a:buSzPts val="1100"/>
              <a:buNone/>
            </a:pPr>
            <a:r>
              <a:rPr b="1" lang="en-GB" sz="1800">
                <a:solidFill>
                  <a:schemeClr val="dk1"/>
                </a:solidFill>
              </a:rPr>
              <a:t>Who was impacted? </a:t>
            </a:r>
            <a:endParaRPr b="1" sz="1800">
              <a:solidFill>
                <a:schemeClr val="dk1"/>
              </a:solidFill>
            </a:endParaRPr>
          </a:p>
          <a:p>
            <a:pPr indent="-342900" lvl="0" marL="457200" rtl="0" algn="l">
              <a:lnSpc>
                <a:spcPct val="115000"/>
              </a:lnSpc>
              <a:spcBef>
                <a:spcPts val="1800"/>
              </a:spcBef>
              <a:spcAft>
                <a:spcPts val="0"/>
              </a:spcAft>
              <a:buClr>
                <a:schemeClr val="dk1"/>
              </a:buClr>
              <a:buSzPts val="1800"/>
              <a:buChar char="●"/>
            </a:pPr>
            <a:r>
              <a:rPr lang="en-GB" sz="1800">
                <a:solidFill>
                  <a:schemeClr val="dk1"/>
                </a:solidFill>
              </a:rPr>
              <a:t>Britain: Migrants, children, government, treasury, ex-servicemen and officers.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GB" sz="1800">
                <a:solidFill>
                  <a:schemeClr val="dk1"/>
                </a:solidFill>
              </a:rPr>
              <a:t>Australia: Commonwealth government, rural communities, indigenous.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GB" sz="1800">
                <a:solidFill>
                  <a:schemeClr val="dk1"/>
                </a:solidFill>
              </a:rPr>
              <a:t>Non-European peoples. </a:t>
            </a:r>
            <a:endParaRPr sz="1800">
              <a:solidFill>
                <a:schemeClr val="dk1"/>
              </a:solidFill>
            </a:endParaRPr>
          </a:p>
          <a:p>
            <a:pPr indent="0" lvl="0" marL="0" rtl="0" algn="l">
              <a:lnSpc>
                <a:spcPct val="115000"/>
              </a:lnSpc>
              <a:spcBef>
                <a:spcPts val="1800"/>
              </a:spcBef>
              <a:spcAft>
                <a:spcPts val="0"/>
              </a:spcAft>
              <a:buClr>
                <a:schemeClr val="dk1"/>
              </a:buClr>
              <a:buSzPts val="1100"/>
              <a:buFont typeface="Arial"/>
              <a:buNone/>
            </a:pPr>
            <a:r>
              <a:t/>
            </a:r>
            <a:endParaRPr sz="1800">
              <a:solidFill>
                <a:schemeClr val="dk1"/>
              </a:solidFill>
            </a:endParaRPr>
          </a:p>
          <a:p>
            <a:pPr indent="0" lvl="0" marL="0" marR="0" rtl="0" algn="l">
              <a:spcBef>
                <a:spcPts val="400"/>
              </a:spcBef>
              <a:spcAft>
                <a:spcPts val="0"/>
              </a:spcAft>
              <a:buNone/>
            </a:pPr>
            <a:r>
              <a:t/>
            </a:r>
            <a:endParaRPr sz="1800">
              <a:solidFill>
                <a:schemeClr val="dk1"/>
              </a:solidFill>
            </a:endParaRPr>
          </a:p>
          <a:p>
            <a:pPr indent="0" lvl="0" marL="0" marR="0" rtl="0" algn="l">
              <a:spcBef>
                <a:spcPts val="0"/>
              </a:spcBef>
              <a:spcAft>
                <a:spcPts val="0"/>
              </a:spcAft>
              <a:buNone/>
            </a:pPr>
            <a:r>
              <a:t/>
            </a:r>
            <a:endParaRPr sz="1800">
              <a:solidFill>
                <a:schemeClr val="dk1"/>
              </a:solidFill>
            </a:endParaRPr>
          </a:p>
          <a:p>
            <a:pPr indent="0" lvl="0" marL="0" marR="0" rtl="0" algn="l">
              <a:spcBef>
                <a:spcPts val="0"/>
              </a:spcBef>
              <a:spcAft>
                <a:spcPts val="0"/>
              </a:spcAft>
              <a:buNone/>
            </a:pPr>
            <a:r>
              <a:t/>
            </a:r>
            <a:endParaRPr sz="1800">
              <a:solidFill>
                <a:schemeClr val="dk1"/>
              </a:solidFil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pic>
        <p:nvPicPr>
          <p:cNvPr id="62" name="Google Shape;62;p4" title="IMG_0169.jpeg"/>
          <p:cNvPicPr preferRelativeResize="0"/>
          <p:nvPr/>
        </p:nvPicPr>
        <p:blipFill>
          <a:blip r:embed="rId3">
            <a:alphaModFix/>
          </a:blip>
          <a:stretch>
            <a:fillRect/>
          </a:stretch>
        </p:blipFill>
        <p:spPr>
          <a:xfrm>
            <a:off x="7179970" y="692023"/>
            <a:ext cx="4435149" cy="2774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staltVTI">
  <a:themeElements>
    <a:clrScheme name="Gestalt">
      <a:dk1>
        <a:srgbClr val="000000"/>
      </a:dk1>
      <a:lt1>
        <a:srgbClr val="FFFFFF"/>
      </a:lt1>
      <a:dk2>
        <a:srgbClr val="262626"/>
      </a:dk2>
      <a:lt2>
        <a:srgbClr val="F7F7F7"/>
      </a:lt2>
      <a:accent1>
        <a:srgbClr val="EBA000"/>
      </a:accent1>
      <a:accent2>
        <a:srgbClr val="00BAC8"/>
      </a:accent2>
      <a:accent3>
        <a:srgbClr val="E64823"/>
      </a:accent3>
      <a:accent4>
        <a:srgbClr val="4D5AFF"/>
      </a:accent4>
      <a:accent5>
        <a:srgbClr val="FE5D21"/>
      </a:accent5>
      <a:accent6>
        <a:srgbClr val="00C777"/>
      </a:accent6>
      <a:hlink>
        <a:srgbClr val="2998E3"/>
      </a:hlink>
      <a:folHlink>
        <a:srgbClr val="93939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2025-12-12T01:15:10Z</dcterms:created>
  <dc:creator>BEG, DANIYAL (UG)</dc:creator>
</cp:coreProperties>
</file>