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A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/>
    <p:restoredTop sz="95897"/>
  </p:normalViewPr>
  <p:slideViewPr>
    <p:cSldViewPr snapToGrid="0">
      <p:cViewPr>
        <p:scale>
          <a:sx n="123" d="100"/>
          <a:sy n="123" d="100"/>
        </p:scale>
        <p:origin x="104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1C4BD-AFC6-EA61-EDE8-A313744018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33C596-1D71-D9F8-C00D-802FBD9C2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45BBE-9E56-3174-C3BB-FB2D27863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8B372-1465-6485-703E-B42B58A71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AC5CE-32EC-9C08-B74F-77FBFE011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68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EFF99-AE27-7071-FEE8-76A78BCDC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8ECC1E-DE16-9B48-5922-D4756C74E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70464-7C1B-1869-4DD7-9F4DCA8B7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600FC-F573-BCF2-C1B1-7B06CCA13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B8706-4212-B4D1-D263-EF30D3216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48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617ECD-0B20-3276-DEEF-860E0DC74C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902F68-5FED-7FFF-07BB-A94FA8556D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1E95E-6055-630E-3DA9-22C13A050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F06AB-7322-EAC9-DDC6-52E0BFA27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95A46-B56D-EE80-C4AF-308BA7166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199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4E6EA-CE34-45C3-B3B4-2ACEAEF1E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26CD8-1FA2-0E14-2D04-DBB9FCC82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3AF98-8AE4-95B4-3154-E4A4F55B0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FE089-F799-A9D6-8D7F-614CB9CAE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5CF5C-DA29-1416-2AB3-6419D6317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8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2AA63-9AA3-B4F9-50FC-3ED831D96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827B04-7730-45AB-49D5-6FA8FF0D3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38A04-F90F-4D36-3F8A-B0A17DD3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55DD4-EB65-A2E7-21E3-8A4125EEE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2C16E-7E93-0538-813D-074FF3019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9946D-AC33-029F-4E29-95F6EB0B0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64B5C-9364-9169-40AC-A9DA45510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3C35B9-822E-317E-30D9-D0BAE39F9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64EFFA-AD6D-DF22-7595-4A3E52847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F0DF7-6D29-909A-EDB9-DC7E13D06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653E2-3C48-D066-BB6C-2581F52E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24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6782D-9686-19D7-E301-8F22778CD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98D07-1559-E614-C3E1-E3C80FA7F6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F12E-4566-D90E-6759-EC9177844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28B60D-AB4F-174C-9062-B553052F88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7A0D44-1C66-7DE0-4376-AFD728856A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5C5DA3-A1FA-2BF1-D7E7-DAE6216A7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5F765C-30D7-A064-5F01-DE195CFD3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8E0F0-214E-5A34-3A47-35148667D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5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C177C-3C2C-6E3A-3E87-3B51BD138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2CC0B0-7DBD-E70B-2D01-B532F4633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6D8309-7CED-B42A-2FA8-0435B7E73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0457E3-6302-534C-4DA6-DC476B63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9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E36575-D877-DED0-7940-D9C00573D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967861-85B7-38A3-6A6D-1DA5E647B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73D703-9226-E02B-A156-B8BE22E9D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25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33635-812C-5DD9-9753-64F755F86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4EC01-D2DC-1DB6-03A9-B8A8A7A8B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68736C-FAE4-1D8A-3E70-68EEA282E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279DBA-F419-773A-9834-1DFB78CC8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C43589-779B-1CC6-B254-FD6B4ED9F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B44798-CD19-ED3F-B01F-B8BE803FF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3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7CCA1-1A21-5D7E-ED70-8B5383692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410E90-34C3-C8F6-13F9-49D06C4365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51AF4D-36E0-BD7D-7E0F-5BE4994640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E9FB3B-A74F-9448-EC12-94CA5BF44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0A8C04-E5D8-EEB2-41B7-2DB5F4EE3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3E7807-F3AD-5E3F-8543-F41184C56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4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47E8A4-D52F-ABE1-0C1A-7E0DA2475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C60B37-B8FE-BB9B-0412-42641353C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F9380-8F6C-2FC7-7494-ACE694560F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EF7BC-FA1B-4B4F-8C65-1F43C2C1393F}" type="datetimeFigureOut">
              <a:rPr lang="en-US" smtClean="0"/>
              <a:t>12/12/25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63677-43F0-D991-901B-2411A54586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BE3BA-3B0A-86B3-84D0-21E29FAAB1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99BE4-CEBE-F648-A49F-05CB8985D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1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A888">
            <a:alpha val="5572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85FC61B-B6B5-BBF7-CED5-C151D339E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8018" y="321468"/>
            <a:ext cx="4275963" cy="621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EABFFC-688E-2459-32BD-4DC3817994BD}"/>
              </a:ext>
            </a:extLst>
          </p:cNvPr>
          <p:cNvSpPr txBox="1"/>
          <p:nvPr/>
        </p:nvSpPr>
        <p:spPr>
          <a:xfrm>
            <a:off x="6837852" y="6504096"/>
            <a:ext cx="53541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b="0" i="0" u="none" strike="noStrike" dirty="0">
                <a:solidFill>
                  <a:srgbClr val="555555"/>
                </a:solidFill>
                <a:effectLst/>
                <a:latin typeface="aktiv-grotesk"/>
              </a:rPr>
              <a:t>Museums Victoria Collections https://</a:t>
            </a:r>
            <a:r>
              <a:rPr lang="en-GB" sz="1100" b="0" i="0" u="none" strike="noStrike" dirty="0" err="1">
                <a:solidFill>
                  <a:srgbClr val="555555"/>
                </a:solidFill>
                <a:effectLst/>
                <a:latin typeface="aktiv-grotesk"/>
              </a:rPr>
              <a:t>collections.museumsvictoria.com.au</a:t>
            </a:r>
            <a:r>
              <a:rPr lang="en-GB" sz="1100" b="0" i="0" u="none" strike="noStrike" dirty="0">
                <a:solidFill>
                  <a:srgbClr val="555555"/>
                </a:solidFill>
                <a:effectLst/>
                <a:latin typeface="aktiv-grotesk"/>
              </a:rPr>
              <a:t>/items/1423706</a:t>
            </a:r>
            <a:br>
              <a:rPr lang="en-GB" sz="1100" dirty="0"/>
            </a:br>
            <a:r>
              <a:rPr lang="en-GB" sz="1100" b="0" i="0" u="none" strike="noStrike" dirty="0">
                <a:solidFill>
                  <a:srgbClr val="555555"/>
                </a:solidFill>
                <a:effectLst/>
                <a:latin typeface="aktiv-grotesk"/>
              </a:rPr>
              <a:t>Accessed 12 December 2025</a:t>
            </a:r>
            <a:endParaRPr lang="en-US" sz="11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4EF442-D1CA-0C96-0FEC-5D34DC16295A}"/>
              </a:ext>
            </a:extLst>
          </p:cNvPr>
          <p:cNvSpPr txBox="1"/>
          <p:nvPr/>
        </p:nvSpPr>
        <p:spPr>
          <a:xfrm>
            <a:off x="907983" y="19251"/>
            <a:ext cx="10376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Bookman Old Style" panose="02050604050505020204" pitchFamily="18" charset="0"/>
              </a:rPr>
              <a:t>Booklet - 'The Peril of Melbourne', Victorian Land Settlement Division, Immigration League of Australia, 1907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BB24F4-C47B-7A64-EC79-5B8EA05ACC66}"/>
              </a:ext>
            </a:extLst>
          </p:cNvPr>
          <p:cNvSpPr txBox="1"/>
          <p:nvPr/>
        </p:nvSpPr>
        <p:spPr>
          <a:xfrm>
            <a:off x="122536" y="713006"/>
            <a:ext cx="2597217" cy="1384995"/>
          </a:xfrm>
          <a:custGeom>
            <a:avLst/>
            <a:gdLst>
              <a:gd name="connsiteX0" fmla="*/ 0 w 2597217"/>
              <a:gd name="connsiteY0" fmla="*/ 0 h 1384995"/>
              <a:gd name="connsiteX1" fmla="*/ 571388 w 2597217"/>
              <a:gd name="connsiteY1" fmla="*/ 0 h 1384995"/>
              <a:gd name="connsiteX2" fmla="*/ 1168748 w 2597217"/>
              <a:gd name="connsiteY2" fmla="*/ 0 h 1384995"/>
              <a:gd name="connsiteX3" fmla="*/ 1869996 w 2597217"/>
              <a:gd name="connsiteY3" fmla="*/ 0 h 1384995"/>
              <a:gd name="connsiteX4" fmla="*/ 2597217 w 2597217"/>
              <a:gd name="connsiteY4" fmla="*/ 0 h 1384995"/>
              <a:gd name="connsiteX5" fmla="*/ 2597217 w 2597217"/>
              <a:gd name="connsiteY5" fmla="*/ 692498 h 1384995"/>
              <a:gd name="connsiteX6" fmla="*/ 2597217 w 2597217"/>
              <a:gd name="connsiteY6" fmla="*/ 1384995 h 1384995"/>
              <a:gd name="connsiteX7" fmla="*/ 2025829 w 2597217"/>
              <a:gd name="connsiteY7" fmla="*/ 1384995 h 1384995"/>
              <a:gd name="connsiteX8" fmla="*/ 1428469 w 2597217"/>
              <a:gd name="connsiteY8" fmla="*/ 1384995 h 1384995"/>
              <a:gd name="connsiteX9" fmla="*/ 727221 w 2597217"/>
              <a:gd name="connsiteY9" fmla="*/ 1384995 h 1384995"/>
              <a:gd name="connsiteX10" fmla="*/ 0 w 2597217"/>
              <a:gd name="connsiteY10" fmla="*/ 1384995 h 1384995"/>
              <a:gd name="connsiteX11" fmla="*/ 0 w 2597217"/>
              <a:gd name="connsiteY11" fmla="*/ 692498 h 1384995"/>
              <a:gd name="connsiteX12" fmla="*/ 0 w 2597217"/>
              <a:gd name="connsiteY12" fmla="*/ 0 h 1384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97217" h="1384995" extrusionOk="0">
                <a:moveTo>
                  <a:pt x="0" y="0"/>
                </a:moveTo>
                <a:cubicBezTo>
                  <a:pt x="273790" y="-23861"/>
                  <a:pt x="452653" y="19330"/>
                  <a:pt x="571388" y="0"/>
                </a:cubicBezTo>
                <a:cubicBezTo>
                  <a:pt x="690123" y="-19330"/>
                  <a:pt x="1016745" y="-24610"/>
                  <a:pt x="1168748" y="0"/>
                </a:cubicBezTo>
                <a:cubicBezTo>
                  <a:pt x="1320751" y="24610"/>
                  <a:pt x="1634559" y="-29646"/>
                  <a:pt x="1869996" y="0"/>
                </a:cubicBezTo>
                <a:cubicBezTo>
                  <a:pt x="2105433" y="29646"/>
                  <a:pt x="2285494" y="-2704"/>
                  <a:pt x="2597217" y="0"/>
                </a:cubicBezTo>
                <a:cubicBezTo>
                  <a:pt x="2613036" y="191654"/>
                  <a:pt x="2595232" y="480883"/>
                  <a:pt x="2597217" y="692498"/>
                </a:cubicBezTo>
                <a:cubicBezTo>
                  <a:pt x="2599202" y="904113"/>
                  <a:pt x="2605635" y="1049477"/>
                  <a:pt x="2597217" y="1384995"/>
                </a:cubicBezTo>
                <a:cubicBezTo>
                  <a:pt x="2364306" y="1397714"/>
                  <a:pt x="2155465" y="1378942"/>
                  <a:pt x="2025829" y="1384995"/>
                </a:cubicBezTo>
                <a:cubicBezTo>
                  <a:pt x="1896193" y="1391048"/>
                  <a:pt x="1636287" y="1377817"/>
                  <a:pt x="1428469" y="1384995"/>
                </a:cubicBezTo>
                <a:cubicBezTo>
                  <a:pt x="1220651" y="1392173"/>
                  <a:pt x="993372" y="1363409"/>
                  <a:pt x="727221" y="1384995"/>
                </a:cubicBezTo>
                <a:cubicBezTo>
                  <a:pt x="461070" y="1406581"/>
                  <a:pt x="297901" y="1360531"/>
                  <a:pt x="0" y="1384995"/>
                </a:cubicBezTo>
                <a:cubicBezTo>
                  <a:pt x="-19004" y="1125322"/>
                  <a:pt x="12226" y="941345"/>
                  <a:pt x="0" y="692498"/>
                </a:cubicBezTo>
                <a:cubicBezTo>
                  <a:pt x="-12226" y="443651"/>
                  <a:pt x="21827" y="292423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6502169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Bookman Old Style" panose="02050604050505020204" pitchFamily="18" charset="0"/>
              </a:rPr>
              <a:t>The pamphlet was produced by the Victorian Land Settlement Division of the Immigration League of Australia. This places it firmly within the pro-immigration lobbying networks that operated in Australia in the late 19th and early 20th centuries.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96FAC9-1603-F8E8-1CF4-66A78FB06FD8}"/>
              </a:ext>
            </a:extLst>
          </p:cNvPr>
          <p:cNvSpPr txBox="1"/>
          <p:nvPr/>
        </p:nvSpPr>
        <p:spPr>
          <a:xfrm>
            <a:off x="8346829" y="507071"/>
            <a:ext cx="3048000" cy="2031325"/>
          </a:xfrm>
          <a:custGeom>
            <a:avLst/>
            <a:gdLst>
              <a:gd name="connsiteX0" fmla="*/ 0 w 3048000"/>
              <a:gd name="connsiteY0" fmla="*/ 0 h 2031325"/>
              <a:gd name="connsiteX1" fmla="*/ 579120 w 3048000"/>
              <a:gd name="connsiteY1" fmla="*/ 0 h 2031325"/>
              <a:gd name="connsiteX2" fmla="*/ 1097280 w 3048000"/>
              <a:gd name="connsiteY2" fmla="*/ 0 h 2031325"/>
              <a:gd name="connsiteX3" fmla="*/ 1767840 w 3048000"/>
              <a:gd name="connsiteY3" fmla="*/ 0 h 2031325"/>
              <a:gd name="connsiteX4" fmla="*/ 2346960 w 3048000"/>
              <a:gd name="connsiteY4" fmla="*/ 0 h 2031325"/>
              <a:gd name="connsiteX5" fmla="*/ 3048000 w 3048000"/>
              <a:gd name="connsiteY5" fmla="*/ 0 h 2031325"/>
              <a:gd name="connsiteX6" fmla="*/ 3048000 w 3048000"/>
              <a:gd name="connsiteY6" fmla="*/ 717735 h 2031325"/>
              <a:gd name="connsiteX7" fmla="*/ 3048000 w 3048000"/>
              <a:gd name="connsiteY7" fmla="*/ 1394843 h 2031325"/>
              <a:gd name="connsiteX8" fmla="*/ 3048000 w 3048000"/>
              <a:gd name="connsiteY8" fmla="*/ 2031325 h 2031325"/>
              <a:gd name="connsiteX9" fmla="*/ 2499360 w 3048000"/>
              <a:gd name="connsiteY9" fmla="*/ 2031325 h 2031325"/>
              <a:gd name="connsiteX10" fmla="*/ 1889760 w 3048000"/>
              <a:gd name="connsiteY10" fmla="*/ 2031325 h 2031325"/>
              <a:gd name="connsiteX11" fmla="*/ 1280160 w 3048000"/>
              <a:gd name="connsiteY11" fmla="*/ 2031325 h 2031325"/>
              <a:gd name="connsiteX12" fmla="*/ 701040 w 3048000"/>
              <a:gd name="connsiteY12" fmla="*/ 2031325 h 2031325"/>
              <a:gd name="connsiteX13" fmla="*/ 0 w 3048000"/>
              <a:gd name="connsiteY13" fmla="*/ 2031325 h 2031325"/>
              <a:gd name="connsiteX14" fmla="*/ 0 w 3048000"/>
              <a:gd name="connsiteY14" fmla="*/ 1313590 h 2031325"/>
              <a:gd name="connsiteX15" fmla="*/ 0 w 3048000"/>
              <a:gd name="connsiteY15" fmla="*/ 595855 h 2031325"/>
              <a:gd name="connsiteX16" fmla="*/ 0 w 3048000"/>
              <a:gd name="connsiteY16" fmla="*/ 0 h 203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48000" h="2031325" extrusionOk="0">
                <a:moveTo>
                  <a:pt x="0" y="0"/>
                </a:moveTo>
                <a:cubicBezTo>
                  <a:pt x="259072" y="-601"/>
                  <a:pt x="449154" y="-3049"/>
                  <a:pt x="579120" y="0"/>
                </a:cubicBezTo>
                <a:cubicBezTo>
                  <a:pt x="709086" y="3049"/>
                  <a:pt x="851384" y="-9403"/>
                  <a:pt x="1097280" y="0"/>
                </a:cubicBezTo>
                <a:cubicBezTo>
                  <a:pt x="1343176" y="9403"/>
                  <a:pt x="1453039" y="15725"/>
                  <a:pt x="1767840" y="0"/>
                </a:cubicBezTo>
                <a:cubicBezTo>
                  <a:pt x="2082641" y="-15725"/>
                  <a:pt x="2151570" y="5049"/>
                  <a:pt x="2346960" y="0"/>
                </a:cubicBezTo>
                <a:cubicBezTo>
                  <a:pt x="2542350" y="-5049"/>
                  <a:pt x="2795072" y="-29675"/>
                  <a:pt x="3048000" y="0"/>
                </a:cubicBezTo>
                <a:cubicBezTo>
                  <a:pt x="3026214" y="200251"/>
                  <a:pt x="3050363" y="538460"/>
                  <a:pt x="3048000" y="717735"/>
                </a:cubicBezTo>
                <a:cubicBezTo>
                  <a:pt x="3045637" y="897010"/>
                  <a:pt x="3080374" y="1116199"/>
                  <a:pt x="3048000" y="1394843"/>
                </a:cubicBezTo>
                <a:cubicBezTo>
                  <a:pt x="3015626" y="1673487"/>
                  <a:pt x="3078925" y="1896681"/>
                  <a:pt x="3048000" y="2031325"/>
                </a:cubicBezTo>
                <a:cubicBezTo>
                  <a:pt x="2855297" y="2016889"/>
                  <a:pt x="2678522" y="2029466"/>
                  <a:pt x="2499360" y="2031325"/>
                </a:cubicBezTo>
                <a:cubicBezTo>
                  <a:pt x="2320198" y="2033184"/>
                  <a:pt x="2168806" y="2003327"/>
                  <a:pt x="1889760" y="2031325"/>
                </a:cubicBezTo>
                <a:cubicBezTo>
                  <a:pt x="1610714" y="2059323"/>
                  <a:pt x="1543248" y="2013851"/>
                  <a:pt x="1280160" y="2031325"/>
                </a:cubicBezTo>
                <a:cubicBezTo>
                  <a:pt x="1017072" y="2048799"/>
                  <a:pt x="895580" y="2023167"/>
                  <a:pt x="701040" y="2031325"/>
                </a:cubicBezTo>
                <a:cubicBezTo>
                  <a:pt x="506500" y="2039483"/>
                  <a:pt x="340275" y="2026133"/>
                  <a:pt x="0" y="2031325"/>
                </a:cubicBezTo>
                <a:cubicBezTo>
                  <a:pt x="33675" y="1690867"/>
                  <a:pt x="6865" y="1634855"/>
                  <a:pt x="0" y="1313590"/>
                </a:cubicBezTo>
                <a:cubicBezTo>
                  <a:pt x="-6865" y="992325"/>
                  <a:pt x="16203" y="835403"/>
                  <a:pt x="0" y="595855"/>
                </a:cubicBezTo>
                <a:cubicBezTo>
                  <a:pt x="-16203" y="356307"/>
                  <a:pt x="29780" y="203521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Immigration League of Australia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A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pressure group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, not a government department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Formed to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encourage and expand immigration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, especially to Victoria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Closely aligned with: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Business interests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Landowners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Urban commercial elites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Worked to influence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public opinion and policymakers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 through pamphlets, speeches, and reports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2EFB3C-D459-6E39-1E9F-96908D83A224}"/>
              </a:ext>
            </a:extLst>
          </p:cNvPr>
          <p:cNvSpPr txBox="1"/>
          <p:nvPr/>
        </p:nvSpPr>
        <p:spPr>
          <a:xfrm>
            <a:off x="363416" y="2454830"/>
            <a:ext cx="3481754" cy="2031325"/>
          </a:xfrm>
          <a:custGeom>
            <a:avLst/>
            <a:gdLst>
              <a:gd name="connsiteX0" fmla="*/ 0 w 3481754"/>
              <a:gd name="connsiteY0" fmla="*/ 0 h 2031325"/>
              <a:gd name="connsiteX1" fmla="*/ 731168 w 3481754"/>
              <a:gd name="connsiteY1" fmla="*/ 0 h 2031325"/>
              <a:gd name="connsiteX2" fmla="*/ 1497154 w 3481754"/>
              <a:gd name="connsiteY2" fmla="*/ 0 h 2031325"/>
              <a:gd name="connsiteX3" fmla="*/ 2193505 w 3481754"/>
              <a:gd name="connsiteY3" fmla="*/ 0 h 2031325"/>
              <a:gd name="connsiteX4" fmla="*/ 2820221 w 3481754"/>
              <a:gd name="connsiteY4" fmla="*/ 0 h 2031325"/>
              <a:gd name="connsiteX5" fmla="*/ 3481754 w 3481754"/>
              <a:gd name="connsiteY5" fmla="*/ 0 h 2031325"/>
              <a:gd name="connsiteX6" fmla="*/ 3481754 w 3481754"/>
              <a:gd name="connsiteY6" fmla="*/ 677108 h 2031325"/>
              <a:gd name="connsiteX7" fmla="*/ 3481754 w 3481754"/>
              <a:gd name="connsiteY7" fmla="*/ 1313590 h 2031325"/>
              <a:gd name="connsiteX8" fmla="*/ 3481754 w 3481754"/>
              <a:gd name="connsiteY8" fmla="*/ 2031325 h 2031325"/>
              <a:gd name="connsiteX9" fmla="*/ 2855038 w 3481754"/>
              <a:gd name="connsiteY9" fmla="*/ 2031325 h 2031325"/>
              <a:gd name="connsiteX10" fmla="*/ 2228323 w 3481754"/>
              <a:gd name="connsiteY10" fmla="*/ 2031325 h 2031325"/>
              <a:gd name="connsiteX11" fmla="*/ 1462337 w 3481754"/>
              <a:gd name="connsiteY11" fmla="*/ 2031325 h 2031325"/>
              <a:gd name="connsiteX12" fmla="*/ 800803 w 3481754"/>
              <a:gd name="connsiteY12" fmla="*/ 2031325 h 2031325"/>
              <a:gd name="connsiteX13" fmla="*/ 0 w 3481754"/>
              <a:gd name="connsiteY13" fmla="*/ 2031325 h 2031325"/>
              <a:gd name="connsiteX14" fmla="*/ 0 w 3481754"/>
              <a:gd name="connsiteY14" fmla="*/ 1313590 h 2031325"/>
              <a:gd name="connsiteX15" fmla="*/ 0 w 3481754"/>
              <a:gd name="connsiteY15" fmla="*/ 616169 h 2031325"/>
              <a:gd name="connsiteX16" fmla="*/ 0 w 3481754"/>
              <a:gd name="connsiteY16" fmla="*/ 0 h 203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81754" h="2031325" extrusionOk="0">
                <a:moveTo>
                  <a:pt x="0" y="0"/>
                </a:moveTo>
                <a:cubicBezTo>
                  <a:pt x="158908" y="3770"/>
                  <a:pt x="553770" y="-18241"/>
                  <a:pt x="731168" y="0"/>
                </a:cubicBezTo>
                <a:cubicBezTo>
                  <a:pt x="908566" y="18241"/>
                  <a:pt x="1187439" y="1944"/>
                  <a:pt x="1497154" y="0"/>
                </a:cubicBezTo>
                <a:cubicBezTo>
                  <a:pt x="1806869" y="-1944"/>
                  <a:pt x="1882330" y="29111"/>
                  <a:pt x="2193505" y="0"/>
                </a:cubicBezTo>
                <a:cubicBezTo>
                  <a:pt x="2504680" y="-29111"/>
                  <a:pt x="2672102" y="26410"/>
                  <a:pt x="2820221" y="0"/>
                </a:cubicBezTo>
                <a:cubicBezTo>
                  <a:pt x="2968340" y="-26410"/>
                  <a:pt x="3175414" y="-5693"/>
                  <a:pt x="3481754" y="0"/>
                </a:cubicBezTo>
                <a:cubicBezTo>
                  <a:pt x="3454403" y="174011"/>
                  <a:pt x="3483175" y="423920"/>
                  <a:pt x="3481754" y="677108"/>
                </a:cubicBezTo>
                <a:cubicBezTo>
                  <a:pt x="3480333" y="930296"/>
                  <a:pt x="3501771" y="1152399"/>
                  <a:pt x="3481754" y="1313590"/>
                </a:cubicBezTo>
                <a:cubicBezTo>
                  <a:pt x="3461737" y="1474781"/>
                  <a:pt x="3496762" y="1705262"/>
                  <a:pt x="3481754" y="2031325"/>
                </a:cubicBezTo>
                <a:cubicBezTo>
                  <a:pt x="3293617" y="2046180"/>
                  <a:pt x="3115292" y="2023682"/>
                  <a:pt x="2855038" y="2031325"/>
                </a:cubicBezTo>
                <a:cubicBezTo>
                  <a:pt x="2594784" y="2038968"/>
                  <a:pt x="2495187" y="2016809"/>
                  <a:pt x="2228323" y="2031325"/>
                </a:cubicBezTo>
                <a:cubicBezTo>
                  <a:pt x="1961460" y="2045841"/>
                  <a:pt x="1659065" y="2008694"/>
                  <a:pt x="1462337" y="2031325"/>
                </a:cubicBezTo>
                <a:cubicBezTo>
                  <a:pt x="1265609" y="2053956"/>
                  <a:pt x="1094722" y="2001559"/>
                  <a:pt x="800803" y="2031325"/>
                </a:cubicBezTo>
                <a:cubicBezTo>
                  <a:pt x="506884" y="2061091"/>
                  <a:pt x="183852" y="2002782"/>
                  <a:pt x="0" y="2031325"/>
                </a:cubicBezTo>
                <a:cubicBezTo>
                  <a:pt x="-26919" y="1849916"/>
                  <a:pt x="-25023" y="1545194"/>
                  <a:pt x="0" y="1313590"/>
                </a:cubicBezTo>
                <a:cubicBezTo>
                  <a:pt x="25023" y="1081987"/>
                  <a:pt x="15413" y="891259"/>
                  <a:pt x="0" y="616169"/>
                </a:cubicBezTo>
                <a:cubicBezTo>
                  <a:pt x="-15413" y="341079"/>
                  <a:pt x="-26473" y="166498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The pamphlet’s purpose is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persuasive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, not informative.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It aims to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pressure governments and the public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 to support increased immigration.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It frames immigration as an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urgent necessity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, not a long-term option.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The title </a:t>
            </a:r>
            <a:r>
              <a:rPr lang="en-GB" sz="1050" b="0" i="1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“The Peril of Melbourne”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 deliberately uses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alarmist language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 to create fear and urgency.</a:t>
            </a:r>
          </a:p>
          <a:p>
            <a:pPr algn="l"/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This suggests the source was part of a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coordinated lobbying effort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, not a neutral assessment of Melbourne’s situation.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4895BC-73FA-C2E5-72F4-496E49753D8A}"/>
              </a:ext>
            </a:extLst>
          </p:cNvPr>
          <p:cNvSpPr txBox="1"/>
          <p:nvPr/>
        </p:nvSpPr>
        <p:spPr>
          <a:xfrm>
            <a:off x="8505647" y="2728245"/>
            <a:ext cx="3645880" cy="2031325"/>
          </a:xfrm>
          <a:custGeom>
            <a:avLst/>
            <a:gdLst>
              <a:gd name="connsiteX0" fmla="*/ 0 w 3645880"/>
              <a:gd name="connsiteY0" fmla="*/ 0 h 2031325"/>
              <a:gd name="connsiteX1" fmla="*/ 644105 w 3645880"/>
              <a:gd name="connsiteY1" fmla="*/ 0 h 2031325"/>
              <a:gd name="connsiteX2" fmla="*/ 1324670 w 3645880"/>
              <a:gd name="connsiteY2" fmla="*/ 0 h 2031325"/>
              <a:gd name="connsiteX3" fmla="*/ 1932316 w 3645880"/>
              <a:gd name="connsiteY3" fmla="*/ 0 h 2031325"/>
              <a:gd name="connsiteX4" fmla="*/ 2467045 w 3645880"/>
              <a:gd name="connsiteY4" fmla="*/ 0 h 2031325"/>
              <a:gd name="connsiteX5" fmla="*/ 3001775 w 3645880"/>
              <a:gd name="connsiteY5" fmla="*/ 0 h 2031325"/>
              <a:gd name="connsiteX6" fmla="*/ 3645880 w 3645880"/>
              <a:gd name="connsiteY6" fmla="*/ 0 h 2031325"/>
              <a:gd name="connsiteX7" fmla="*/ 3645880 w 3645880"/>
              <a:gd name="connsiteY7" fmla="*/ 677108 h 2031325"/>
              <a:gd name="connsiteX8" fmla="*/ 3645880 w 3645880"/>
              <a:gd name="connsiteY8" fmla="*/ 1313590 h 2031325"/>
              <a:gd name="connsiteX9" fmla="*/ 3645880 w 3645880"/>
              <a:gd name="connsiteY9" fmla="*/ 2031325 h 2031325"/>
              <a:gd name="connsiteX10" fmla="*/ 3147610 w 3645880"/>
              <a:gd name="connsiteY10" fmla="*/ 2031325 h 2031325"/>
              <a:gd name="connsiteX11" fmla="*/ 2467045 w 3645880"/>
              <a:gd name="connsiteY11" fmla="*/ 2031325 h 2031325"/>
              <a:gd name="connsiteX12" fmla="*/ 1895858 w 3645880"/>
              <a:gd name="connsiteY12" fmla="*/ 2031325 h 2031325"/>
              <a:gd name="connsiteX13" fmla="*/ 1397587 w 3645880"/>
              <a:gd name="connsiteY13" fmla="*/ 2031325 h 2031325"/>
              <a:gd name="connsiteX14" fmla="*/ 717023 w 3645880"/>
              <a:gd name="connsiteY14" fmla="*/ 2031325 h 2031325"/>
              <a:gd name="connsiteX15" fmla="*/ 0 w 3645880"/>
              <a:gd name="connsiteY15" fmla="*/ 2031325 h 2031325"/>
              <a:gd name="connsiteX16" fmla="*/ 0 w 3645880"/>
              <a:gd name="connsiteY16" fmla="*/ 1333903 h 2031325"/>
              <a:gd name="connsiteX17" fmla="*/ 0 w 3645880"/>
              <a:gd name="connsiteY17" fmla="*/ 697422 h 2031325"/>
              <a:gd name="connsiteX18" fmla="*/ 0 w 3645880"/>
              <a:gd name="connsiteY18" fmla="*/ 0 h 203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45880" h="2031325" extrusionOk="0">
                <a:moveTo>
                  <a:pt x="0" y="0"/>
                </a:moveTo>
                <a:cubicBezTo>
                  <a:pt x="131541" y="-11716"/>
                  <a:pt x="515070" y="-354"/>
                  <a:pt x="644105" y="0"/>
                </a:cubicBezTo>
                <a:cubicBezTo>
                  <a:pt x="773141" y="354"/>
                  <a:pt x="1012180" y="-26731"/>
                  <a:pt x="1324670" y="0"/>
                </a:cubicBezTo>
                <a:cubicBezTo>
                  <a:pt x="1637160" y="26731"/>
                  <a:pt x="1654000" y="-29767"/>
                  <a:pt x="1932316" y="0"/>
                </a:cubicBezTo>
                <a:cubicBezTo>
                  <a:pt x="2210632" y="29767"/>
                  <a:pt x="2213107" y="-25715"/>
                  <a:pt x="2467045" y="0"/>
                </a:cubicBezTo>
                <a:cubicBezTo>
                  <a:pt x="2720983" y="25715"/>
                  <a:pt x="2844915" y="-6221"/>
                  <a:pt x="3001775" y="0"/>
                </a:cubicBezTo>
                <a:cubicBezTo>
                  <a:pt x="3158635" y="6221"/>
                  <a:pt x="3485366" y="8257"/>
                  <a:pt x="3645880" y="0"/>
                </a:cubicBezTo>
                <a:cubicBezTo>
                  <a:pt x="3665968" y="229472"/>
                  <a:pt x="3643538" y="349871"/>
                  <a:pt x="3645880" y="677108"/>
                </a:cubicBezTo>
                <a:cubicBezTo>
                  <a:pt x="3648222" y="1004345"/>
                  <a:pt x="3673171" y="1001856"/>
                  <a:pt x="3645880" y="1313590"/>
                </a:cubicBezTo>
                <a:cubicBezTo>
                  <a:pt x="3618589" y="1625324"/>
                  <a:pt x="3617578" y="1840008"/>
                  <a:pt x="3645880" y="2031325"/>
                </a:cubicBezTo>
                <a:cubicBezTo>
                  <a:pt x="3499693" y="2011706"/>
                  <a:pt x="3313035" y="2052635"/>
                  <a:pt x="3147610" y="2031325"/>
                </a:cubicBezTo>
                <a:cubicBezTo>
                  <a:pt x="2982185" y="2010016"/>
                  <a:pt x="2780906" y="2051737"/>
                  <a:pt x="2467045" y="2031325"/>
                </a:cubicBezTo>
                <a:cubicBezTo>
                  <a:pt x="2153185" y="2010913"/>
                  <a:pt x="2145517" y="2048580"/>
                  <a:pt x="1895858" y="2031325"/>
                </a:cubicBezTo>
                <a:cubicBezTo>
                  <a:pt x="1646199" y="2014070"/>
                  <a:pt x="1549808" y="2007737"/>
                  <a:pt x="1397587" y="2031325"/>
                </a:cubicBezTo>
                <a:cubicBezTo>
                  <a:pt x="1245366" y="2054913"/>
                  <a:pt x="986625" y="2031381"/>
                  <a:pt x="717023" y="2031325"/>
                </a:cubicBezTo>
                <a:cubicBezTo>
                  <a:pt x="447421" y="2031269"/>
                  <a:pt x="263874" y="2048005"/>
                  <a:pt x="0" y="2031325"/>
                </a:cubicBezTo>
                <a:cubicBezTo>
                  <a:pt x="7700" y="1789439"/>
                  <a:pt x="-26865" y="1672914"/>
                  <a:pt x="0" y="1333903"/>
                </a:cubicBezTo>
                <a:cubicBezTo>
                  <a:pt x="26865" y="994892"/>
                  <a:pt x="-24733" y="920412"/>
                  <a:pt x="0" y="697422"/>
                </a:cubicBezTo>
                <a:cubicBezTo>
                  <a:pt x="24733" y="474432"/>
                  <a:pt x="17810" y="235575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l"/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Significance in Australian immigration history</a:t>
            </a:r>
          </a:p>
          <a:p>
            <a:pPr algn="l"/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This pamphlet is significant because it shows that: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Immigration was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actively engineered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, not passive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Population growth was framed as a matter of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national survival</a:t>
            </a:r>
            <a:endParaRPr lang="en-GB" sz="1050" b="0" i="0" u="none" strike="noStrike" dirty="0">
              <a:solidFill>
                <a:srgbClr val="000000"/>
              </a:solidFill>
              <a:effectLst/>
              <a:latin typeface="Bookman Old Style" panose="020506040505050202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Economic and security arguments were used to override social concerns</a:t>
            </a:r>
          </a:p>
          <a:p>
            <a:pPr algn="l"/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It helps explain why Australia: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Encouraged immigration while simultaneously enforcing racial exclusion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Linked immigration tightly to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nation-building and land settlement</a:t>
            </a:r>
            <a:endParaRPr lang="en-GB" sz="1050" b="0" i="0" u="none" strike="noStrike" dirty="0">
              <a:solidFill>
                <a:srgbClr val="000000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EC1950-A935-C6E4-E2B5-B368A5E0CF22}"/>
              </a:ext>
            </a:extLst>
          </p:cNvPr>
          <p:cNvSpPr txBox="1"/>
          <p:nvPr/>
        </p:nvSpPr>
        <p:spPr>
          <a:xfrm>
            <a:off x="204598" y="4989954"/>
            <a:ext cx="3481754" cy="1546577"/>
          </a:xfrm>
          <a:custGeom>
            <a:avLst/>
            <a:gdLst>
              <a:gd name="connsiteX0" fmla="*/ 0 w 3481754"/>
              <a:gd name="connsiteY0" fmla="*/ 0 h 1546577"/>
              <a:gd name="connsiteX1" fmla="*/ 591898 w 3481754"/>
              <a:gd name="connsiteY1" fmla="*/ 0 h 1546577"/>
              <a:gd name="connsiteX2" fmla="*/ 1253431 w 3481754"/>
              <a:gd name="connsiteY2" fmla="*/ 0 h 1546577"/>
              <a:gd name="connsiteX3" fmla="*/ 1880147 w 3481754"/>
              <a:gd name="connsiteY3" fmla="*/ 0 h 1546577"/>
              <a:gd name="connsiteX4" fmla="*/ 2506863 w 3481754"/>
              <a:gd name="connsiteY4" fmla="*/ 0 h 1546577"/>
              <a:gd name="connsiteX5" fmla="*/ 3481754 w 3481754"/>
              <a:gd name="connsiteY5" fmla="*/ 0 h 1546577"/>
              <a:gd name="connsiteX6" fmla="*/ 3481754 w 3481754"/>
              <a:gd name="connsiteY6" fmla="*/ 515526 h 1546577"/>
              <a:gd name="connsiteX7" fmla="*/ 3481754 w 3481754"/>
              <a:gd name="connsiteY7" fmla="*/ 1015586 h 1546577"/>
              <a:gd name="connsiteX8" fmla="*/ 3481754 w 3481754"/>
              <a:gd name="connsiteY8" fmla="*/ 1546577 h 1546577"/>
              <a:gd name="connsiteX9" fmla="*/ 2855038 w 3481754"/>
              <a:gd name="connsiteY9" fmla="*/ 1546577 h 1546577"/>
              <a:gd name="connsiteX10" fmla="*/ 2089052 w 3481754"/>
              <a:gd name="connsiteY10" fmla="*/ 1546577 h 1546577"/>
              <a:gd name="connsiteX11" fmla="*/ 1427519 w 3481754"/>
              <a:gd name="connsiteY11" fmla="*/ 1546577 h 1546577"/>
              <a:gd name="connsiteX12" fmla="*/ 731168 w 3481754"/>
              <a:gd name="connsiteY12" fmla="*/ 1546577 h 1546577"/>
              <a:gd name="connsiteX13" fmla="*/ 0 w 3481754"/>
              <a:gd name="connsiteY13" fmla="*/ 1546577 h 1546577"/>
              <a:gd name="connsiteX14" fmla="*/ 0 w 3481754"/>
              <a:gd name="connsiteY14" fmla="*/ 1046517 h 1546577"/>
              <a:gd name="connsiteX15" fmla="*/ 0 w 3481754"/>
              <a:gd name="connsiteY15" fmla="*/ 546457 h 1546577"/>
              <a:gd name="connsiteX16" fmla="*/ 0 w 3481754"/>
              <a:gd name="connsiteY16" fmla="*/ 0 h 1546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81754" h="1546577" extrusionOk="0">
                <a:moveTo>
                  <a:pt x="0" y="0"/>
                </a:moveTo>
                <a:cubicBezTo>
                  <a:pt x="201704" y="-17316"/>
                  <a:pt x="319914" y="11597"/>
                  <a:pt x="591898" y="0"/>
                </a:cubicBezTo>
                <a:cubicBezTo>
                  <a:pt x="863882" y="-11597"/>
                  <a:pt x="923530" y="25756"/>
                  <a:pt x="1253431" y="0"/>
                </a:cubicBezTo>
                <a:cubicBezTo>
                  <a:pt x="1583332" y="-25756"/>
                  <a:pt x="1602096" y="25615"/>
                  <a:pt x="1880147" y="0"/>
                </a:cubicBezTo>
                <a:cubicBezTo>
                  <a:pt x="2158198" y="-25615"/>
                  <a:pt x="2347054" y="7215"/>
                  <a:pt x="2506863" y="0"/>
                </a:cubicBezTo>
                <a:cubicBezTo>
                  <a:pt x="2666672" y="-7215"/>
                  <a:pt x="3075500" y="24101"/>
                  <a:pt x="3481754" y="0"/>
                </a:cubicBezTo>
                <a:cubicBezTo>
                  <a:pt x="3460506" y="106243"/>
                  <a:pt x="3464009" y="291463"/>
                  <a:pt x="3481754" y="515526"/>
                </a:cubicBezTo>
                <a:cubicBezTo>
                  <a:pt x="3499499" y="739589"/>
                  <a:pt x="3502252" y="829216"/>
                  <a:pt x="3481754" y="1015586"/>
                </a:cubicBezTo>
                <a:cubicBezTo>
                  <a:pt x="3461256" y="1201956"/>
                  <a:pt x="3472421" y="1359062"/>
                  <a:pt x="3481754" y="1546577"/>
                </a:cubicBezTo>
                <a:cubicBezTo>
                  <a:pt x="3278001" y="1538375"/>
                  <a:pt x="3071637" y="1549634"/>
                  <a:pt x="2855038" y="1546577"/>
                </a:cubicBezTo>
                <a:cubicBezTo>
                  <a:pt x="2638439" y="1543520"/>
                  <a:pt x="2357593" y="1584839"/>
                  <a:pt x="2089052" y="1546577"/>
                </a:cubicBezTo>
                <a:cubicBezTo>
                  <a:pt x="1820511" y="1508315"/>
                  <a:pt x="1732843" y="1539348"/>
                  <a:pt x="1427519" y="1546577"/>
                </a:cubicBezTo>
                <a:cubicBezTo>
                  <a:pt x="1122195" y="1553806"/>
                  <a:pt x="1069814" y="1525841"/>
                  <a:pt x="731168" y="1546577"/>
                </a:cubicBezTo>
                <a:cubicBezTo>
                  <a:pt x="392522" y="1567313"/>
                  <a:pt x="269301" y="1543956"/>
                  <a:pt x="0" y="1546577"/>
                </a:cubicBezTo>
                <a:cubicBezTo>
                  <a:pt x="-8409" y="1325504"/>
                  <a:pt x="9876" y="1210549"/>
                  <a:pt x="0" y="1046517"/>
                </a:cubicBezTo>
                <a:cubicBezTo>
                  <a:pt x="-9876" y="882485"/>
                  <a:pt x="14587" y="683551"/>
                  <a:pt x="0" y="546457"/>
                </a:cubicBezTo>
                <a:cubicBezTo>
                  <a:pt x="-14587" y="409363"/>
                  <a:pt x="-15964" y="158981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161625455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GB" sz="1050" dirty="0">
                <a:latin typeface="Bookman Old Style" panose="02050604050505020204" pitchFamily="18" charset="0"/>
              </a:rPr>
              <a:t>A </a:t>
            </a:r>
            <a:r>
              <a:rPr lang="en-GB" sz="1050" b="1" dirty="0">
                <a:latin typeface="Bookman Old Style" panose="02050604050505020204" pitchFamily="18" charset="0"/>
              </a:rPr>
              <a:t>1915 Royal Commission</a:t>
            </a:r>
            <a:r>
              <a:rPr lang="en-GB" sz="1050" dirty="0">
                <a:latin typeface="Bookman Old Style" panose="02050604050505020204" pitchFamily="18" charset="0"/>
              </a:rPr>
              <a:t> later revealed major flaws in the settlement scheme: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dirty="0">
                <a:latin typeface="Bookman Old Style" panose="02050604050505020204" pitchFamily="18" charset="0"/>
              </a:rPr>
              <a:t>Poor infrastructure (water, roads, sewerage, schools)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dirty="0">
                <a:latin typeface="Bookman Old Style" panose="02050604050505020204" pitchFamily="18" charset="0"/>
              </a:rPr>
              <a:t>Farming blocks too small to be economically viable</a:t>
            </a:r>
          </a:p>
          <a:p>
            <a:r>
              <a:rPr lang="en-GB" sz="1050" dirty="0">
                <a:latin typeface="Bookman Old Style" panose="02050604050505020204" pitchFamily="18" charset="0"/>
              </a:rPr>
              <a:t>By 1916, around </a:t>
            </a:r>
            <a:r>
              <a:rPr lang="en-GB" sz="1050" b="1" dirty="0">
                <a:latin typeface="Bookman Old Style" panose="02050604050505020204" pitchFamily="18" charset="0"/>
              </a:rPr>
              <a:t>1000 homes had been built</a:t>
            </a:r>
            <a:r>
              <a:rPr lang="en-GB" sz="1050" dirty="0">
                <a:latin typeface="Bookman Old Style" panose="02050604050505020204" pitchFamily="18" charset="0"/>
              </a:rPr>
              <a:t>, but many residents struggled for years without basic services.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F03DE0-58DB-E5B4-2C73-104670F91CE6}"/>
              </a:ext>
            </a:extLst>
          </p:cNvPr>
          <p:cNvSpPr txBox="1"/>
          <p:nvPr/>
        </p:nvSpPr>
        <p:spPr>
          <a:xfrm>
            <a:off x="8280873" y="5263771"/>
            <a:ext cx="3559435" cy="900246"/>
          </a:xfrm>
          <a:custGeom>
            <a:avLst/>
            <a:gdLst>
              <a:gd name="connsiteX0" fmla="*/ 0 w 3559435"/>
              <a:gd name="connsiteY0" fmla="*/ 0 h 900246"/>
              <a:gd name="connsiteX1" fmla="*/ 486456 w 3559435"/>
              <a:gd name="connsiteY1" fmla="*/ 0 h 900246"/>
              <a:gd name="connsiteX2" fmla="*/ 972912 w 3559435"/>
              <a:gd name="connsiteY2" fmla="*/ 0 h 900246"/>
              <a:gd name="connsiteX3" fmla="*/ 1566151 w 3559435"/>
              <a:gd name="connsiteY3" fmla="*/ 0 h 900246"/>
              <a:gd name="connsiteX4" fmla="*/ 2052608 w 3559435"/>
              <a:gd name="connsiteY4" fmla="*/ 0 h 900246"/>
              <a:gd name="connsiteX5" fmla="*/ 2539064 w 3559435"/>
              <a:gd name="connsiteY5" fmla="*/ 0 h 900246"/>
              <a:gd name="connsiteX6" fmla="*/ 3559435 w 3559435"/>
              <a:gd name="connsiteY6" fmla="*/ 0 h 900246"/>
              <a:gd name="connsiteX7" fmla="*/ 3559435 w 3559435"/>
              <a:gd name="connsiteY7" fmla="*/ 459125 h 900246"/>
              <a:gd name="connsiteX8" fmla="*/ 3559435 w 3559435"/>
              <a:gd name="connsiteY8" fmla="*/ 900246 h 900246"/>
              <a:gd name="connsiteX9" fmla="*/ 3037385 w 3559435"/>
              <a:gd name="connsiteY9" fmla="*/ 900246 h 900246"/>
              <a:gd name="connsiteX10" fmla="*/ 2479740 w 3559435"/>
              <a:gd name="connsiteY10" fmla="*/ 900246 h 900246"/>
              <a:gd name="connsiteX11" fmla="*/ 1957689 w 3559435"/>
              <a:gd name="connsiteY11" fmla="*/ 900246 h 900246"/>
              <a:gd name="connsiteX12" fmla="*/ 1471233 w 3559435"/>
              <a:gd name="connsiteY12" fmla="*/ 900246 h 900246"/>
              <a:gd name="connsiteX13" fmla="*/ 913588 w 3559435"/>
              <a:gd name="connsiteY13" fmla="*/ 900246 h 900246"/>
              <a:gd name="connsiteX14" fmla="*/ 0 w 3559435"/>
              <a:gd name="connsiteY14" fmla="*/ 900246 h 900246"/>
              <a:gd name="connsiteX15" fmla="*/ 0 w 3559435"/>
              <a:gd name="connsiteY15" fmla="*/ 477130 h 900246"/>
              <a:gd name="connsiteX16" fmla="*/ 0 w 3559435"/>
              <a:gd name="connsiteY16" fmla="*/ 0 h 900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59435" h="900246" extrusionOk="0">
                <a:moveTo>
                  <a:pt x="0" y="0"/>
                </a:moveTo>
                <a:cubicBezTo>
                  <a:pt x="134154" y="19713"/>
                  <a:pt x="320869" y="22599"/>
                  <a:pt x="486456" y="0"/>
                </a:cubicBezTo>
                <a:cubicBezTo>
                  <a:pt x="652043" y="-22599"/>
                  <a:pt x="801667" y="2611"/>
                  <a:pt x="972912" y="0"/>
                </a:cubicBezTo>
                <a:cubicBezTo>
                  <a:pt x="1144157" y="-2611"/>
                  <a:pt x="1338917" y="23774"/>
                  <a:pt x="1566151" y="0"/>
                </a:cubicBezTo>
                <a:cubicBezTo>
                  <a:pt x="1793385" y="-23774"/>
                  <a:pt x="1951031" y="2515"/>
                  <a:pt x="2052608" y="0"/>
                </a:cubicBezTo>
                <a:cubicBezTo>
                  <a:pt x="2154185" y="-2515"/>
                  <a:pt x="2315044" y="-14568"/>
                  <a:pt x="2539064" y="0"/>
                </a:cubicBezTo>
                <a:cubicBezTo>
                  <a:pt x="2763084" y="14568"/>
                  <a:pt x="3317262" y="48247"/>
                  <a:pt x="3559435" y="0"/>
                </a:cubicBezTo>
                <a:cubicBezTo>
                  <a:pt x="3566153" y="186391"/>
                  <a:pt x="3558352" y="259682"/>
                  <a:pt x="3559435" y="459125"/>
                </a:cubicBezTo>
                <a:cubicBezTo>
                  <a:pt x="3560518" y="658568"/>
                  <a:pt x="3542157" y="738397"/>
                  <a:pt x="3559435" y="900246"/>
                </a:cubicBezTo>
                <a:cubicBezTo>
                  <a:pt x="3395516" y="881330"/>
                  <a:pt x="3238108" y="914487"/>
                  <a:pt x="3037385" y="900246"/>
                </a:cubicBezTo>
                <a:cubicBezTo>
                  <a:pt x="2836662" y="886006"/>
                  <a:pt x="2609459" y="901222"/>
                  <a:pt x="2479740" y="900246"/>
                </a:cubicBezTo>
                <a:cubicBezTo>
                  <a:pt x="2350021" y="899270"/>
                  <a:pt x="2095245" y="922489"/>
                  <a:pt x="1957689" y="900246"/>
                </a:cubicBezTo>
                <a:cubicBezTo>
                  <a:pt x="1820133" y="878003"/>
                  <a:pt x="1608810" y="907096"/>
                  <a:pt x="1471233" y="900246"/>
                </a:cubicBezTo>
                <a:cubicBezTo>
                  <a:pt x="1333656" y="893396"/>
                  <a:pt x="1171653" y="914419"/>
                  <a:pt x="913588" y="900246"/>
                </a:cubicBezTo>
                <a:cubicBezTo>
                  <a:pt x="655523" y="886073"/>
                  <a:pt x="293188" y="940179"/>
                  <a:pt x="0" y="900246"/>
                </a:cubicBezTo>
                <a:cubicBezTo>
                  <a:pt x="8470" y="689704"/>
                  <a:pt x="-8201" y="588412"/>
                  <a:pt x="0" y="477130"/>
                </a:cubicBezTo>
                <a:cubicBezTo>
                  <a:pt x="8201" y="365848"/>
                  <a:pt x="14180" y="122034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189146577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Overall, the pamphlet highlights how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immigration, settlement, and nation-building ideals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 were promoted enthusiastically, often </a:t>
            </a: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without adequate planning or support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, revealing the gap between ideology and lived experience.</a:t>
            </a:r>
            <a:endParaRPr lang="en-US" sz="105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053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344</Words>
  <Application>Microsoft Macintosh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aktiv-grotesk</vt:lpstr>
      <vt:lpstr>Arial</vt:lpstr>
      <vt:lpstr>Bookman Old Style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VON VALTENBERG, ELIZABETH (UG)</dc:creator>
  <cp:lastModifiedBy>VON VALTENBERG, ELIZABETH (UG)</cp:lastModifiedBy>
  <cp:revision>2</cp:revision>
  <dcterms:created xsi:type="dcterms:W3CDTF">2025-12-12T06:18:41Z</dcterms:created>
  <dcterms:modified xsi:type="dcterms:W3CDTF">2025-12-12T06:54:49Z</dcterms:modified>
</cp:coreProperties>
</file>