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 snapToObjects="1">
      <p:cViewPr>
        <p:scale>
          <a:sx n="102" d="100"/>
          <a:sy n="102" d="100"/>
        </p:scale>
        <p:origin x="95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979D1B-BF19-5B47-A993-35AC16961A1E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280CF-1138-9A42-87E0-3681AE905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81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C8FB5-2A98-ED48-8274-5F295EDD3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B1CB2-58A8-024F-B09D-34FA9AD666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B3E2A-474C-294B-87F7-CBBC5EA7B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52198-6A10-1C46-9818-F1AF4159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B80FC-E3AD-3D4E-866B-3703B2D08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6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D18EE-9801-4A4A-B985-F8C515613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813D69-4BAF-8948-BDA6-39D8695C27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75A93-4059-2A4C-B48F-7E9FE1577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BD3DA-7196-7E49-8044-13C00440B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08830-38D9-2F40-93C5-57B999640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0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3B7785-090C-3A46-BA7A-FE7F79F0A3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A75AA4-1016-384A-BE5D-7592D4AD25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A1E1E-1C10-D04D-991D-1A7CCBA6D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F772D-69A4-3747-9656-FC97A61F9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DDE58-BDA3-7948-A4D3-1F0AF3504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35CAB-8FAF-5F48-BCCB-DB1975C37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22D0C-7310-0C45-BC4B-ECF10361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E8B31-B8D8-BE46-92BF-BCF06A1FD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9244E-7258-0B42-9D79-8D7FFAC05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D959FF-E54C-9843-8B90-A251CBF0D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39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87792-A834-604A-ADF3-5B952DF7F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23BA9-93AE-E34F-BC29-C9FE38BC2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B4A0B-B955-A443-AA8D-E19316DDF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73DFC-4F5C-564E-B97E-8F98B90C8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CBDF6-71A3-8945-81EB-4390CB3A5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7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B190-3F64-1342-846E-429370443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A6BCB-AFE3-D848-AB28-7C9FC56B38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2B48C-F46C-6146-B8D5-7A402E567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6D30F-5AC5-8542-B035-3A4EE2848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E2123-AA7C-ED41-8666-DDDBCEED2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C9CD6-ED40-554F-834E-7F9006D87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2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897A1-2163-CF41-831F-08B53B80A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BC090-723C-EE4F-BCFF-B0013002D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08AB66-662F-EC4C-A4BD-B3753DE6F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B90F11-DF3E-144C-82B4-AA37D2A2D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04255-73E1-EA42-9CDD-63EB870A05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25D655-7D0E-E74C-A637-D44F70C83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427BB-63F6-544E-A8A6-FF88F29D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044947-8319-CE4B-8C0D-615596141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33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D2C2E-8A96-FD4F-8A59-B8D10182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2B7D82-0E7B-1044-A0A5-7FF5414EB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258D3-093F-A542-9CC5-372ADCD3D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486542-187F-7E43-9599-75CC77033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F0B600-5A6F-3046-9B5F-9D6B22F6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8BC4DB-6C01-8944-980E-33B774FC1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80EA0-5DEB-4343-9084-6EBC3877E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0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5026-9C55-1E47-904C-A17C3E4ED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195AB-67E7-7941-9542-08DBB487A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2C2FD6-FA3B-6B49-A5F8-814D1B1805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200ED-61B2-1040-85CD-C53D0AF3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3B389-914C-054B-A6EE-FB092460A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89988-A62D-4042-BE89-6D16D8A0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7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0CFC-730A-1E4A-A827-94D8BC8B0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E6B46A-C39F-794F-AD32-792E419F4A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4C40BA-2D21-174A-A2A8-0E85E4401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C5DD0-DFFB-714D-A8C1-179C51717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9B682-B56D-CB45-8108-0CB91EB6D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34552-A350-E442-979A-0D76ACFDC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9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91EBCB-0C63-604F-9020-C6E8C7379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6317F-8B21-5D4D-8E3C-BF0DEB1B4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18C9A-5854-954F-B5B4-6D7A9D55F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7E2C5-2E25-A444-9A02-31BBCF9891B6}" type="datetimeFigureOut">
              <a:rPr lang="en-US" smtClean="0"/>
              <a:t>12/11/25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8F028-DD42-D749-8F30-1770A2EAA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0B82-2550-8848-9D23-0685580A42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D0262-3A01-E94F-A1BB-0BB6A6861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1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standing in a field&#10;&#10;Description automatically generated">
            <a:extLst>
              <a:ext uri="{FF2B5EF4-FFF2-40B4-BE49-F238E27FC236}">
                <a16:creationId xmlns:a16="http://schemas.microsoft.com/office/drawing/2014/main" id="{C48C0E5F-16DE-914D-98FD-A2E32BB151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72" r="-2" b="5329"/>
          <a:stretch>
            <a:fillRect/>
          </a:stretch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4" name="Picture 3" descr="A close-up of a coin&#10;&#10;Description automatically generated">
            <a:extLst>
              <a:ext uri="{FF2B5EF4-FFF2-40B4-BE49-F238E27FC236}">
                <a16:creationId xmlns:a16="http://schemas.microsoft.com/office/drawing/2014/main" id="{769360E0-A4CD-7E40-8B7B-2681B092A2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493" r="-2" b="20735"/>
          <a:stretch>
            <a:fillRect/>
          </a:stretch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08413-F550-BB42-BE5E-C8DDCB6D4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756323"/>
            <a:ext cx="5401599" cy="5420639"/>
          </a:xfrm>
        </p:spPr>
        <p:txBody>
          <a:bodyPr>
            <a:normAutofit/>
          </a:bodyPr>
          <a:lstStyle/>
          <a:p>
            <a:pPr marL="2743200" lvl="6" indent="0">
              <a:buNone/>
            </a:pPr>
            <a:endParaRPr lang="en-GB" sz="1000" dirty="0"/>
          </a:p>
          <a:p>
            <a:pPr marL="2743200" lvl="6" indent="0">
              <a:buNone/>
            </a:pPr>
            <a:r>
              <a:rPr lang="en-GB" sz="1000" dirty="0"/>
              <a:t>.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53F761-2C3A-2845-AF24-F1FC8535CEA4}"/>
              </a:ext>
            </a:extLst>
          </p:cNvPr>
          <p:cNvSpPr txBox="1"/>
          <p:nvPr/>
        </p:nvSpPr>
        <p:spPr>
          <a:xfrm>
            <a:off x="669812" y="-313194"/>
            <a:ext cx="3891685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/>
          </a:p>
          <a:p>
            <a:r>
              <a:rPr lang="en-US" sz="1600" dirty="0"/>
              <a:t>I wanted to begin with these </a:t>
            </a:r>
            <a:r>
              <a:rPr lang="en-US" sz="1600" b="1" dirty="0"/>
              <a:t>two images because together they capture the racial logic of early Federation</a:t>
            </a:r>
            <a:r>
              <a:rPr lang="en-US" sz="1600" dirty="0"/>
              <a:t>. On the left is a </a:t>
            </a:r>
            <a:r>
              <a:rPr lang="en-US" sz="1600" b="1" dirty="0"/>
              <a:t>Pacific Islander cane worker,  one of the thousands whose </a:t>
            </a:r>
            <a:r>
              <a:rPr lang="en-US" sz="1600" b="1" dirty="0" err="1"/>
              <a:t>labour</a:t>
            </a:r>
            <a:r>
              <a:rPr lang="en-US" sz="1600" b="1" dirty="0"/>
              <a:t> built Queensland’s sugar industry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r>
              <a:rPr lang="en-US" sz="1600" dirty="0"/>
              <a:t>On the right is a </a:t>
            </a:r>
            <a:r>
              <a:rPr lang="en-US" sz="1600" b="1" dirty="0"/>
              <a:t>White Australia badge</a:t>
            </a:r>
            <a:r>
              <a:rPr lang="en-US" sz="1600" dirty="0"/>
              <a:t>: The badge was created by the </a:t>
            </a:r>
            <a:r>
              <a:rPr lang="en-US" sz="1600" b="1" dirty="0"/>
              <a:t>Australian Natives’ Association (ANA</a:t>
            </a:r>
            <a:r>
              <a:rPr lang="en-US" sz="1600" dirty="0"/>
              <a:t>), a powerful </a:t>
            </a:r>
            <a:r>
              <a:rPr lang="en-US" sz="1600" dirty="0" err="1"/>
              <a:t>organisation</a:t>
            </a:r>
            <a:r>
              <a:rPr lang="en-US" sz="1600" dirty="0"/>
              <a:t> made up of Australian-born white men. This badge shows how </a:t>
            </a:r>
            <a:r>
              <a:rPr lang="en-US" sz="1600" b="1" dirty="0"/>
              <a:t>whiteness also functioned as a popular cultural identity, circulated and </a:t>
            </a:r>
            <a:r>
              <a:rPr lang="en-US" sz="1600" b="1" dirty="0" err="1"/>
              <a:t>normalised</a:t>
            </a:r>
            <a:r>
              <a:rPr lang="en-US" sz="1600" b="1" dirty="0"/>
              <a:t> through everyday objects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Seen together, the contrast </a:t>
            </a:r>
            <a:r>
              <a:rPr lang="en-US" sz="1600" b="1" dirty="0" err="1"/>
              <a:t>visualises</a:t>
            </a:r>
            <a:r>
              <a:rPr lang="en-US" sz="1600" b="1" dirty="0"/>
              <a:t> the transition that Alison Bashford describe</a:t>
            </a:r>
            <a:r>
              <a:rPr lang="en-US" sz="1600" dirty="0"/>
              <a:t>s: from an economy dependent on </a:t>
            </a:r>
            <a:r>
              <a:rPr lang="en-US" sz="1600" b="1" dirty="0"/>
              <a:t>Black and Islander </a:t>
            </a:r>
            <a:r>
              <a:rPr lang="en-US" sz="1600" b="1" dirty="0" err="1"/>
              <a:t>labour</a:t>
            </a:r>
            <a:r>
              <a:rPr lang="en-US" sz="1600" b="1" dirty="0"/>
              <a:t>, to a national identity that insisted Australia must be white.</a:t>
            </a:r>
            <a:r>
              <a:rPr lang="en-US" sz="1600" dirty="0"/>
              <a:t> The, </a:t>
            </a:r>
            <a:r>
              <a:rPr lang="en-US" sz="1600" dirty="0" err="1"/>
              <a:t>whil</a:t>
            </a:r>
            <a:r>
              <a:rPr lang="en-US" sz="1600" b="1" dirty="0" err="1"/>
              <a:t>badge</a:t>
            </a:r>
            <a:r>
              <a:rPr lang="en-US" sz="1600" b="1" dirty="0"/>
              <a:t> literally maps whiteness onto the shape of the </a:t>
            </a:r>
            <a:r>
              <a:rPr lang="en-US" sz="1600" b="1" dirty="0" err="1"/>
              <a:t>continent</a:t>
            </a:r>
            <a:r>
              <a:rPr lang="en-US" sz="1600" dirty="0" err="1"/>
              <a:t>e</a:t>
            </a:r>
            <a:r>
              <a:rPr lang="en-US" sz="1600" dirty="0"/>
              <a:t> the </a:t>
            </a:r>
            <a:r>
              <a:rPr lang="en-US" sz="1600" b="1" dirty="0"/>
              <a:t>worker’s image reminds us that this ‘white nation</a:t>
            </a:r>
            <a:r>
              <a:rPr lang="en-US" sz="1600" dirty="0"/>
              <a:t>’ was built on the </a:t>
            </a:r>
            <a:r>
              <a:rPr lang="en-US" sz="1600" b="1" dirty="0"/>
              <a:t>removal of </a:t>
            </a:r>
            <a:r>
              <a:rPr lang="en-US" sz="1600" b="1" dirty="0" err="1"/>
              <a:t>racialised</a:t>
            </a:r>
            <a:r>
              <a:rPr lang="en-US" sz="1600" b="1" dirty="0"/>
              <a:t> people who were already present.</a:t>
            </a:r>
          </a:p>
        </p:txBody>
      </p:sp>
    </p:spTree>
    <p:extLst>
      <p:ext uri="{BB962C8B-B14F-4D97-AF65-F5344CB8AC3E}">
        <p14:creationId xmlns:p14="http://schemas.microsoft.com/office/powerpoint/2010/main" val="115155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close up of a text&#10;&#10;Description automatically generated">
            <a:extLst>
              <a:ext uri="{FF2B5EF4-FFF2-40B4-BE49-F238E27FC236}">
                <a16:creationId xmlns:a16="http://schemas.microsoft.com/office/drawing/2014/main" id="{F0E34D96-7006-A342-A799-8CF08DC87D2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76200"/>
            <a:ext cx="1878904" cy="6705600"/>
          </a:xfr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B8DD1E81-CEEF-024A-8076-4F1F79CF4E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292219" y="190174"/>
            <a:ext cx="2753832" cy="69466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1200" b="1" dirty="0"/>
              <a:t>THE KANAKA PROBLEM.</a:t>
            </a:r>
            <a:br>
              <a:rPr lang="en-GB" sz="1200" b="1" dirty="0"/>
            </a:br>
            <a:r>
              <a:rPr lang="en-GB" sz="1200" b="1" dirty="0"/>
              <a:t>-A.</a:t>
            </a:r>
            <a:br>
              <a:rPr lang="en-GB" sz="1200" b="1" dirty="0"/>
            </a:br>
            <a:r>
              <a:rPr lang="en-GB" sz="1200" b="1" dirty="0"/>
              <a:t>MINISTERIAL PROP OSWALD.</a:t>
            </a:r>
            <a:br>
              <a:rPr lang="en-GB" sz="1200" dirty="0"/>
            </a:br>
            <a:endParaRPr lang="en-GB" sz="1200" dirty="0"/>
          </a:p>
          <a:p>
            <a:pPr marL="0" indent="0">
              <a:buNone/>
            </a:pPr>
            <a:r>
              <a:rPr lang="en-GB" sz="800" dirty="0"/>
              <a:t>TRAFFIC TO CEASE IN FIVE YEARS.</a:t>
            </a:r>
            <a:br>
              <a:rPr lang="en-GB" sz="800" dirty="0"/>
            </a:br>
            <a:r>
              <a:rPr lang="en-GB" sz="800" dirty="0"/>
              <a:t>The Pacific Island Labourers Bill, which</a:t>
            </a:r>
            <a:br>
              <a:rPr lang="en-GB" sz="800" dirty="0"/>
            </a:br>
            <a:r>
              <a:rPr lang="en-GB" sz="800" dirty="0"/>
              <a:t>deals with the employment of kanakas on</a:t>
            </a:r>
            <a:br>
              <a:rPr lang="en-GB" sz="800" dirty="0"/>
            </a:br>
            <a:r>
              <a:rPr lang="en-GB" sz="800" dirty="0"/>
              <a:t>the Queensland sugar plantations, will be</a:t>
            </a:r>
            <a:br>
              <a:rPr lang="en-GB" sz="800" dirty="0"/>
            </a:br>
            <a:r>
              <a:rPr lang="en-GB" sz="800" dirty="0"/>
              <a:t>circulated this week Its provisions have</a:t>
            </a:r>
            <a:br>
              <a:rPr lang="en-GB" sz="800" dirty="0"/>
            </a:br>
            <a:r>
              <a:rPr lang="en-GB" sz="800" dirty="0"/>
              <a:t>been the subject of much discussion in</a:t>
            </a:r>
            <a:br>
              <a:rPr lang="en-GB" sz="800" dirty="0"/>
            </a:br>
            <a:r>
              <a:rPr lang="en-GB" sz="800" dirty="0"/>
              <a:t>Cabinet, and even as finally agreed upon</a:t>
            </a:r>
            <a:br>
              <a:rPr lang="en-GB" sz="800" dirty="0"/>
            </a:br>
            <a:r>
              <a:rPr lang="en-GB" sz="800" dirty="0"/>
              <a:t>they are to a very great extent governed</a:t>
            </a:r>
            <a:br>
              <a:rPr lang="en-GB" sz="800" dirty="0"/>
            </a:br>
            <a:r>
              <a:rPr lang="en-GB" sz="800" dirty="0"/>
              <a:t>by the Ministry's proposals in respect to</a:t>
            </a:r>
            <a:br>
              <a:rPr lang="en-GB" sz="800" dirty="0"/>
            </a:br>
            <a:r>
              <a:rPr lang="en-GB" sz="800" dirty="0"/>
              <a:t>import and excise duties on sugar At the</a:t>
            </a:r>
            <a:br>
              <a:rPr lang="en-GB" sz="800" dirty="0"/>
            </a:br>
            <a:r>
              <a:rPr lang="en-GB" sz="800" dirty="0"/>
              <a:t>present time licenses are issued to ship</a:t>
            </a:r>
            <a:br>
              <a:rPr lang="en-GB" sz="800" dirty="0"/>
            </a:br>
            <a:r>
              <a:rPr lang="en-GB" sz="800" dirty="0"/>
              <a:t>owners to procure labourers from certain</a:t>
            </a:r>
            <a:br>
              <a:rPr lang="en-GB" sz="800" dirty="0"/>
            </a:br>
            <a:r>
              <a:rPr lang="en-GB" sz="800" dirty="0"/>
              <a:t>Pacific islands under the Pacific Island</a:t>
            </a:r>
            <a:br>
              <a:rPr lang="en-GB" sz="800" dirty="0"/>
            </a:br>
            <a:r>
              <a:rPr lang="en-GB" sz="800" dirty="0"/>
              <a:t>Labour Act 1885, Queensland, the kanakas</a:t>
            </a:r>
            <a:br>
              <a:rPr lang="en-GB" sz="800" dirty="0"/>
            </a:br>
            <a:r>
              <a:rPr lang="en-GB" sz="800" dirty="0"/>
              <a:t>being regarded much in the same light</a:t>
            </a:r>
            <a:br>
              <a:rPr lang="en-GB" sz="800" dirty="0"/>
            </a:br>
            <a:r>
              <a:rPr lang="en-GB" sz="800" dirty="0"/>
              <a:t>as minors, and to be protected by</a:t>
            </a:r>
            <a:br>
              <a:rPr lang="en-GB" sz="800" dirty="0"/>
            </a:br>
            <a:r>
              <a:rPr lang="en-GB" sz="800" dirty="0"/>
              <a:t>the state are indentured for three years,</a:t>
            </a:r>
            <a:br>
              <a:rPr lang="en-GB" sz="800" dirty="0"/>
            </a:br>
            <a:r>
              <a:rPr lang="en-GB" sz="800" dirty="0"/>
              <a:t>the agreements covering their return to</a:t>
            </a:r>
            <a:br>
              <a:rPr lang="en-GB" sz="800" dirty="0"/>
            </a:br>
            <a:r>
              <a:rPr lang="en-GB" sz="800" dirty="0"/>
              <a:t>the islands at the expiration of this</a:t>
            </a:r>
            <a:br>
              <a:rPr lang="en-GB" sz="800" dirty="0"/>
            </a:br>
            <a:r>
              <a:rPr lang="en-GB" sz="800" dirty="0"/>
              <a:t>period</a:t>
            </a:r>
            <a:br>
              <a:rPr lang="en-GB" sz="800" dirty="0"/>
            </a:br>
            <a:r>
              <a:rPr lang="en-GB" sz="800" dirty="0"/>
              <a:t>It is not proposed to interfere with existing</a:t>
            </a:r>
            <a:br>
              <a:rPr lang="en-GB" sz="800" dirty="0"/>
            </a:br>
            <a:r>
              <a:rPr lang="en-GB" sz="800" dirty="0"/>
              <a:t>contracts in any way, but a date will</a:t>
            </a:r>
            <a:br>
              <a:rPr lang="en-GB" sz="800" dirty="0"/>
            </a:br>
            <a:r>
              <a:rPr lang="en-GB" sz="800" dirty="0"/>
              <a:t>be named after which they will cease to</a:t>
            </a:r>
            <a:br>
              <a:rPr lang="en-GB" sz="800" dirty="0"/>
            </a:br>
            <a:r>
              <a:rPr lang="en-GB" sz="800" dirty="0"/>
              <a:t>have effect, and when all the labourers on</a:t>
            </a:r>
            <a:br>
              <a:rPr lang="en-GB" sz="800" dirty="0"/>
            </a:br>
            <a:r>
              <a:rPr lang="en-GB" sz="800" dirty="0"/>
              <a:t>gaged under </a:t>
            </a:r>
            <a:r>
              <a:rPr lang="en-GB" sz="800" dirty="0" err="1"/>
              <a:t>Hiern</a:t>
            </a:r>
            <a:r>
              <a:rPr lang="en-GB" sz="800" dirty="0"/>
              <a:t> must be returned to</a:t>
            </a:r>
            <a:br>
              <a:rPr lang="en-GB" sz="800" dirty="0"/>
            </a:br>
            <a:r>
              <a:rPr lang="en-GB" sz="800" dirty="0"/>
              <a:t>their islands At the same time permission</a:t>
            </a:r>
            <a:br>
              <a:rPr lang="en-GB" sz="800" dirty="0"/>
            </a:br>
            <a:r>
              <a:rPr lang="en-GB" sz="800" dirty="0"/>
              <a:t>will be given for the </a:t>
            </a:r>
            <a:r>
              <a:rPr lang="en-GB" sz="800" dirty="0" err="1"/>
              <a:t>i</a:t>
            </a:r>
            <a:r>
              <a:rPr lang="en-GB" sz="800" dirty="0"/>
              <a:t> mew al of such agreements</a:t>
            </a:r>
            <a:br>
              <a:rPr lang="en-GB" sz="800" dirty="0"/>
            </a:br>
            <a:r>
              <a:rPr lang="en-GB" sz="800" dirty="0"/>
              <a:t>provided that the extra term of</a:t>
            </a:r>
            <a:br>
              <a:rPr lang="en-GB" sz="800" dirty="0"/>
            </a:br>
            <a:r>
              <a:rPr lang="en-GB" sz="800" dirty="0"/>
              <a:t>service expires before the date referred to</a:t>
            </a:r>
            <a:br>
              <a:rPr lang="en-GB" sz="800" dirty="0"/>
            </a:br>
            <a:r>
              <a:rPr lang="en-GB" sz="800" dirty="0"/>
              <a:t>After careful consideration the Cabinet is</a:t>
            </a:r>
            <a:br>
              <a:rPr lang="en-GB" sz="800" dirty="0"/>
            </a:br>
            <a:r>
              <a:rPr lang="en-GB" sz="800" dirty="0"/>
              <a:t>understood to li </a:t>
            </a:r>
            <a:r>
              <a:rPr lang="en-GB" sz="800" dirty="0" err="1"/>
              <a:t>ive</a:t>
            </a:r>
            <a:r>
              <a:rPr lang="en-GB" sz="800" dirty="0"/>
              <a:t> fixed this </a:t>
            </a:r>
            <a:r>
              <a:rPr lang="en-GB" sz="800" dirty="0" err="1"/>
              <a:t>nt</a:t>
            </a:r>
            <a:r>
              <a:rPr lang="en-GB" sz="800" dirty="0"/>
              <a:t> the 31st</a:t>
            </a:r>
            <a:br>
              <a:rPr lang="en-GB" sz="800" dirty="0"/>
            </a:br>
            <a:r>
              <a:rPr lang="en-GB" sz="800" dirty="0"/>
              <a:t>December 1906 a little over five years</a:t>
            </a:r>
            <a:br>
              <a:rPr lang="en-GB" sz="800" dirty="0"/>
            </a:br>
            <a:r>
              <a:rPr lang="en-GB" sz="800" dirty="0"/>
              <a:t>hence 'The lull will stipulate that after</a:t>
            </a:r>
            <a:br>
              <a:rPr lang="en-GB" sz="800" dirty="0"/>
            </a:br>
            <a:r>
              <a:rPr lang="en-GB" sz="800" dirty="0"/>
              <a:t>its becoming law the number of kanakas</a:t>
            </a:r>
            <a:br>
              <a:rPr lang="en-GB" sz="800" dirty="0"/>
            </a:br>
            <a:r>
              <a:rPr lang="en-GB" sz="800" dirty="0"/>
              <a:t>in Queensland shall not exceed those already</a:t>
            </a:r>
            <a:br>
              <a:rPr lang="en-GB" sz="800" dirty="0"/>
            </a:br>
            <a:r>
              <a:rPr lang="en-GB" sz="800" dirty="0"/>
              <a:t>there-upwards of 6,000 and by an</a:t>
            </a:r>
            <a:br>
              <a:rPr lang="en-GB" sz="800" dirty="0"/>
            </a:br>
            <a:r>
              <a:rPr lang="en-GB" sz="800" dirty="0"/>
              <a:t>ingenious system of gradual deportation</a:t>
            </a:r>
            <a:br>
              <a:rPr lang="en-GB" sz="800" dirty="0"/>
            </a:br>
            <a:r>
              <a:rPr lang="en-GB" sz="800" dirty="0"/>
              <a:t>the departure of the last of these labourers</a:t>
            </a:r>
            <a:br>
              <a:rPr lang="en-GB" sz="800" dirty="0"/>
            </a:br>
            <a:r>
              <a:rPr lang="en-GB" sz="800" dirty="0"/>
              <a:t>from Queensland will be rendered compulsory</a:t>
            </a:r>
            <a:br>
              <a:rPr lang="en-GB" sz="800" dirty="0"/>
            </a:br>
            <a:r>
              <a:rPr lang="en-GB" sz="800" dirty="0"/>
              <a:t>before the expiration of the term referred</a:t>
            </a:r>
            <a:br>
              <a:rPr lang="en-GB" sz="800" dirty="0"/>
            </a:br>
            <a:r>
              <a:rPr lang="en-GB" sz="800" dirty="0"/>
              <a:t>to. The plan for gradual emigration</a:t>
            </a:r>
            <a:br>
              <a:rPr lang="en-GB" sz="800" dirty="0"/>
            </a:br>
            <a:r>
              <a:rPr lang="en-GB" sz="800" dirty="0"/>
              <a:t>will come into force almost immediately</a:t>
            </a:r>
            <a:br>
              <a:rPr lang="en-GB" sz="800" dirty="0"/>
            </a:br>
            <a:r>
              <a:rPr lang="en-GB" sz="800" dirty="0"/>
              <a:t>There amending Queensland Many thanks</a:t>
            </a:r>
            <a:br>
              <a:rPr lang="en-GB" sz="800" dirty="0"/>
            </a:br>
            <a:r>
              <a:rPr lang="en-GB" sz="800" dirty="0"/>
              <a:t>who, having served their period of in ten</a:t>
            </a:r>
            <a:br>
              <a:rPr lang="en-GB" sz="800" dirty="0"/>
            </a:br>
            <a:r>
              <a:rPr lang="en-GB" sz="800" dirty="0"/>
              <a:t>turf, have not returned to their islands</a:t>
            </a:r>
            <a:br>
              <a:rPr lang="en-GB" sz="800" dirty="0"/>
            </a:br>
            <a:r>
              <a:rPr lang="en-GB" sz="800" dirty="0"/>
              <a:t>they have not become citizens of the</a:t>
            </a:r>
            <a:br>
              <a:rPr lang="en-GB" sz="800" dirty="0"/>
            </a:br>
            <a:r>
              <a:rPr lang="en-GB" sz="800" dirty="0"/>
              <a:t>northern state, but still remain aliens By</a:t>
            </a:r>
            <a:br>
              <a:rPr lang="en-GB" sz="800" dirty="0"/>
            </a:br>
            <a:r>
              <a:rPr lang="en-GB" sz="800" dirty="0"/>
              <a:t>international law, Therefore, they may be</a:t>
            </a:r>
            <a:br>
              <a:rPr lang="en-GB" sz="800" dirty="0"/>
            </a:br>
            <a:r>
              <a:rPr lang="en-GB" sz="800" dirty="0"/>
              <a:t>ejected on deported from the Common-</a:t>
            </a:r>
            <a:br>
              <a:rPr lang="en-GB" sz="800" dirty="0"/>
            </a:br>
            <a:r>
              <a:rPr lang="en-GB" sz="800" dirty="0" err="1"/>
              <a:t>ave</a:t>
            </a:r>
            <a:r>
              <a:rPr lang="en-GB" sz="800" dirty="0"/>
              <a:t> with if the Legislature so determines,</a:t>
            </a:r>
            <a:br>
              <a:rPr lang="en-GB" sz="800" dirty="0"/>
            </a:br>
            <a:r>
              <a:rPr lang="en-GB" sz="800" dirty="0"/>
              <a:t>and to render its proposals thoroughly</a:t>
            </a:r>
            <a:br>
              <a:rPr lang="en-GB" sz="800" dirty="0"/>
            </a:br>
            <a:r>
              <a:rPr lang="en-GB" sz="800" dirty="0"/>
              <a:t>comprehensive the Ministry will in its</a:t>
            </a:r>
            <a:br>
              <a:rPr lang="en-GB" sz="800" dirty="0"/>
            </a:br>
            <a:r>
              <a:rPr lang="en-GB" sz="800" dirty="0"/>
              <a:t>bill provides for the deportation of all such</a:t>
            </a:r>
            <a:br>
              <a:rPr lang="en-GB" sz="800" dirty="0"/>
            </a:br>
            <a:r>
              <a:rPr lang="en-GB" sz="800" dirty="0"/>
              <a:t>kanakas before the end of the five years, or</a:t>
            </a:r>
            <a:br>
              <a:rPr lang="en-GB" sz="800" dirty="0"/>
            </a:br>
            <a:r>
              <a:rPr lang="en-GB" sz="800" dirty="0"/>
              <a:t>whatever other period that Parliament decides</a:t>
            </a:r>
            <a:br>
              <a:rPr lang="en-GB" sz="800" dirty="0"/>
            </a:br>
            <a:r>
              <a:rPr lang="en-GB" sz="800" dirty="0"/>
              <a:t>upon There will still remain about</a:t>
            </a:r>
            <a:br>
              <a:rPr lang="en-GB" sz="800" dirty="0"/>
            </a:br>
            <a:r>
              <a:rPr lang="en-GB" sz="800" dirty="0"/>
              <a:t>500 Pacific Islanders mostly engaged as</a:t>
            </a:r>
            <a:br>
              <a:rPr lang="en-GB" sz="800" dirty="0"/>
            </a:br>
            <a:r>
              <a:rPr lang="en-GB" sz="800" dirty="0"/>
              <a:t>crews on vessels trading in the tropics,</a:t>
            </a:r>
            <a:br>
              <a:rPr lang="en-GB" sz="800" dirty="0"/>
            </a:br>
            <a:r>
              <a:rPr lang="en-GB" sz="800" dirty="0"/>
              <a:t>and it is asserted that the Ministry is not</a:t>
            </a:r>
            <a:br>
              <a:rPr lang="en-GB" sz="800" dirty="0"/>
            </a:br>
            <a:r>
              <a:rPr lang="en-GB" sz="800" dirty="0"/>
              <a:t>quite certain whether it has powers to deal</a:t>
            </a:r>
            <a:br>
              <a:rPr lang="en-GB" sz="800" dirty="0"/>
            </a:br>
            <a:r>
              <a:rPr lang="en-GB" sz="800" dirty="0"/>
              <a:t>with Allen It may therefore, not interfere</a:t>
            </a:r>
            <a:br>
              <a:rPr lang="en-GB" sz="800" dirty="0"/>
            </a:br>
            <a:r>
              <a:rPr lang="en-GB" sz="800" dirty="0"/>
              <a:t>with them at all</a:t>
            </a:r>
            <a:br>
              <a:rPr lang="en-GB" sz="800" dirty="0"/>
            </a:br>
            <a:r>
              <a:rPr lang="en-GB" sz="800" dirty="0"/>
              <a:t>When the Prime Minister has moved</a:t>
            </a:r>
            <a:br>
              <a:rPr lang="en-GB" sz="800" dirty="0"/>
            </a:br>
            <a:r>
              <a:rPr lang="en-GB" sz="800" dirty="0"/>
              <a:t>the second reading of the bill he will consent</a:t>
            </a:r>
            <a:br>
              <a:rPr lang="en-GB" sz="800" dirty="0"/>
            </a:br>
            <a:r>
              <a:rPr lang="en-GB" sz="800" dirty="0"/>
              <a:t>to the adjournment of the debate, because</a:t>
            </a:r>
            <a:br>
              <a:rPr lang="en-GB" sz="800" dirty="0"/>
            </a:br>
            <a:r>
              <a:rPr lang="en-GB" sz="800" dirty="0"/>
              <a:t>he asserts that it is absolutely </a:t>
            </a:r>
            <a:r>
              <a:rPr lang="en-GB" sz="800" dirty="0" err="1"/>
              <a:t>acces</a:t>
            </a:r>
            <a:br>
              <a:rPr lang="en-GB" sz="800" dirty="0"/>
            </a:br>
            <a:r>
              <a:rPr lang="en-GB" sz="800" dirty="0"/>
              <a:t>sin for Parliament to know what the</a:t>
            </a:r>
            <a:br>
              <a:rPr lang="en-GB" sz="800" dirty="0"/>
            </a:br>
            <a:r>
              <a:rPr lang="en-GB" sz="800" dirty="0"/>
              <a:t>Ministry proposes in regard to the sugar</a:t>
            </a:r>
            <a:br>
              <a:rPr lang="en-GB" sz="800" dirty="0"/>
            </a:br>
            <a:r>
              <a:rPr lang="en-GB" sz="800" dirty="0"/>
              <a:t>duties before it proceeds to discuss the bill</a:t>
            </a:r>
            <a:br>
              <a:rPr lang="en-GB" sz="800" dirty="0"/>
            </a:br>
            <a:r>
              <a:rPr lang="en-GB" sz="800" dirty="0"/>
              <a:t>The Ministry spent many hours in Cabinet</a:t>
            </a:r>
            <a:br>
              <a:rPr lang="en-GB" sz="800" dirty="0"/>
            </a:br>
            <a:r>
              <a:rPr lang="en-GB" sz="800" dirty="0"/>
              <a:t>endeavouring to adjust the sugar (allies, so</a:t>
            </a:r>
            <a:br>
              <a:rPr lang="en-GB" sz="800" dirty="0"/>
            </a:br>
            <a:r>
              <a:rPr lang="en-GB" sz="800" dirty="0"/>
              <a:t>that revenue may be obtained while a sufficient</a:t>
            </a:r>
            <a:br>
              <a:rPr lang="en-GB" sz="800" dirty="0"/>
            </a:br>
            <a:r>
              <a:rPr lang="en-GB" sz="800" dirty="0"/>
              <a:t>protection may be afforded the sugar</a:t>
            </a:r>
            <a:br>
              <a:rPr lang="en-GB" sz="800" dirty="0"/>
            </a:br>
            <a:r>
              <a:rPr lang="en-GB" sz="800" dirty="0"/>
              <a:t>in water to enable him to substitute white</a:t>
            </a:r>
            <a:br>
              <a:rPr lang="en-GB" sz="800" dirty="0"/>
            </a:br>
            <a:r>
              <a:rPr lang="en-GB" sz="800" dirty="0"/>
              <a:t>labour for the kanakas he previously employed</a:t>
            </a:r>
            <a:br>
              <a:rPr lang="en-GB" sz="800" dirty="0"/>
            </a:br>
            <a:r>
              <a:rPr lang="en-GB" sz="800" dirty="0"/>
              <a:t>This the Minister claims, it has</a:t>
            </a:r>
            <a:br>
              <a:rPr lang="en-GB" sz="800" dirty="0"/>
            </a:br>
            <a:r>
              <a:rPr lang="en-GB" sz="800" dirty="0"/>
              <a:t>succeeded in doing</a:t>
            </a:r>
            <a:endParaRPr lang="en-US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62DB48-A792-8D4F-B1DB-EED0DB686472}"/>
              </a:ext>
            </a:extLst>
          </p:cNvPr>
          <p:cNvSpPr txBox="1"/>
          <p:nvPr/>
        </p:nvSpPr>
        <p:spPr>
          <a:xfrm>
            <a:off x="1790650" y="220982"/>
            <a:ext cx="8413314" cy="1148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My primary source </a:t>
            </a:r>
            <a:r>
              <a:rPr lang="en-US" sz="1600" b="1" dirty="0"/>
              <a:t>1901 Argus article on deporting Pacific Islander </a:t>
            </a:r>
            <a:r>
              <a:rPr lang="en-US" sz="1600" b="1" dirty="0" err="1"/>
              <a:t>labourers</a:t>
            </a:r>
            <a:r>
              <a:rPr lang="en-US" sz="1600" b="1" dirty="0"/>
              <a:t> </a:t>
            </a:r>
            <a:r>
              <a:rPr lang="en-US" sz="1600" dirty="0"/>
              <a:t>(original headline used outdated/offensive terminology)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discusses the </a:t>
            </a:r>
            <a:r>
              <a:rPr lang="en-US" sz="1600" b="1" dirty="0"/>
              <a:t>Pacific Island </a:t>
            </a:r>
            <a:r>
              <a:rPr lang="en-US" sz="1600" b="1" dirty="0" err="1"/>
              <a:t>Labourers</a:t>
            </a:r>
            <a:r>
              <a:rPr lang="en-US" sz="1600" b="1" dirty="0"/>
              <a:t> Bill</a:t>
            </a:r>
            <a:r>
              <a:rPr lang="en-US" sz="1600" dirty="0"/>
              <a:t>, which required the mass deportation of approximately 6,000 Pacific Islanders from Queensland's sugar industry by 1906.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terms of context, this occurred at </a:t>
            </a:r>
            <a:r>
              <a:rPr lang="en-US" sz="1600" b="1" dirty="0"/>
              <a:t>an important moment in the new Commonwealth's identity as a white nation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Islanders had played an important role in the sugar economy for decades, but after Federation, they were reclassified as racially unsuitable for Australia's future.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source documents the shift from reliance on Black </a:t>
            </a:r>
            <a:r>
              <a:rPr lang="en-US" sz="1600" dirty="0" err="1"/>
              <a:t>labour</a:t>
            </a:r>
            <a:r>
              <a:rPr lang="en-US" sz="1600" dirty="0"/>
              <a:t> to a national project of racial purification.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article comes from </a:t>
            </a:r>
            <a:r>
              <a:rPr lang="en-GB" sz="1600" b="1" dirty="0"/>
              <a:t>a mainstream Australian newspaper and is aimed at a white settler audience. </a:t>
            </a:r>
            <a:r>
              <a:rPr lang="en-GB" sz="1600" dirty="0"/>
              <a:t>Its language is closely aligned </a:t>
            </a:r>
            <a:r>
              <a:rPr lang="en-GB" sz="1600" b="1" dirty="0"/>
              <a:t>with government thinking.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Islanders are referred to </a:t>
            </a:r>
            <a:r>
              <a:rPr lang="en-GB" sz="1600" b="1" dirty="0"/>
              <a:t>as 'aliens', </a:t>
            </a:r>
            <a:r>
              <a:rPr lang="en-GB" sz="1600" b="1" dirty="0" err="1"/>
              <a:t>like'minors</a:t>
            </a:r>
            <a:r>
              <a:rPr lang="en-GB" sz="1600" b="1" dirty="0"/>
              <a:t>' who require state control, and their removal is portrayed as 'ingenious system of gradual deportation’.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suggests that media coverage helped normalise deportation as responsible governance rather than a human cost of nation-building.</a:t>
            </a:r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source reveals how </a:t>
            </a:r>
            <a:r>
              <a:rPr lang="en-US" sz="1600" b="1" dirty="0"/>
              <a:t>racial exclusion was implemented through bureaucracy and economic policy</a:t>
            </a:r>
            <a:r>
              <a:rPr lang="en-US" sz="16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Deportation is linked to </a:t>
            </a:r>
            <a:r>
              <a:rPr lang="en-US" sz="1600" b="1" dirty="0"/>
              <a:t>lowering sugar tariffs so that white workers can replace Islander workers.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article views the </a:t>
            </a:r>
            <a:r>
              <a:rPr lang="en-US" sz="1600" b="1" dirty="0"/>
              <a:t>presence of Pacific Islanders as a policy issue rather than a community</a:t>
            </a:r>
            <a:r>
              <a:rPr lang="en-US" sz="16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perfectly </a:t>
            </a:r>
            <a:r>
              <a:rPr lang="en-US" sz="1600" b="1" dirty="0"/>
              <a:t>demonstrates Bashford's point (from today's reading) that </a:t>
            </a:r>
            <a:r>
              <a:rPr lang="en-US" sz="1600" dirty="0"/>
              <a:t>early Australia combined </a:t>
            </a:r>
            <a:r>
              <a:rPr lang="en-US" sz="1600" b="1" dirty="0"/>
              <a:t>race, </a:t>
            </a:r>
            <a:r>
              <a:rPr lang="en-US" sz="1600" b="1" dirty="0" err="1"/>
              <a:t>labour</a:t>
            </a:r>
            <a:r>
              <a:rPr lang="en-US" sz="1600" b="1" dirty="0"/>
              <a:t>, and national health</a:t>
            </a:r>
            <a:r>
              <a:rPr lang="en-US" sz="1600" dirty="0"/>
              <a:t>, removing </a:t>
            </a:r>
            <a:r>
              <a:rPr lang="en-US" sz="1600" b="1" dirty="0"/>
              <a:t>non-white populations to create the imagined body of a white nation.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CONTEXT: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30C33-B930-E04C-B142-1179655FA2BA}"/>
              </a:ext>
            </a:extLst>
          </p:cNvPr>
          <p:cNvSpPr txBox="1"/>
          <p:nvPr/>
        </p:nvSpPr>
        <p:spPr>
          <a:xfrm>
            <a:off x="2350150" y="-71405"/>
            <a:ext cx="7765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The Argus article (“THE KANAKA PROBLEM”, 26 Sept 1901) - https://</a:t>
            </a:r>
            <a:r>
              <a:rPr lang="en-US" sz="1600" b="1" u="sng" dirty="0" err="1"/>
              <a:t>trove.nla.gov.au</a:t>
            </a:r>
            <a:r>
              <a:rPr lang="en-US" sz="1600" b="1" u="sng" dirty="0"/>
              <a:t>/newspaper/article/9609837#</a:t>
            </a:r>
          </a:p>
        </p:txBody>
      </p:sp>
    </p:spTree>
    <p:extLst>
      <p:ext uri="{BB962C8B-B14F-4D97-AF65-F5344CB8AC3E}">
        <p14:creationId xmlns:p14="http://schemas.microsoft.com/office/powerpoint/2010/main" val="2342721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</TotalTime>
  <Words>1094</Words>
  <Application>Microsoft Macintosh PowerPoint</Application>
  <PresentationFormat>Widescreen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Pinal Solanki</dc:creator>
  <cp:lastModifiedBy>Pinal Solanki</cp:lastModifiedBy>
  <cp:revision>2</cp:revision>
  <dcterms:created xsi:type="dcterms:W3CDTF">2025-12-11T21:26:27Z</dcterms:created>
  <dcterms:modified xsi:type="dcterms:W3CDTF">2025-12-12T09:54:50Z</dcterms:modified>
</cp:coreProperties>
</file>