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3" r:id="rId4"/>
    <p:sldId id="265" r:id="rId5"/>
    <p:sldId id="260" r:id="rId6"/>
    <p:sldId id="266" r:id="rId7"/>
    <p:sldId id="261" r:id="rId8"/>
    <p:sldId id="262" r:id="rId9"/>
    <p:sldId id="264" r:id="rId10"/>
  </p:sldIdLst>
  <p:sldSz cx="12192000" cy="6858000"/>
  <p:notesSz cx="6858000" cy="9144000"/>
  <p:custDataLst>
    <p:tags r:id="rId1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4" autoAdjust="0"/>
    <p:restoredTop sz="94660"/>
  </p:normalViewPr>
  <p:slideViewPr>
    <p:cSldViewPr snapToGrid="0">
      <p:cViewPr varScale="1">
        <p:scale>
          <a:sx n="99" d="100"/>
          <a:sy n="99" d="100"/>
        </p:scale>
        <p:origin x="84" y="24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DF209288-2B93-4D95-91F1-0F260091C477}" type="datetimeFigureOut">
              <a:rPr lang="en-GB" smtClean="0"/>
              <a:t>07/10/2021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77C1C3-7622-40F0-B69A-EB54AD88C3BE}" type="slidenum">
              <a:rPr lang="en-GB" smtClean="0"/>
              <a:t>‹#›</a:t>
            </a:fld>
            <a:endParaRPr lang="en-GB"/>
          </a:p>
        </p:txBody>
      </p:sp>
    </p:spTree>
    <p:extLst>
      <p:ext uri="{BB962C8B-B14F-4D97-AF65-F5344CB8AC3E}">
        <p14:creationId xmlns:p14="http://schemas.microsoft.com/office/powerpoint/2010/main" val="39066083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F209288-2B93-4D95-91F1-0F260091C477}" type="datetimeFigureOut">
              <a:rPr lang="en-GB" smtClean="0"/>
              <a:t>07/10/2021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77C1C3-7622-40F0-B69A-EB54AD88C3BE}" type="slidenum">
              <a:rPr lang="en-GB" smtClean="0"/>
              <a:t>‹#›</a:t>
            </a:fld>
            <a:endParaRPr lang="en-GB"/>
          </a:p>
        </p:txBody>
      </p:sp>
    </p:spTree>
    <p:extLst>
      <p:ext uri="{BB962C8B-B14F-4D97-AF65-F5344CB8AC3E}">
        <p14:creationId xmlns:p14="http://schemas.microsoft.com/office/powerpoint/2010/main" val="28525564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F209288-2B93-4D95-91F1-0F260091C477}" type="datetimeFigureOut">
              <a:rPr lang="en-GB" smtClean="0"/>
              <a:t>07/10/2021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77C1C3-7622-40F0-B69A-EB54AD88C3BE}" type="slidenum">
              <a:rPr lang="en-GB" smtClean="0"/>
              <a:t>‹#›</a:t>
            </a:fld>
            <a:endParaRPr lang="en-GB"/>
          </a:p>
        </p:txBody>
      </p:sp>
    </p:spTree>
    <p:extLst>
      <p:ext uri="{BB962C8B-B14F-4D97-AF65-F5344CB8AC3E}">
        <p14:creationId xmlns:p14="http://schemas.microsoft.com/office/powerpoint/2010/main" val="10416060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F209288-2B93-4D95-91F1-0F260091C477}" type="datetimeFigureOut">
              <a:rPr lang="en-GB" smtClean="0"/>
              <a:t>07/10/2021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77C1C3-7622-40F0-B69A-EB54AD88C3BE}" type="slidenum">
              <a:rPr lang="en-GB" smtClean="0"/>
              <a:t>‹#›</a:t>
            </a:fld>
            <a:endParaRPr lang="en-GB"/>
          </a:p>
        </p:txBody>
      </p:sp>
    </p:spTree>
    <p:extLst>
      <p:ext uri="{BB962C8B-B14F-4D97-AF65-F5344CB8AC3E}">
        <p14:creationId xmlns:p14="http://schemas.microsoft.com/office/powerpoint/2010/main" val="4048659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209288-2B93-4D95-91F1-0F260091C477}" type="datetimeFigureOut">
              <a:rPr lang="en-GB" smtClean="0"/>
              <a:t>07/10/2021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77C1C3-7622-40F0-B69A-EB54AD88C3BE}" type="slidenum">
              <a:rPr lang="en-GB" smtClean="0"/>
              <a:t>‹#›</a:t>
            </a:fld>
            <a:endParaRPr lang="en-GB"/>
          </a:p>
        </p:txBody>
      </p:sp>
    </p:spTree>
    <p:extLst>
      <p:ext uri="{BB962C8B-B14F-4D97-AF65-F5344CB8AC3E}">
        <p14:creationId xmlns:p14="http://schemas.microsoft.com/office/powerpoint/2010/main" val="2588959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DF209288-2B93-4D95-91F1-0F260091C477}" type="datetimeFigureOut">
              <a:rPr lang="en-GB" smtClean="0"/>
              <a:t>07/10/2021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677C1C3-7622-40F0-B69A-EB54AD88C3BE}" type="slidenum">
              <a:rPr lang="en-GB" smtClean="0"/>
              <a:t>‹#›</a:t>
            </a:fld>
            <a:endParaRPr lang="en-GB"/>
          </a:p>
        </p:txBody>
      </p:sp>
    </p:spTree>
    <p:extLst>
      <p:ext uri="{BB962C8B-B14F-4D97-AF65-F5344CB8AC3E}">
        <p14:creationId xmlns:p14="http://schemas.microsoft.com/office/powerpoint/2010/main" val="20194794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DF209288-2B93-4D95-91F1-0F260091C477}" type="datetimeFigureOut">
              <a:rPr lang="en-GB" smtClean="0"/>
              <a:t>07/10/2021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677C1C3-7622-40F0-B69A-EB54AD88C3BE}" type="slidenum">
              <a:rPr lang="en-GB" smtClean="0"/>
              <a:t>‹#›</a:t>
            </a:fld>
            <a:endParaRPr lang="en-GB"/>
          </a:p>
        </p:txBody>
      </p:sp>
    </p:spTree>
    <p:extLst>
      <p:ext uri="{BB962C8B-B14F-4D97-AF65-F5344CB8AC3E}">
        <p14:creationId xmlns:p14="http://schemas.microsoft.com/office/powerpoint/2010/main" val="3372744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DF209288-2B93-4D95-91F1-0F260091C477}" type="datetimeFigureOut">
              <a:rPr lang="en-GB" smtClean="0"/>
              <a:t>07/10/2021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677C1C3-7622-40F0-B69A-EB54AD88C3BE}" type="slidenum">
              <a:rPr lang="en-GB" smtClean="0"/>
              <a:t>‹#›</a:t>
            </a:fld>
            <a:endParaRPr lang="en-GB"/>
          </a:p>
        </p:txBody>
      </p:sp>
    </p:spTree>
    <p:extLst>
      <p:ext uri="{BB962C8B-B14F-4D97-AF65-F5344CB8AC3E}">
        <p14:creationId xmlns:p14="http://schemas.microsoft.com/office/powerpoint/2010/main" val="5584965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209288-2B93-4D95-91F1-0F260091C477}" type="datetimeFigureOut">
              <a:rPr lang="en-GB" smtClean="0"/>
              <a:t>07/10/2021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677C1C3-7622-40F0-B69A-EB54AD88C3BE}" type="slidenum">
              <a:rPr lang="en-GB" smtClean="0"/>
              <a:t>‹#›</a:t>
            </a:fld>
            <a:endParaRPr lang="en-GB"/>
          </a:p>
        </p:txBody>
      </p:sp>
    </p:spTree>
    <p:extLst>
      <p:ext uri="{BB962C8B-B14F-4D97-AF65-F5344CB8AC3E}">
        <p14:creationId xmlns:p14="http://schemas.microsoft.com/office/powerpoint/2010/main" val="22948102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F209288-2B93-4D95-91F1-0F260091C477}" type="datetimeFigureOut">
              <a:rPr lang="en-GB" smtClean="0"/>
              <a:t>07/10/2021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677C1C3-7622-40F0-B69A-EB54AD88C3BE}" type="slidenum">
              <a:rPr lang="en-GB" smtClean="0"/>
              <a:t>‹#›</a:t>
            </a:fld>
            <a:endParaRPr lang="en-GB"/>
          </a:p>
        </p:txBody>
      </p:sp>
    </p:spTree>
    <p:extLst>
      <p:ext uri="{BB962C8B-B14F-4D97-AF65-F5344CB8AC3E}">
        <p14:creationId xmlns:p14="http://schemas.microsoft.com/office/powerpoint/2010/main" val="10252181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F209288-2B93-4D95-91F1-0F260091C477}" type="datetimeFigureOut">
              <a:rPr lang="en-GB" smtClean="0"/>
              <a:t>07/10/2021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677C1C3-7622-40F0-B69A-EB54AD88C3BE}" type="slidenum">
              <a:rPr lang="en-GB" smtClean="0"/>
              <a:t>‹#›</a:t>
            </a:fld>
            <a:endParaRPr lang="en-GB"/>
          </a:p>
        </p:txBody>
      </p:sp>
    </p:spTree>
    <p:extLst>
      <p:ext uri="{BB962C8B-B14F-4D97-AF65-F5344CB8AC3E}">
        <p14:creationId xmlns:p14="http://schemas.microsoft.com/office/powerpoint/2010/main" val="32195229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209288-2B93-4D95-91F1-0F260091C477}" type="datetimeFigureOut">
              <a:rPr lang="en-GB" smtClean="0"/>
              <a:t>07/10/2021</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77C1C3-7622-40F0-B69A-EB54AD88C3BE}" type="slidenum">
              <a:rPr lang="en-GB" smtClean="0"/>
              <a:t>‹#›</a:t>
            </a:fld>
            <a:endParaRPr lang="en-GB"/>
          </a:p>
        </p:txBody>
      </p:sp>
    </p:spTree>
    <p:extLst>
      <p:ext uri="{BB962C8B-B14F-4D97-AF65-F5344CB8AC3E}">
        <p14:creationId xmlns:p14="http://schemas.microsoft.com/office/powerpoint/2010/main" val="5721209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arwick.ac.uk/fac/arts/history/students/modules/hi2b2/" TargetMode="External"/><Relationship Id="rId1" Type="http://schemas.openxmlformats.org/officeDocument/2006/relationships/slideLayout" Target="../slideLayouts/slideLayout1.xml"/><Relationship Id="rId4" Type="http://schemas.openxmlformats.org/officeDocument/2006/relationships/hyperlink" Target="https://www.youtube.com/watch?v=C65Phu_EAEs"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tiff"/><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nxMbTbndGrA" TargetMode="External"/><Relationship Id="rId2" Type="http://schemas.openxmlformats.org/officeDocument/2006/relationships/image" Target="../media/image8.tiff"/><Relationship Id="rId1" Type="http://schemas.openxmlformats.org/officeDocument/2006/relationships/slideLayout" Target="../slideLayouts/slideLayout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hlinkClick r:id="rId2"/>
            <a:extLst>
              <a:ext uri="{FF2B5EF4-FFF2-40B4-BE49-F238E27FC236}">
                <a16:creationId xmlns:a16="http://schemas.microsoft.com/office/drawing/2014/main" id="{40C3E0A5-3CB1-4481-98CF-5591D6BEDD0D}"/>
              </a:ext>
            </a:extLst>
          </p:cNvPr>
          <p:cNvPicPr>
            <a:picLocks noChangeAspect="1"/>
          </p:cNvPicPr>
          <p:nvPr/>
        </p:nvPicPr>
        <p:blipFill rotWithShape="1">
          <a:blip r:embed="rId3"/>
          <a:srcRect l="14806" t="7924" r="16787" b="3718"/>
          <a:stretch/>
        </p:blipFill>
        <p:spPr>
          <a:xfrm>
            <a:off x="3795562" y="78162"/>
            <a:ext cx="8021053" cy="6475133"/>
          </a:xfrm>
          <a:prstGeom prst="rect">
            <a:avLst/>
          </a:prstGeom>
        </p:spPr>
      </p:pic>
      <p:sp>
        <p:nvSpPr>
          <p:cNvPr id="2" name="TextBox 1">
            <a:extLst>
              <a:ext uri="{FF2B5EF4-FFF2-40B4-BE49-F238E27FC236}">
                <a16:creationId xmlns:a16="http://schemas.microsoft.com/office/drawing/2014/main" id="{D1396711-6D45-427A-9943-72EAEFF560FF}"/>
              </a:ext>
            </a:extLst>
          </p:cNvPr>
          <p:cNvSpPr txBox="1"/>
          <p:nvPr/>
        </p:nvSpPr>
        <p:spPr>
          <a:xfrm>
            <a:off x="280737" y="1337911"/>
            <a:ext cx="3426594" cy="2492990"/>
          </a:xfrm>
          <a:prstGeom prst="rect">
            <a:avLst/>
          </a:prstGeom>
          <a:noFill/>
        </p:spPr>
        <p:txBody>
          <a:bodyPr wrap="square" rtlCol="0">
            <a:spAutoFit/>
          </a:bodyPr>
          <a:lstStyle/>
          <a:p>
            <a:r>
              <a:rPr lang="en-GB" sz="2000" dirty="0"/>
              <a:t>Go-betweens</a:t>
            </a:r>
            <a:r>
              <a:rPr lang="en-GB" sz="2000" i="1" dirty="0"/>
              <a:t> ‘were instrumental in inventing, reinforcing or reconfiguring connections between different parts of a globalised world’</a:t>
            </a:r>
          </a:p>
          <a:p>
            <a:endParaRPr lang="en-GB" sz="2000" i="1" dirty="0"/>
          </a:p>
          <a:p>
            <a:r>
              <a:rPr lang="en-GB" dirty="0">
                <a:solidFill>
                  <a:schemeClr val="accent1">
                    <a:lumMod val="50000"/>
                  </a:schemeClr>
                </a:solidFill>
              </a:rPr>
              <a:t>- Schaffer, Roberts, Raj, and </a:t>
            </a:r>
            <a:r>
              <a:rPr lang="en-GB" dirty="0" err="1">
                <a:solidFill>
                  <a:schemeClr val="accent1">
                    <a:lumMod val="50000"/>
                  </a:schemeClr>
                </a:solidFill>
              </a:rPr>
              <a:t>Delbourgo</a:t>
            </a:r>
            <a:r>
              <a:rPr lang="en-GB" dirty="0">
                <a:solidFill>
                  <a:schemeClr val="accent1">
                    <a:lumMod val="50000"/>
                  </a:schemeClr>
                </a:solidFill>
              </a:rPr>
              <a:t>, </a:t>
            </a:r>
            <a:r>
              <a:rPr lang="en-GB" i="1" dirty="0">
                <a:solidFill>
                  <a:schemeClr val="accent1">
                    <a:lumMod val="50000"/>
                  </a:schemeClr>
                </a:solidFill>
              </a:rPr>
              <a:t>The Brokered World</a:t>
            </a:r>
            <a:r>
              <a:rPr lang="en-GB" dirty="0">
                <a:solidFill>
                  <a:schemeClr val="accent1">
                    <a:lumMod val="50000"/>
                  </a:schemeClr>
                </a:solidFill>
              </a:rPr>
              <a:t>, xii</a:t>
            </a:r>
          </a:p>
        </p:txBody>
      </p:sp>
      <p:sp>
        <p:nvSpPr>
          <p:cNvPr id="5" name="TextBox 4">
            <a:extLst>
              <a:ext uri="{FF2B5EF4-FFF2-40B4-BE49-F238E27FC236}">
                <a16:creationId xmlns:a16="http://schemas.microsoft.com/office/drawing/2014/main" id="{D17BFCB4-CC20-4FC6-947F-005C5C413704}"/>
              </a:ext>
            </a:extLst>
          </p:cNvPr>
          <p:cNvSpPr txBox="1"/>
          <p:nvPr/>
        </p:nvSpPr>
        <p:spPr>
          <a:xfrm>
            <a:off x="596766" y="5640404"/>
            <a:ext cx="3022333" cy="646331"/>
          </a:xfrm>
          <a:prstGeom prst="rect">
            <a:avLst/>
          </a:prstGeom>
          <a:noFill/>
        </p:spPr>
        <p:txBody>
          <a:bodyPr wrap="square" rtlCol="0">
            <a:spAutoFit/>
          </a:bodyPr>
          <a:lstStyle/>
          <a:p>
            <a:r>
              <a:rPr lang="en-GB" dirty="0">
                <a:hlinkClick r:id="rId4"/>
              </a:rPr>
              <a:t>https://www.youtube.com/watch?v=C65Phu_EAEs</a:t>
            </a:r>
            <a:r>
              <a:rPr lang="en-GB" dirty="0"/>
              <a:t> </a:t>
            </a:r>
          </a:p>
        </p:txBody>
      </p:sp>
    </p:spTree>
    <p:extLst>
      <p:ext uri="{BB962C8B-B14F-4D97-AF65-F5344CB8AC3E}">
        <p14:creationId xmlns:p14="http://schemas.microsoft.com/office/powerpoint/2010/main" val="34941111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965430" y="629268"/>
            <a:ext cx="6586491" cy="1286160"/>
          </a:xfrm>
        </p:spPr>
        <p:txBody>
          <a:bodyPr vert="horz" lIns="91440" tIns="45720" rIns="91440" bIns="45720" rtlCol="0" anchor="b">
            <a:normAutofit/>
          </a:bodyPr>
          <a:lstStyle/>
          <a:p>
            <a:r>
              <a:rPr lang="en-US" b="1" i="1"/>
              <a:t>What are Go-Betweens?</a:t>
            </a:r>
          </a:p>
        </p:txBody>
      </p:sp>
      <p:sp>
        <p:nvSpPr>
          <p:cNvPr id="4" name="TextBox 3">
            <a:extLst>
              <a:ext uri="{FF2B5EF4-FFF2-40B4-BE49-F238E27FC236}">
                <a16:creationId xmlns:a16="http://schemas.microsoft.com/office/drawing/2014/main" id="{A67C1782-6F4F-1647-BA17-E0D1A9C547D1}"/>
              </a:ext>
            </a:extLst>
          </p:cNvPr>
          <p:cNvSpPr txBox="1"/>
          <p:nvPr/>
        </p:nvSpPr>
        <p:spPr>
          <a:xfrm>
            <a:off x="4965431" y="2438400"/>
            <a:ext cx="6586489" cy="3785419"/>
          </a:xfrm>
          <a:prstGeom prst="rect">
            <a:avLst/>
          </a:prstGeom>
        </p:spPr>
        <p:txBody>
          <a:bodyPr vert="horz" lIns="91440" tIns="45720" rIns="91440" bIns="45720" rtlCol="0">
            <a:normAutofit/>
          </a:bodyPr>
          <a:lstStyle/>
          <a:p>
            <a:pPr marL="285750" indent="-228600">
              <a:lnSpc>
                <a:spcPct val="90000"/>
              </a:lnSpc>
              <a:spcAft>
                <a:spcPts val="600"/>
              </a:spcAft>
              <a:buFont typeface="Arial" panose="020B0604020202020204" pitchFamily="34" charset="0"/>
              <a:buChar char="•"/>
            </a:pPr>
            <a:r>
              <a:rPr lang="en-US" sz="2400" dirty="0"/>
              <a:t>How can one define an early modern “go-between”?</a:t>
            </a:r>
          </a:p>
          <a:p>
            <a:pPr marL="285750" indent="-228600">
              <a:lnSpc>
                <a:spcPct val="90000"/>
              </a:lnSpc>
              <a:spcAft>
                <a:spcPts val="600"/>
              </a:spcAft>
              <a:buFont typeface="Arial" panose="020B0604020202020204" pitchFamily="34" charset="0"/>
              <a:buChar char="•"/>
            </a:pPr>
            <a:endParaRPr lang="en-US" sz="2400" dirty="0"/>
          </a:p>
          <a:p>
            <a:pPr marL="285750" indent="-228600">
              <a:lnSpc>
                <a:spcPct val="90000"/>
              </a:lnSpc>
              <a:spcAft>
                <a:spcPts val="600"/>
              </a:spcAft>
              <a:buFont typeface="Arial" panose="020B0604020202020204" pitchFamily="34" charset="0"/>
              <a:buChar char="•"/>
            </a:pPr>
            <a:r>
              <a:rPr lang="en-US" sz="2400" dirty="0"/>
              <a:t>Why did go-betweens exist?</a:t>
            </a:r>
          </a:p>
          <a:p>
            <a:pPr marL="285750" indent="-228600">
              <a:lnSpc>
                <a:spcPct val="90000"/>
              </a:lnSpc>
              <a:spcAft>
                <a:spcPts val="600"/>
              </a:spcAft>
              <a:buFont typeface="Arial" panose="020B0604020202020204" pitchFamily="34" charset="0"/>
              <a:buChar char="•"/>
            </a:pPr>
            <a:endParaRPr lang="en-US" sz="2400" dirty="0"/>
          </a:p>
          <a:p>
            <a:pPr marL="285750" indent="-228600">
              <a:lnSpc>
                <a:spcPct val="90000"/>
              </a:lnSpc>
              <a:spcAft>
                <a:spcPts val="600"/>
              </a:spcAft>
              <a:buFont typeface="Arial" panose="020B0604020202020204" pitchFamily="34" charset="0"/>
              <a:buChar char="•"/>
            </a:pPr>
            <a:r>
              <a:rPr lang="en-US" sz="2400" dirty="0"/>
              <a:t>What did go-betweens </a:t>
            </a:r>
            <a:r>
              <a:rPr lang="en-US" sz="2400" i="1" dirty="0"/>
              <a:t>go between</a:t>
            </a:r>
            <a:r>
              <a:rPr lang="en-US" sz="2400" dirty="0"/>
              <a:t>?</a:t>
            </a:r>
          </a:p>
          <a:p>
            <a:pPr marL="285750" indent="-228600">
              <a:lnSpc>
                <a:spcPct val="90000"/>
              </a:lnSpc>
              <a:spcAft>
                <a:spcPts val="600"/>
              </a:spcAft>
              <a:buFont typeface="Arial" panose="020B0604020202020204" pitchFamily="34" charset="0"/>
              <a:buChar char="•"/>
            </a:pPr>
            <a:endParaRPr lang="en-US" sz="2400" dirty="0"/>
          </a:p>
          <a:p>
            <a:pPr marL="285750" indent="-228600">
              <a:lnSpc>
                <a:spcPct val="90000"/>
              </a:lnSpc>
              <a:spcAft>
                <a:spcPts val="600"/>
              </a:spcAft>
              <a:buFont typeface="Arial" panose="020B0604020202020204" pitchFamily="34" charset="0"/>
              <a:buChar char="•"/>
            </a:pPr>
            <a:r>
              <a:rPr lang="en-US" sz="2400" dirty="0"/>
              <a:t>In what kind of spaces did go-betweens operate?</a:t>
            </a:r>
          </a:p>
          <a:p>
            <a:pPr indent="-228600">
              <a:lnSpc>
                <a:spcPct val="90000"/>
              </a:lnSpc>
              <a:spcAft>
                <a:spcPts val="600"/>
              </a:spcAft>
              <a:buFont typeface="Arial" panose="020B0604020202020204" pitchFamily="34" charset="0"/>
              <a:buChar char="•"/>
            </a:pPr>
            <a:endParaRPr lang="en-US" sz="2000" dirty="0"/>
          </a:p>
        </p:txBody>
      </p:sp>
      <p:pic>
        <p:nvPicPr>
          <p:cNvPr id="7" name="Content Placeholder 6"/>
          <p:cNvPicPr>
            <a:picLocks noGrp="1" noChangeAspect="1"/>
          </p:cNvPicPr>
          <p:nvPr>
            <p:ph idx="1"/>
          </p:nvPr>
        </p:nvPicPr>
        <p:blipFill rotWithShape="1">
          <a:blip r:embed="rId2">
            <a:extLst>
              <a:ext uri="{28A0092B-C50C-407E-A947-70E740481C1C}">
                <a14:useLocalDpi xmlns:a14="http://schemas.microsoft.com/office/drawing/2010/main" val="0"/>
              </a:ext>
            </a:extLst>
          </a:blip>
          <a:srcRect l="4461"/>
          <a:stretch/>
        </p:blipFill>
        <p:spPr>
          <a:xfrm>
            <a:off x="20" y="10"/>
            <a:ext cx="4635571" cy="6857990"/>
          </a:xfrm>
          <a:prstGeom prst="rect">
            <a:avLst/>
          </a:prstGeom>
          <a:effectLst/>
        </p:spPr>
      </p:pic>
      <p:cxnSp>
        <p:nvCxnSpPr>
          <p:cNvPr id="12" name="Straight Connector 11">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FE896B"/>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41C18E2C-697C-5C41-BEC0-E35C00E3241F}"/>
              </a:ext>
            </a:extLst>
          </p:cNvPr>
          <p:cNvSpPr txBox="1"/>
          <p:nvPr/>
        </p:nvSpPr>
        <p:spPr>
          <a:xfrm>
            <a:off x="4596904" y="1180386"/>
            <a:ext cx="6989213" cy="723275"/>
          </a:xfrm>
          <a:prstGeom prst="rect">
            <a:avLst/>
          </a:prstGeom>
          <a:noFill/>
        </p:spPr>
        <p:txBody>
          <a:bodyPr wrap="square" rtlCol="0">
            <a:spAutoFit/>
          </a:bodyPr>
          <a:lstStyle/>
          <a:p>
            <a:pPr>
              <a:spcAft>
                <a:spcPts val="600"/>
              </a:spcAft>
            </a:pPr>
            <a:endParaRPr lang="en-US"/>
          </a:p>
          <a:p>
            <a:pPr>
              <a:spcAft>
                <a:spcPts val="600"/>
              </a:spcAft>
            </a:pPr>
            <a:endParaRPr lang="en-US"/>
          </a:p>
        </p:txBody>
      </p:sp>
    </p:spTree>
    <p:extLst>
      <p:ext uri="{BB962C8B-B14F-4D97-AF65-F5344CB8AC3E}">
        <p14:creationId xmlns:p14="http://schemas.microsoft.com/office/powerpoint/2010/main" val="198216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86834" y="1153572"/>
            <a:ext cx="3200400" cy="4461163"/>
          </a:xfrm>
        </p:spPr>
        <p:txBody>
          <a:bodyPr vert="horz" lIns="91440" tIns="45720" rIns="91440" bIns="45720" rtlCol="0" anchor="ctr">
            <a:normAutofit/>
          </a:bodyPr>
          <a:lstStyle/>
          <a:p>
            <a:r>
              <a:rPr lang="en-US" b="1" i="1" kern="1200">
                <a:solidFill>
                  <a:srgbClr val="FFFFFF"/>
                </a:solidFill>
                <a:latin typeface="+mj-lt"/>
                <a:ea typeface="+mj-ea"/>
                <a:cs typeface="+mj-cs"/>
              </a:rPr>
              <a:t>Some Definitions</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1" name="TextBox 2">
            <a:extLst>
              <a:ext uri="{FF2B5EF4-FFF2-40B4-BE49-F238E27FC236}">
                <a16:creationId xmlns:a16="http://schemas.microsoft.com/office/drawing/2014/main" id="{41C18E2C-697C-5C41-BEC0-E35C00E3241F}"/>
              </a:ext>
            </a:extLst>
          </p:cNvPr>
          <p:cNvSpPr txBox="1"/>
          <p:nvPr/>
        </p:nvSpPr>
        <p:spPr>
          <a:xfrm>
            <a:off x="4376036" y="591343"/>
            <a:ext cx="7297388" cy="5585619"/>
          </a:xfrm>
          <a:prstGeom prst="rect">
            <a:avLst/>
          </a:prstGeom>
        </p:spPr>
        <p:txBody>
          <a:bodyPr vert="horz" lIns="91440" tIns="45720" rIns="91440" bIns="45720" rtlCol="0" anchor="ctr">
            <a:normAutofit/>
          </a:bodyPr>
          <a:lstStyle/>
          <a:p>
            <a:pPr indent="-228600">
              <a:lnSpc>
                <a:spcPct val="90000"/>
              </a:lnSpc>
              <a:spcAft>
                <a:spcPts val="600"/>
              </a:spcAft>
              <a:buFont typeface="Arial" panose="020B0604020202020204" pitchFamily="34" charset="0"/>
              <a:buChar char="•"/>
            </a:pPr>
            <a:endParaRPr lang="en-US" dirty="0"/>
          </a:p>
          <a:p>
            <a:pPr indent="-228600">
              <a:lnSpc>
                <a:spcPct val="90000"/>
              </a:lnSpc>
              <a:spcAft>
                <a:spcPts val="600"/>
              </a:spcAft>
              <a:buFont typeface="Arial" panose="020B0604020202020204" pitchFamily="34" charset="0"/>
              <a:buChar char="•"/>
            </a:pPr>
            <a:r>
              <a:rPr lang="en-US" dirty="0"/>
              <a:t>‘The go-between […] is thus not just a passer-by or a simple agent of cross-cultural diffusion, but someone who articulates relationships between disparate worlds or cultures by being able to translate between them.’</a:t>
            </a:r>
          </a:p>
          <a:p>
            <a:pPr indent="-228600">
              <a:lnSpc>
                <a:spcPct val="90000"/>
              </a:lnSpc>
              <a:spcAft>
                <a:spcPts val="600"/>
              </a:spcAft>
              <a:buFont typeface="Arial" panose="020B0604020202020204" pitchFamily="34" charset="0"/>
              <a:buChar char="•"/>
            </a:pPr>
            <a:r>
              <a:rPr lang="en-US" dirty="0"/>
              <a:t>- Schaffer, Roberts, Raj, and </a:t>
            </a:r>
            <a:r>
              <a:rPr lang="en-US" dirty="0" err="1"/>
              <a:t>Delbourgo</a:t>
            </a:r>
            <a:r>
              <a:rPr lang="en-US" dirty="0"/>
              <a:t>, </a:t>
            </a:r>
            <a:r>
              <a:rPr lang="en-US" i="1" dirty="0"/>
              <a:t>The Brokered World</a:t>
            </a:r>
            <a:r>
              <a:rPr lang="en-US" dirty="0"/>
              <a:t>, p. xiv</a:t>
            </a:r>
          </a:p>
          <a:p>
            <a:pPr marL="285750" indent="-228600">
              <a:lnSpc>
                <a:spcPct val="90000"/>
              </a:lnSpc>
              <a:spcAft>
                <a:spcPts val="600"/>
              </a:spcAft>
              <a:buFont typeface="Arial" panose="020B0604020202020204" pitchFamily="34" charset="0"/>
              <a:buChar char="•"/>
            </a:pPr>
            <a:endParaRPr lang="en-US" dirty="0"/>
          </a:p>
          <a:p>
            <a:pPr indent="-228600">
              <a:lnSpc>
                <a:spcPct val="90000"/>
              </a:lnSpc>
              <a:spcAft>
                <a:spcPts val="600"/>
              </a:spcAft>
              <a:buFont typeface="Arial" panose="020B0604020202020204" pitchFamily="34" charset="0"/>
              <a:buChar char="•"/>
            </a:pPr>
            <a:r>
              <a:rPr lang="en-US" dirty="0"/>
              <a:t>‘Go-betweens […] exist because there are transactions, and, in particular, because there is friction in those transactions. This friction – a barrier of language, knowledge, skill or material resource that takes some work to overcome – requires mediation, and the go-betweens mediate.’</a:t>
            </a:r>
          </a:p>
          <a:p>
            <a:pPr marL="285750" indent="-228600">
              <a:lnSpc>
                <a:spcPct val="90000"/>
              </a:lnSpc>
              <a:spcAft>
                <a:spcPts val="600"/>
              </a:spcAft>
              <a:buFont typeface="Arial" panose="020B0604020202020204" pitchFamily="34" charset="0"/>
              <a:buChar char="•"/>
            </a:pPr>
            <a:r>
              <a:rPr lang="en-US" dirty="0" err="1"/>
              <a:t>Ogborn</a:t>
            </a:r>
            <a:r>
              <a:rPr lang="en-US" dirty="0"/>
              <a:t>, ‘”It’s not what you know…”’, p. 170</a:t>
            </a:r>
          </a:p>
          <a:p>
            <a:pPr marL="285750" indent="-228600">
              <a:lnSpc>
                <a:spcPct val="90000"/>
              </a:lnSpc>
              <a:spcAft>
                <a:spcPts val="600"/>
              </a:spcAft>
              <a:buFont typeface="Arial" panose="020B0604020202020204" pitchFamily="34" charset="0"/>
              <a:buChar char="•"/>
            </a:pPr>
            <a:endParaRPr lang="en-US" dirty="0"/>
          </a:p>
          <a:p>
            <a:pPr indent="-228600">
              <a:lnSpc>
                <a:spcPct val="90000"/>
              </a:lnSpc>
              <a:spcAft>
                <a:spcPts val="600"/>
              </a:spcAft>
              <a:buFont typeface="Arial" panose="020B0604020202020204" pitchFamily="34" charset="0"/>
              <a:buChar char="•"/>
            </a:pPr>
            <a:r>
              <a:rPr lang="en-US" dirty="0"/>
              <a:t>‘A liminal figure […], forever crossing borders and thereby problematizing the notion of borders itself, the go-between inhabits a zone of double alienation, [a] kind of ‘third space’.’</a:t>
            </a:r>
          </a:p>
          <a:p>
            <a:pPr indent="-228600">
              <a:lnSpc>
                <a:spcPct val="90000"/>
              </a:lnSpc>
              <a:spcAft>
                <a:spcPts val="600"/>
              </a:spcAft>
              <a:buFont typeface="Arial" panose="020B0604020202020204" pitchFamily="34" charset="0"/>
              <a:buChar char="•"/>
            </a:pPr>
            <a:r>
              <a:rPr lang="en-US" dirty="0"/>
              <a:t>- </a:t>
            </a:r>
            <a:r>
              <a:rPr lang="en-US" dirty="0" err="1"/>
              <a:t>Höfele</a:t>
            </a:r>
            <a:r>
              <a:rPr lang="en-US" dirty="0"/>
              <a:t> and </a:t>
            </a:r>
            <a:r>
              <a:rPr lang="en-US" dirty="0" err="1"/>
              <a:t>Koppenfels</a:t>
            </a:r>
            <a:r>
              <a:rPr lang="en-US" dirty="0"/>
              <a:t>, </a:t>
            </a:r>
            <a:r>
              <a:rPr lang="en-US" i="1" dirty="0"/>
              <a:t>Renaissance Go-Betweens</a:t>
            </a:r>
            <a:r>
              <a:rPr lang="en-US" dirty="0"/>
              <a:t>, p. 6</a:t>
            </a:r>
          </a:p>
        </p:txBody>
      </p:sp>
    </p:spTree>
    <p:extLst>
      <p:ext uri="{BB962C8B-B14F-4D97-AF65-F5344CB8AC3E}">
        <p14:creationId xmlns:p14="http://schemas.microsoft.com/office/powerpoint/2010/main" val="15650184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Title 1"/>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Aft>
                <a:spcPts val="600"/>
              </a:spcAft>
            </a:pPr>
            <a:r>
              <a:rPr lang="en-US" b="1" i="1" kern="1200">
                <a:solidFill>
                  <a:schemeClr val="tx1"/>
                </a:solidFill>
                <a:latin typeface="+mj-lt"/>
                <a:ea typeface="+mj-ea"/>
                <a:cs typeface="+mj-cs"/>
              </a:rPr>
              <a:t>Historiographical Context</a:t>
            </a:r>
          </a:p>
        </p:txBody>
      </p:sp>
      <p:sp>
        <p:nvSpPr>
          <p:cNvPr id="13" name="Arc 12">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p:cNvSpPr>
            <a:spLocks noGrp="1"/>
          </p:cNvSpPr>
          <p:nvPr>
            <p:ph idx="1"/>
          </p:nvPr>
        </p:nvSpPr>
        <p:spPr>
          <a:xfrm>
            <a:off x="1257300" y="1591878"/>
            <a:ext cx="9715500" cy="4083434"/>
          </a:xfrm>
        </p:spPr>
        <p:txBody>
          <a:bodyPr vert="horz" lIns="91440" tIns="45720" rIns="91440" bIns="45720" rtlCol="0">
            <a:normAutofit lnSpcReduction="10000"/>
          </a:bodyPr>
          <a:lstStyle/>
          <a:p>
            <a:pPr marL="0"/>
            <a:r>
              <a:rPr lang="en-US" sz="1800" i="1" dirty="0"/>
              <a:t>Instead of </a:t>
            </a:r>
            <a:r>
              <a:rPr lang="en-US" sz="1800" dirty="0"/>
              <a:t>“the common, classical methodology of </a:t>
            </a:r>
            <a:r>
              <a:rPr lang="en-US" sz="1800" dirty="0" err="1"/>
              <a:t>comparativism</a:t>
            </a:r>
            <a:r>
              <a:rPr lang="en-US" sz="1800" dirty="0"/>
              <a:t>, which constitutes its objects in contrasting, dualistic, terms, with clear boundaries between them”, </a:t>
            </a:r>
            <a:r>
              <a:rPr lang="en-US" sz="1800" i="1" dirty="0"/>
              <a:t>scholarly attention increasingly turns </a:t>
            </a:r>
            <a:r>
              <a:rPr lang="en-US" sz="1800" dirty="0"/>
              <a:t>“to global </a:t>
            </a:r>
            <a:r>
              <a:rPr lang="en-US" sz="1800" i="1" dirty="0"/>
              <a:t>inter</a:t>
            </a:r>
            <a:r>
              <a:rPr lang="en-US" sz="1800" dirty="0"/>
              <a:t>connections, intercultural encounter, and negotiation”</a:t>
            </a:r>
          </a:p>
          <a:p>
            <a:pPr marL="0"/>
            <a:r>
              <a:rPr lang="en-US" sz="1800" dirty="0"/>
              <a:t>- Raj, ‘Go-Betweens, Travelers, and Cultural Translators’, p. 39</a:t>
            </a:r>
          </a:p>
          <a:p>
            <a:pPr marL="0" indent="0">
              <a:buNone/>
            </a:pPr>
            <a:endParaRPr lang="en-US" sz="800" dirty="0"/>
          </a:p>
          <a:p>
            <a:pPr marL="0"/>
            <a:r>
              <a:rPr lang="en-US" sz="1800" dirty="0"/>
              <a:t>“…new approaches have striven to bring out the enmeshed nature of cultures across the world, the commonalities on which intercultural contact is constructed and the ways people or groups of people cross cultural barriers”</a:t>
            </a:r>
          </a:p>
          <a:p>
            <a:pPr marL="0"/>
            <a:r>
              <a:rPr lang="en-US" sz="1800" dirty="0"/>
              <a:t>- Raj, ‘Go-Betweens, Travelers, and Cultural Translators’, p. 40</a:t>
            </a:r>
          </a:p>
          <a:p>
            <a:pPr marL="0"/>
            <a:endParaRPr lang="en-US" sz="800" dirty="0"/>
          </a:p>
          <a:p>
            <a:pPr marL="0"/>
            <a:r>
              <a:rPr lang="en-US" sz="1800" dirty="0"/>
              <a:t>“…the crucial need for mediation, brokerage, and cross-cultural communication in establishing sustained exchange between disparate and different cultures and the role that “cross-cultural brokers”, or go-betweens, have played in this context”</a:t>
            </a:r>
          </a:p>
          <a:p>
            <a:pPr marL="0"/>
            <a:r>
              <a:rPr lang="en-US" sz="1800" dirty="0"/>
              <a:t>- Raj, ‘Go-Betweens, Travelers, and Cultural Translators’, p. 40</a:t>
            </a:r>
          </a:p>
          <a:p>
            <a:pPr marL="0"/>
            <a:endParaRPr lang="en-US" sz="1500" dirty="0"/>
          </a:p>
          <a:p>
            <a:pPr marL="0"/>
            <a:endParaRPr lang="en-US" sz="1500" dirty="0"/>
          </a:p>
          <a:p>
            <a:pPr marL="0"/>
            <a:endParaRPr lang="en-US" sz="1500" dirty="0"/>
          </a:p>
        </p:txBody>
      </p:sp>
    </p:spTree>
    <p:extLst>
      <p:ext uri="{BB962C8B-B14F-4D97-AF65-F5344CB8AC3E}">
        <p14:creationId xmlns:p14="http://schemas.microsoft.com/office/powerpoint/2010/main" val="12184250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40079" y="325369"/>
            <a:ext cx="4670097" cy="1210823"/>
          </a:xfrm>
        </p:spPr>
        <p:txBody>
          <a:bodyPr vert="horz" lIns="91440" tIns="45720" rIns="91440" bIns="45720" rtlCol="0" anchor="b">
            <a:normAutofit/>
          </a:bodyPr>
          <a:lstStyle/>
          <a:p>
            <a:r>
              <a:rPr lang="en-US" sz="4000" b="1" i="1" dirty="0"/>
              <a:t>Studying Go-Betweens</a:t>
            </a:r>
          </a:p>
        </p:txBody>
      </p:sp>
      <p:sp>
        <p:nvSpPr>
          <p:cNvPr id="12"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E99C087F-E51B-CE45-9331-7BD14867F2C9}"/>
              </a:ext>
            </a:extLst>
          </p:cNvPr>
          <p:cNvSpPr txBox="1"/>
          <p:nvPr/>
        </p:nvSpPr>
        <p:spPr>
          <a:xfrm>
            <a:off x="640080" y="2872899"/>
            <a:ext cx="4368602" cy="3320668"/>
          </a:xfrm>
          <a:prstGeom prst="rect">
            <a:avLst/>
          </a:prstGeom>
        </p:spPr>
        <p:txBody>
          <a:bodyPr vert="horz" lIns="91440" tIns="45720" rIns="91440" bIns="45720" rtlCol="0">
            <a:normAutofit/>
          </a:bodyPr>
          <a:lstStyle/>
          <a:p>
            <a:pPr marL="285750" indent="-228600">
              <a:lnSpc>
                <a:spcPct val="90000"/>
              </a:lnSpc>
              <a:spcAft>
                <a:spcPts val="600"/>
              </a:spcAft>
              <a:buFont typeface="Arial" panose="020B0604020202020204" pitchFamily="34" charset="0"/>
              <a:buChar char="•"/>
            </a:pPr>
            <a:r>
              <a:rPr lang="en-US" sz="2200" dirty="0"/>
              <a:t>How does a focus on go-betweens help us understand the early modern world?</a:t>
            </a:r>
          </a:p>
          <a:p>
            <a:pPr marL="285750" indent="-228600">
              <a:lnSpc>
                <a:spcPct val="90000"/>
              </a:lnSpc>
              <a:spcAft>
                <a:spcPts val="600"/>
              </a:spcAft>
              <a:buFont typeface="Arial" panose="020B0604020202020204" pitchFamily="34" charset="0"/>
              <a:buChar char="•"/>
            </a:pPr>
            <a:endParaRPr lang="en-US" sz="2200" dirty="0"/>
          </a:p>
          <a:p>
            <a:pPr marL="285750" indent="-228600">
              <a:lnSpc>
                <a:spcPct val="90000"/>
              </a:lnSpc>
              <a:spcAft>
                <a:spcPts val="600"/>
              </a:spcAft>
              <a:buFont typeface="Arial" panose="020B0604020202020204" pitchFamily="34" charset="0"/>
              <a:buChar char="•"/>
            </a:pPr>
            <a:r>
              <a:rPr lang="en-US" sz="2200" dirty="0"/>
              <a:t>What are the limitations of the go-betweens perspective?</a:t>
            </a:r>
          </a:p>
        </p:txBody>
      </p:sp>
      <p:pic>
        <p:nvPicPr>
          <p:cNvPr id="5" name="Content Placeholder 4"/>
          <p:cNvPicPr>
            <a:picLocks noGrp="1" noChangeAspect="1"/>
          </p:cNvPicPr>
          <p:nvPr>
            <p:ph idx="1"/>
          </p:nvPr>
        </p:nvPicPr>
        <p:blipFill rotWithShape="1">
          <a:blip r:embed="rId2">
            <a:extLst>
              <a:ext uri="{28A0092B-C50C-407E-A947-70E740481C1C}">
                <a14:useLocalDpi xmlns:a14="http://schemas.microsoft.com/office/drawing/2010/main" val="0"/>
              </a:ext>
            </a:extLst>
          </a:blip>
          <a:srcRect t="27819" r="2" b="11798"/>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27708592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0079" y="325369"/>
            <a:ext cx="4670097" cy="1210823"/>
          </a:xfrm>
        </p:spPr>
        <p:txBody>
          <a:bodyPr vert="horz" lIns="91440" tIns="45720" rIns="91440" bIns="45720" rtlCol="0" anchor="b">
            <a:normAutofit/>
          </a:bodyPr>
          <a:lstStyle/>
          <a:p>
            <a:r>
              <a:rPr lang="en-US" sz="4000" b="1" i="1" dirty="0"/>
              <a:t>Studying Go-Betweens</a:t>
            </a:r>
          </a:p>
        </p:txBody>
      </p:sp>
      <p:sp>
        <p:nvSpPr>
          <p:cNvPr id="3" name="TextBox 2">
            <a:extLst>
              <a:ext uri="{FF2B5EF4-FFF2-40B4-BE49-F238E27FC236}">
                <a16:creationId xmlns:a16="http://schemas.microsoft.com/office/drawing/2014/main" id="{E99C087F-E51B-CE45-9331-7BD14867F2C9}"/>
              </a:ext>
            </a:extLst>
          </p:cNvPr>
          <p:cNvSpPr txBox="1"/>
          <p:nvPr/>
        </p:nvSpPr>
        <p:spPr>
          <a:xfrm>
            <a:off x="518160" y="2415699"/>
            <a:ext cx="4368602" cy="3320668"/>
          </a:xfrm>
          <a:prstGeom prst="rect">
            <a:avLst/>
          </a:prstGeom>
        </p:spPr>
        <p:txBody>
          <a:bodyPr vert="horz" lIns="91440" tIns="45720" rIns="91440" bIns="45720" rtlCol="0">
            <a:normAutofit/>
          </a:bodyPr>
          <a:lstStyle/>
          <a:p>
            <a:pPr marL="285750" indent="-228600">
              <a:lnSpc>
                <a:spcPct val="90000"/>
              </a:lnSpc>
              <a:spcAft>
                <a:spcPts val="600"/>
              </a:spcAft>
              <a:buFont typeface="Arial" panose="020B0604020202020204" pitchFamily="34" charset="0"/>
              <a:buChar char="•"/>
            </a:pPr>
            <a:endParaRPr lang="en-US" sz="2200" i="1" dirty="0"/>
          </a:p>
          <a:p>
            <a:pPr marL="285750" indent="-228600">
              <a:lnSpc>
                <a:spcPct val="90000"/>
              </a:lnSpc>
              <a:spcAft>
                <a:spcPts val="600"/>
              </a:spcAft>
              <a:buFont typeface="Arial" panose="020B0604020202020204" pitchFamily="34" charset="0"/>
              <a:buChar char="•"/>
            </a:pPr>
            <a:r>
              <a:rPr lang="en-US" sz="2400" b="0" dirty="0">
                <a:effectLst/>
              </a:rPr>
              <a:t>How does the perspective of the go-between challenge Eurocentric narratives?</a:t>
            </a:r>
          </a:p>
          <a:p>
            <a:pPr marL="285750" indent="-228600">
              <a:lnSpc>
                <a:spcPct val="90000"/>
              </a:lnSpc>
              <a:spcAft>
                <a:spcPts val="600"/>
              </a:spcAft>
              <a:buFont typeface="Arial" panose="020B0604020202020204" pitchFamily="34" charset="0"/>
              <a:buChar char="•"/>
            </a:pPr>
            <a:endParaRPr lang="en-US" sz="2400" b="0" dirty="0">
              <a:effectLst/>
            </a:endParaRPr>
          </a:p>
          <a:p>
            <a:pPr marL="285750" indent="-228600">
              <a:lnSpc>
                <a:spcPct val="90000"/>
              </a:lnSpc>
              <a:spcAft>
                <a:spcPts val="600"/>
              </a:spcAft>
              <a:buFont typeface="Arial" panose="020B0604020202020204" pitchFamily="34" charset="0"/>
              <a:buChar char="•"/>
            </a:pPr>
            <a:r>
              <a:rPr lang="en-US" sz="2400" dirty="0"/>
              <a:t>How does an interest in go-betweens connect to present-day concerns?</a:t>
            </a:r>
            <a:endParaRPr lang="en-US" sz="2400" b="0" dirty="0">
              <a:effectLst/>
            </a:endParaRPr>
          </a:p>
        </p:txBody>
      </p:sp>
      <p:pic>
        <p:nvPicPr>
          <p:cNvPr id="5" name="Content Placeholder 4"/>
          <p:cNvPicPr>
            <a:picLocks noGrp="1" noChangeAspect="1"/>
          </p:cNvPicPr>
          <p:nvPr>
            <p:ph idx="1"/>
          </p:nvPr>
        </p:nvPicPr>
        <p:blipFill rotWithShape="1">
          <a:blip r:embed="rId2">
            <a:extLst>
              <a:ext uri="{28A0092B-C50C-407E-A947-70E740481C1C}">
                <a14:useLocalDpi xmlns:a14="http://schemas.microsoft.com/office/drawing/2010/main" val="0"/>
              </a:ext>
            </a:extLst>
          </a:blip>
          <a:srcRect t="27819" r="2" b="11798"/>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32522036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b="1" i="1" dirty="0"/>
              <a:t>Go-Betweens in the Present</a:t>
            </a:r>
          </a:p>
        </p:txBody>
      </p:sp>
      <p:pic>
        <p:nvPicPr>
          <p:cNvPr id="5" name="Content Placeholder 4">
            <a:extLst>
              <a:ext uri="{FF2B5EF4-FFF2-40B4-BE49-F238E27FC236}">
                <a16:creationId xmlns:a16="http://schemas.microsoft.com/office/drawing/2014/main" id="{0A7E37CE-FF54-1B48-892E-73E2834D71F2}"/>
              </a:ext>
            </a:extLst>
          </p:cNvPr>
          <p:cNvPicPr>
            <a:picLocks noGrp="1" noChangeAspect="1"/>
          </p:cNvPicPr>
          <p:nvPr>
            <p:ph idx="1"/>
          </p:nvPr>
        </p:nvPicPr>
        <p:blipFill>
          <a:blip r:embed="rId2"/>
          <a:stretch>
            <a:fillRect/>
          </a:stretch>
        </p:blipFill>
        <p:spPr>
          <a:xfrm>
            <a:off x="559419" y="1880259"/>
            <a:ext cx="7476379" cy="3851468"/>
          </a:xfrm>
          <a:prstGeom prst="rect">
            <a:avLst/>
          </a:prstGeom>
        </p:spPr>
      </p:pic>
      <p:pic>
        <p:nvPicPr>
          <p:cNvPr id="6" name="Picture 5">
            <a:extLst>
              <a:ext uri="{FF2B5EF4-FFF2-40B4-BE49-F238E27FC236}">
                <a16:creationId xmlns:a16="http://schemas.microsoft.com/office/drawing/2014/main" id="{766F7B83-DF9F-6A45-9197-A1D3A968BB71}"/>
              </a:ext>
            </a:extLst>
          </p:cNvPr>
          <p:cNvPicPr>
            <a:picLocks noChangeAspect="1"/>
          </p:cNvPicPr>
          <p:nvPr/>
        </p:nvPicPr>
        <p:blipFill>
          <a:blip r:embed="rId3"/>
          <a:stretch>
            <a:fillRect/>
          </a:stretch>
        </p:blipFill>
        <p:spPr>
          <a:xfrm>
            <a:off x="8210983" y="816032"/>
            <a:ext cx="3744235" cy="5651675"/>
          </a:xfrm>
          <a:prstGeom prst="rect">
            <a:avLst/>
          </a:prstGeom>
        </p:spPr>
      </p:pic>
    </p:spTree>
    <p:extLst>
      <p:ext uri="{BB962C8B-B14F-4D97-AF65-F5344CB8AC3E}">
        <p14:creationId xmlns:p14="http://schemas.microsoft.com/office/powerpoint/2010/main" val="76064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43C39A5-A8E7-F64F-A68E-FA919A876E75}"/>
              </a:ext>
            </a:extLst>
          </p:cNvPr>
          <p:cNvPicPr>
            <a:picLocks noChangeAspect="1"/>
          </p:cNvPicPr>
          <p:nvPr/>
        </p:nvPicPr>
        <p:blipFill>
          <a:blip r:embed="rId2"/>
          <a:stretch>
            <a:fillRect/>
          </a:stretch>
        </p:blipFill>
        <p:spPr>
          <a:xfrm>
            <a:off x="8210983" y="816032"/>
            <a:ext cx="3744235" cy="5651675"/>
          </a:xfrm>
          <a:prstGeom prst="rect">
            <a:avLst/>
          </a:prstGeom>
        </p:spPr>
      </p:pic>
      <p:pic>
        <p:nvPicPr>
          <p:cNvPr id="7" name="Picture 6">
            <a:extLst>
              <a:ext uri="{FF2B5EF4-FFF2-40B4-BE49-F238E27FC236}">
                <a16:creationId xmlns:a16="http://schemas.microsoft.com/office/drawing/2014/main" id="{DDB8E464-C976-EE41-95DF-0524E9A31D45}"/>
              </a:ext>
            </a:extLst>
          </p:cNvPr>
          <p:cNvPicPr>
            <a:picLocks noChangeAspect="1"/>
          </p:cNvPicPr>
          <p:nvPr/>
        </p:nvPicPr>
        <p:blipFill>
          <a:blip r:embed="rId3"/>
          <a:stretch>
            <a:fillRect/>
          </a:stretch>
        </p:blipFill>
        <p:spPr>
          <a:xfrm>
            <a:off x="365760" y="3781969"/>
            <a:ext cx="7504430" cy="2518098"/>
          </a:xfrm>
          <a:prstGeom prst="rect">
            <a:avLst/>
          </a:prstGeom>
        </p:spPr>
      </p:pic>
      <p:pic>
        <p:nvPicPr>
          <p:cNvPr id="9" name="Picture 8">
            <a:extLst>
              <a:ext uri="{FF2B5EF4-FFF2-40B4-BE49-F238E27FC236}">
                <a16:creationId xmlns:a16="http://schemas.microsoft.com/office/drawing/2014/main" id="{A14A6319-8ED9-0749-B48D-6A2917F11ABD}"/>
              </a:ext>
            </a:extLst>
          </p:cNvPr>
          <p:cNvPicPr>
            <a:picLocks noChangeAspect="1"/>
          </p:cNvPicPr>
          <p:nvPr/>
        </p:nvPicPr>
        <p:blipFill>
          <a:blip r:embed="rId4"/>
          <a:stretch>
            <a:fillRect/>
          </a:stretch>
        </p:blipFill>
        <p:spPr>
          <a:xfrm>
            <a:off x="405071" y="1097280"/>
            <a:ext cx="7465119" cy="2168920"/>
          </a:xfrm>
          <a:prstGeom prst="rect">
            <a:avLst/>
          </a:prstGeom>
        </p:spPr>
      </p:pic>
    </p:spTree>
    <p:extLst>
      <p:ext uri="{BB962C8B-B14F-4D97-AF65-F5344CB8AC3E}">
        <p14:creationId xmlns:p14="http://schemas.microsoft.com/office/powerpoint/2010/main" val="25791280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5B53CCE-68D7-3941-939A-1B59B210F411}"/>
              </a:ext>
            </a:extLst>
          </p:cNvPr>
          <p:cNvPicPr>
            <a:picLocks noChangeAspect="1"/>
          </p:cNvPicPr>
          <p:nvPr/>
        </p:nvPicPr>
        <p:blipFill>
          <a:blip r:embed="rId2"/>
          <a:stretch>
            <a:fillRect/>
          </a:stretch>
        </p:blipFill>
        <p:spPr>
          <a:xfrm>
            <a:off x="1025912" y="739059"/>
            <a:ext cx="3568390" cy="5532388"/>
          </a:xfrm>
          <a:prstGeom prst="rect">
            <a:avLst/>
          </a:prstGeom>
        </p:spPr>
      </p:pic>
      <p:pic>
        <p:nvPicPr>
          <p:cNvPr id="6" name="Picture 5">
            <a:hlinkClick r:id="rId3"/>
            <a:extLst>
              <a:ext uri="{FF2B5EF4-FFF2-40B4-BE49-F238E27FC236}">
                <a16:creationId xmlns:a16="http://schemas.microsoft.com/office/drawing/2014/main" id="{FD704676-3914-4440-A493-B19A0E7AA81B}"/>
              </a:ext>
            </a:extLst>
          </p:cNvPr>
          <p:cNvPicPr>
            <a:picLocks noChangeAspect="1"/>
          </p:cNvPicPr>
          <p:nvPr/>
        </p:nvPicPr>
        <p:blipFill rotWithShape="1">
          <a:blip r:embed="rId4"/>
          <a:srcRect l="1112" t="16444" r="45972" b="10889"/>
          <a:stretch/>
        </p:blipFill>
        <p:spPr>
          <a:xfrm>
            <a:off x="5921297" y="571791"/>
            <a:ext cx="5557396" cy="4769734"/>
          </a:xfrm>
          <a:prstGeom prst="rect">
            <a:avLst/>
          </a:prstGeom>
        </p:spPr>
      </p:pic>
      <p:sp>
        <p:nvSpPr>
          <p:cNvPr id="7" name="TextBox 6">
            <a:extLst>
              <a:ext uri="{FF2B5EF4-FFF2-40B4-BE49-F238E27FC236}">
                <a16:creationId xmlns:a16="http://schemas.microsoft.com/office/drawing/2014/main" id="{5D002409-05E9-804E-A71F-5656598932A2}"/>
              </a:ext>
            </a:extLst>
          </p:cNvPr>
          <p:cNvSpPr txBox="1"/>
          <p:nvPr/>
        </p:nvSpPr>
        <p:spPr>
          <a:xfrm>
            <a:off x="5921297" y="5415032"/>
            <a:ext cx="6254719" cy="400110"/>
          </a:xfrm>
          <a:prstGeom prst="rect">
            <a:avLst/>
          </a:prstGeom>
          <a:noFill/>
        </p:spPr>
        <p:txBody>
          <a:bodyPr wrap="square" rtlCol="0">
            <a:spAutoFit/>
          </a:bodyPr>
          <a:lstStyle/>
          <a:p>
            <a:r>
              <a:rPr lang="en-US" sz="2000" dirty="0">
                <a:hlinkClick r:id="rId3"/>
              </a:rPr>
              <a:t>Leo Africanus: A Man Between Worlds - BBC</a:t>
            </a:r>
            <a:endParaRPr lang="en-US" sz="2000" dirty="0"/>
          </a:p>
        </p:txBody>
      </p:sp>
    </p:spTree>
    <p:extLst>
      <p:ext uri="{BB962C8B-B14F-4D97-AF65-F5344CB8AC3E}">
        <p14:creationId xmlns:p14="http://schemas.microsoft.com/office/powerpoint/2010/main" val="388962314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7107db1f-eb0e-4796-976a-c19896907ed2"/>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TotalTime>
  <Words>474</Words>
  <Application>Microsoft Office PowerPoint</Application>
  <PresentationFormat>Widescreen</PresentationFormat>
  <Paragraphs>43</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PowerPoint Presentation</vt:lpstr>
      <vt:lpstr>What are Go-Betweens?</vt:lpstr>
      <vt:lpstr>Some Definitions</vt:lpstr>
      <vt:lpstr>PowerPoint Presentation</vt:lpstr>
      <vt:lpstr>Studying Go-Betweens</vt:lpstr>
      <vt:lpstr>Studying Go-Betweens</vt:lpstr>
      <vt:lpstr>Go-Betweens in the Present</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van Meersbergen, Guido</dc:creator>
  <cp:lastModifiedBy>van Meersbergen, Guido</cp:lastModifiedBy>
  <cp:revision>7</cp:revision>
  <dcterms:created xsi:type="dcterms:W3CDTF">2021-10-05T14:09:45Z</dcterms:created>
  <dcterms:modified xsi:type="dcterms:W3CDTF">2021-10-07T07:53:52Z</dcterms:modified>
</cp:coreProperties>
</file>