
<file path=[Content_Types].xml><?xml version="1.0" encoding="utf-8"?>
<Types xmlns="http://schemas.openxmlformats.org/package/2006/content-types">
  <Default Extension="avi" ContentType="video/x-msvideo"/>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69" r:id="rId3"/>
    <p:sldId id="266" r:id="rId4"/>
    <p:sldId id="267" r:id="rId5"/>
    <p:sldId id="271" r:id="rId6"/>
    <p:sldId id="268" r:id="rId7"/>
    <p:sldId id="270" r:id="rId8"/>
    <p:sldId id="264" r:id="rId9"/>
    <p:sldId id="274" r:id="rId10"/>
    <p:sldId id="261" r:id="rId11"/>
    <p:sldId id="272" r:id="rId12"/>
    <p:sldId id="258" r:id="rId13"/>
    <p:sldId id="260" r:id="rId14"/>
    <p:sldId id="259" r:id="rId15"/>
    <p:sldId id="263" r:id="rId16"/>
    <p:sldId id="262"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an Meersbergen, Guido" initials="vMG" lastIdx="1" clrIdx="0">
    <p:extLst>
      <p:ext uri="{19B8F6BF-5375-455C-9EA6-DF929625EA0E}">
        <p15:presenceInfo xmlns:p15="http://schemas.microsoft.com/office/powerpoint/2012/main" userId="S-1-5-21-94802787-2259107539-412602403-27838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4" autoAdjust="0"/>
    <p:restoredTop sz="94660"/>
  </p:normalViewPr>
  <p:slideViewPr>
    <p:cSldViewPr snapToGrid="0">
      <p:cViewPr varScale="1">
        <p:scale>
          <a:sx n="81" d="100"/>
          <a:sy n="81" d="100"/>
        </p:scale>
        <p:origin x="114"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8DE830E-DBBC-4D6C-97BF-6F94814D66BF}"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789385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DE830E-DBBC-4D6C-97BF-6F94814D66BF}"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1824980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E830E-DBBC-4D6C-97BF-6F94814D66BF}"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2056584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8DE830E-DBBC-4D6C-97BF-6F94814D66BF}" type="datetimeFigureOut">
              <a:rPr lang="en-GB" smtClean="0"/>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3976902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8DE830E-DBBC-4D6C-97BF-6F94814D66BF}" type="datetimeFigureOut">
              <a:rPr lang="en-GB" smtClean="0"/>
              <a:t>20/10/2021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3717643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DE830E-DBBC-4D6C-97BF-6F94814D66BF}" type="datetimeFigureOut">
              <a:rPr lang="en-GB" smtClean="0"/>
              <a:t>20/10/2021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879798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DE830E-DBBC-4D6C-97BF-6F94814D66BF}" type="datetimeFigureOut">
              <a:rPr lang="en-GB" smtClean="0"/>
              <a:t>20/10/2021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1413538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DE830E-DBBC-4D6C-97BF-6F94814D66BF}" type="datetimeFigureOut">
              <a:rPr lang="en-GB" smtClean="0"/>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2763406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DE830E-DBBC-4D6C-97BF-6F94814D66BF}" type="datetimeFigureOut">
              <a:rPr lang="en-GB" smtClean="0"/>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3253595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DE830E-DBBC-4D6C-97BF-6F94814D66BF}"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3118489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DE830E-DBBC-4D6C-97BF-6F94814D66BF}"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2CB9E-2C7B-4DA0-A431-FCB36AA87F76}" type="slidenum">
              <a:rPr lang="en-GB" smtClean="0"/>
              <a:t>‹#›</a:t>
            </a:fld>
            <a:endParaRPr lang="en-GB"/>
          </a:p>
        </p:txBody>
      </p:sp>
    </p:spTree>
    <p:extLst>
      <p:ext uri="{BB962C8B-B14F-4D97-AF65-F5344CB8AC3E}">
        <p14:creationId xmlns:p14="http://schemas.microsoft.com/office/powerpoint/2010/main" val="395366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DE830E-DBBC-4D6C-97BF-6F94814D66BF}" type="datetimeFigureOut">
              <a:rPr lang="en-GB" smtClean="0"/>
              <a:t>20/10/2021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E2CB9E-2C7B-4DA0-A431-FCB36AA87F76}" type="slidenum">
              <a:rPr lang="en-GB" smtClean="0"/>
              <a:t>‹#›</a:t>
            </a:fld>
            <a:endParaRPr lang="en-GB"/>
          </a:p>
        </p:txBody>
      </p:sp>
    </p:spTree>
    <p:extLst>
      <p:ext uri="{BB962C8B-B14F-4D97-AF65-F5344CB8AC3E}">
        <p14:creationId xmlns:p14="http://schemas.microsoft.com/office/powerpoint/2010/main" val="24715962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avi"/><Relationship Id="rId1" Type="http://schemas.microsoft.com/office/2007/relationships/media" Target="../media/media1.avi"/><Relationship Id="rId5" Type="http://schemas.openxmlformats.org/officeDocument/2006/relationships/image" Target="../media/image1.png"/><Relationship Id="rId4" Type="http://schemas.openxmlformats.org/officeDocument/2006/relationships/hyperlink" Target="Teaching/Go-Betweens/2017-2018/Group%20Projects%202017/Pocahontas%20and%20Anglo-Powhatan%20relations.avi"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upload.wikimedia.org/wikipedia/commons/1/11/Flight_of_Sultan_Bahadur_During_Humayun's_Campaign_in_Gujarat_1535.jp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198181" y="560881"/>
            <a:ext cx="9795638" cy="111438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200">
                <a:latin typeface="+mj-lt"/>
                <a:ea typeface="+mj-ea"/>
                <a:cs typeface="+mj-cs"/>
              </a:rPr>
              <a:t>Group Project</a:t>
            </a:r>
          </a:p>
        </p:txBody>
      </p:sp>
      <p:sp>
        <p:nvSpPr>
          <p:cNvPr id="3" name="Subtitle 2"/>
          <p:cNvSpPr>
            <a:spLocks noGrp="1"/>
          </p:cNvSpPr>
          <p:nvPr>
            <p:ph type="subTitle" idx="1"/>
          </p:nvPr>
        </p:nvSpPr>
        <p:spPr>
          <a:xfrm>
            <a:off x="1198181" y="1839595"/>
            <a:ext cx="9795638" cy="943119"/>
          </a:xfrm>
        </p:spPr>
        <p:txBody>
          <a:bodyPr vert="horz" lIns="91440" tIns="45720" rIns="91440" bIns="45720" rtlCol="0">
            <a:normAutofit/>
          </a:bodyPr>
          <a:lstStyle/>
          <a:p>
            <a:endParaRPr lang="en-US" dirty="0">
              <a:hlinkClick r:id="rId4" action="ppaction://hlinkfile"/>
            </a:endParaRPr>
          </a:p>
          <a:p>
            <a:endParaRPr lang="en-US" dirty="0"/>
          </a:p>
        </p:txBody>
      </p:sp>
      <p:pic>
        <p:nvPicPr>
          <p:cNvPr id="2" name="Pocahontas and Anglo-Powhatan relations">
            <a:hlinkClick r:id="" action="ppaction://media"/>
            <a:extLst>
              <a:ext uri="{FF2B5EF4-FFF2-40B4-BE49-F238E27FC236}">
                <a16:creationId xmlns:a16="http://schemas.microsoft.com/office/drawing/2014/main" id="{621AE0EA-9961-423B-BA09-7BB1ADEAA29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368053" y="2147752"/>
            <a:ext cx="5828261" cy="3278396"/>
          </a:xfrm>
          <a:prstGeom prst="rect">
            <a:avLst/>
          </a:prstGeom>
        </p:spPr>
      </p:pic>
      <p:sp>
        <p:nvSpPr>
          <p:cNvPr id="6" name="TextBox 5">
            <a:extLst>
              <a:ext uri="{FF2B5EF4-FFF2-40B4-BE49-F238E27FC236}">
                <a16:creationId xmlns:a16="http://schemas.microsoft.com/office/drawing/2014/main" id="{1184C1D7-82F7-4123-A2A9-388CF95DB37D}"/>
              </a:ext>
            </a:extLst>
          </p:cNvPr>
          <p:cNvSpPr txBox="1"/>
          <p:nvPr/>
        </p:nvSpPr>
        <p:spPr>
          <a:xfrm>
            <a:off x="3990110" y="5734305"/>
            <a:ext cx="6020789" cy="369332"/>
          </a:xfrm>
          <a:prstGeom prst="rect">
            <a:avLst/>
          </a:prstGeom>
          <a:noFill/>
        </p:spPr>
        <p:txBody>
          <a:bodyPr wrap="square" rtlCol="0">
            <a:spAutoFit/>
          </a:bodyPr>
          <a:lstStyle/>
          <a:p>
            <a:r>
              <a:rPr lang="en-GB" dirty="0"/>
              <a:t>Example Group Project: Pocahontas</a:t>
            </a:r>
          </a:p>
        </p:txBody>
      </p:sp>
    </p:spTree>
    <p:extLst>
      <p:ext uri="{BB962C8B-B14F-4D97-AF65-F5344CB8AC3E}">
        <p14:creationId xmlns:p14="http://schemas.microsoft.com/office/powerpoint/2010/main" val="154019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72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188051" y="1783958"/>
            <a:ext cx="4711023" cy="3488685"/>
          </a:xfrm>
        </p:spPr>
        <p:txBody>
          <a:bodyPr vert="horz" lIns="91440" tIns="45720" rIns="91440" bIns="45720" rtlCol="0" anchor="b">
            <a:normAutofit/>
          </a:bodyPr>
          <a:lstStyle/>
          <a:p>
            <a:r>
              <a:rPr lang="en-US" sz="2800" b="1" dirty="0"/>
              <a:t>Week 3: Middlemen and </a:t>
            </a:r>
            <a:r>
              <a:rPr lang="en-US" sz="2800" b="1" dirty="0" err="1"/>
              <a:t>Middlewomen</a:t>
            </a:r>
            <a:br>
              <a:rPr lang="en-US" sz="2000" b="1" dirty="0"/>
            </a:br>
            <a:br>
              <a:rPr lang="en-US" sz="2000" b="1" dirty="0"/>
            </a:br>
            <a:r>
              <a:rPr lang="en-US" sz="2000" b="1" dirty="0"/>
              <a:t>1) The way gender impacted the roles performed by go-betweens</a:t>
            </a:r>
            <a:br>
              <a:rPr lang="en-US" sz="2000" b="1" dirty="0"/>
            </a:br>
            <a:br>
              <a:rPr lang="en-US" sz="2000" b="1" dirty="0"/>
            </a:br>
            <a:r>
              <a:rPr lang="en-US" sz="2000" b="1" dirty="0"/>
              <a:t>2) The nature of boundaries in the Early Modern World</a:t>
            </a:r>
            <a:br>
              <a:rPr lang="en-US" sz="2000" b="1" dirty="0"/>
            </a:br>
            <a:br>
              <a:rPr lang="en-US" sz="2000" b="1" dirty="0"/>
            </a:br>
            <a:r>
              <a:rPr lang="en-US" sz="2000" b="1" dirty="0"/>
              <a:t>3) Intersections between gender and Orientalism</a:t>
            </a:r>
            <a:endParaRPr lang="en-US" sz="2000" dirty="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t="23773" r="-2" b="426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779324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873705" y="323386"/>
            <a:ext cx="9318295" cy="6300439"/>
          </a:xfrm>
        </p:spPr>
      </p:pic>
      <p:sp>
        <p:nvSpPr>
          <p:cNvPr id="2" name="TextBox 1">
            <a:extLst>
              <a:ext uri="{FF2B5EF4-FFF2-40B4-BE49-F238E27FC236}">
                <a16:creationId xmlns:a16="http://schemas.microsoft.com/office/drawing/2014/main" id="{0F894FBE-27E7-E64F-9BAB-7DEED22A4485}"/>
              </a:ext>
            </a:extLst>
          </p:cNvPr>
          <p:cNvSpPr txBox="1"/>
          <p:nvPr/>
        </p:nvSpPr>
        <p:spPr>
          <a:xfrm>
            <a:off x="133813" y="624468"/>
            <a:ext cx="2899317" cy="1569660"/>
          </a:xfrm>
          <a:prstGeom prst="rect">
            <a:avLst/>
          </a:prstGeom>
          <a:noFill/>
        </p:spPr>
        <p:txBody>
          <a:bodyPr wrap="square" rtlCol="0">
            <a:spAutoFit/>
          </a:bodyPr>
          <a:lstStyle/>
          <a:p>
            <a:r>
              <a:rPr lang="en-US" sz="3200" dirty="0"/>
              <a:t>Islamic Empires</a:t>
            </a:r>
          </a:p>
          <a:p>
            <a:r>
              <a:rPr lang="en-US" sz="3200" dirty="0"/>
              <a:t>16</a:t>
            </a:r>
            <a:r>
              <a:rPr lang="en-US" sz="3200" baseline="30000" dirty="0"/>
              <a:t>th</a:t>
            </a:r>
            <a:r>
              <a:rPr lang="en-US" sz="3200" dirty="0"/>
              <a:t>-17</a:t>
            </a:r>
            <a:r>
              <a:rPr lang="en-US" sz="3200" baseline="30000" dirty="0"/>
              <a:t>th</a:t>
            </a:r>
            <a:r>
              <a:rPr lang="en-US" sz="3200" dirty="0"/>
              <a:t> Centuries</a:t>
            </a:r>
          </a:p>
        </p:txBody>
      </p:sp>
    </p:spTree>
    <p:extLst>
      <p:ext uri="{BB962C8B-B14F-4D97-AF65-F5344CB8AC3E}">
        <p14:creationId xmlns:p14="http://schemas.microsoft.com/office/powerpoint/2010/main" val="2400084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2795" t="20741" b="34259"/>
          <a:stretch/>
        </p:blipFill>
        <p:spPr>
          <a:xfrm>
            <a:off x="819436" y="27017"/>
            <a:ext cx="10597863" cy="6830983"/>
          </a:xfrm>
        </p:spPr>
      </p:pic>
    </p:spTree>
    <p:extLst>
      <p:ext uri="{BB962C8B-B14F-4D97-AF65-F5344CB8AC3E}">
        <p14:creationId xmlns:p14="http://schemas.microsoft.com/office/powerpoint/2010/main" val="1143951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DC9D18A6-2345-514F-A4B6-5CF11C95B6B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608" t="9015" r="1571" b="10264"/>
          <a:stretch/>
        </p:blipFill>
        <p:spPr>
          <a:xfrm>
            <a:off x="731520" y="41910"/>
            <a:ext cx="10905744" cy="6816090"/>
          </a:xfrm>
        </p:spPr>
      </p:pic>
    </p:spTree>
    <p:extLst>
      <p:ext uri="{BB962C8B-B14F-4D97-AF65-F5344CB8AC3E}">
        <p14:creationId xmlns:p14="http://schemas.microsoft.com/office/powerpoint/2010/main" val="3871475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 t="-1" r="37126" b="47690"/>
          <a:stretch/>
        </p:blipFill>
        <p:spPr>
          <a:xfrm>
            <a:off x="0" y="0"/>
            <a:ext cx="12229422" cy="6858000"/>
          </a:xfrm>
        </p:spPr>
      </p:pic>
    </p:spTree>
    <p:extLst>
      <p:ext uri="{BB962C8B-B14F-4D97-AF65-F5344CB8AC3E}">
        <p14:creationId xmlns:p14="http://schemas.microsoft.com/office/powerpoint/2010/main" val="2604273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Content Placeholder 5">
            <a:hlinkClick r:id="rId2"/>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22517" r="-1" b="14135"/>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20" name="Freeform: Shape 19">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2" name="Freeform: Shape 21">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43A94E38-C8FC-7646-8B87-936F22747DE5}"/>
              </a:ext>
            </a:extLst>
          </p:cNvPr>
          <p:cNvSpPr txBox="1"/>
          <p:nvPr/>
        </p:nvSpPr>
        <p:spPr>
          <a:xfrm>
            <a:off x="6657416" y="1684449"/>
            <a:ext cx="4819951" cy="318168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400" dirty="0"/>
              <a:t>Which boundary crossings did </a:t>
            </a:r>
            <a:r>
              <a:rPr lang="en-US" sz="2400" dirty="0" err="1"/>
              <a:t>Gulbadan</a:t>
            </a:r>
            <a:r>
              <a:rPr lang="en-US" sz="2400" dirty="0"/>
              <a:t> Begam practice and how did she act as a go-between?</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How does the </a:t>
            </a:r>
            <a:r>
              <a:rPr lang="en-US" sz="2400" i="1" dirty="0"/>
              <a:t>Humayun-Nama </a:t>
            </a:r>
            <a:r>
              <a:rPr lang="en-US" sz="2400" dirty="0"/>
              <a:t>bear testimony to wider border crossings? (identify passages)</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5407307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E389F7D-EFD3-354D-8AA7-FAC64733D7A5}"/>
              </a:ext>
            </a:extLst>
          </p:cNvPr>
          <p:cNvSpPr txBox="1"/>
          <p:nvPr/>
        </p:nvSpPr>
        <p:spPr>
          <a:xfrm>
            <a:off x="4965431" y="2438400"/>
            <a:ext cx="6586489" cy="3785419"/>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800" dirty="0"/>
              <a:t>What roles did gender play in shaping Beatrice/Fatima and </a:t>
            </a:r>
            <a:r>
              <a:rPr lang="en-US" sz="2800" dirty="0" err="1"/>
              <a:t>Gazanfer's</a:t>
            </a:r>
            <a:r>
              <a:rPr lang="en-US" sz="2800" dirty="0"/>
              <a:t> ability to mediate?</a:t>
            </a:r>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r>
              <a:rPr lang="en-US" sz="2800" dirty="0"/>
              <a:t>In what ways do Fatima </a:t>
            </a:r>
            <a:r>
              <a:rPr lang="en-US" sz="2800" dirty="0" err="1"/>
              <a:t>Hatun’s</a:t>
            </a:r>
            <a:r>
              <a:rPr lang="en-US" sz="2800" dirty="0"/>
              <a:t> and </a:t>
            </a:r>
            <a:r>
              <a:rPr lang="en-US" sz="2800" dirty="0" err="1"/>
              <a:t>Gazanfer’s</a:t>
            </a:r>
            <a:r>
              <a:rPr lang="en-US" sz="2800" dirty="0"/>
              <a:t> stories shed light on the nature of Mediterranean boundaries?</a:t>
            </a:r>
          </a:p>
          <a:p>
            <a:pPr indent="-228600">
              <a:lnSpc>
                <a:spcPct val="90000"/>
              </a:lnSpc>
              <a:spcAft>
                <a:spcPts val="600"/>
              </a:spcAft>
              <a:buFont typeface="Arial" panose="020B0604020202020204" pitchFamily="34" charset="0"/>
              <a:buChar char="•"/>
            </a:pPr>
            <a:endParaRPr lang="en-US" sz="2000" dirty="0"/>
          </a:p>
        </p:txBody>
      </p:sp>
      <p:pic>
        <p:nvPicPr>
          <p:cNvPr id="5" name="Content Placeholder 4">
            <a:extLst>
              <a:ext uri="{FF2B5EF4-FFF2-40B4-BE49-F238E27FC236}">
                <a16:creationId xmlns:a16="http://schemas.microsoft.com/office/drawing/2014/main" id="{C7D9800D-1400-2147-A929-5C1AE841DC0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 b="3837"/>
          <a:stretch/>
        </p:blipFill>
        <p:spPr>
          <a:xfrm>
            <a:off x="20" y="10"/>
            <a:ext cx="4635571" cy="6857990"/>
          </a:xfrm>
          <a:prstGeom prst="rect">
            <a:avLst/>
          </a:prstGeom>
          <a:effectLst/>
        </p:spPr>
      </p:pic>
      <p:cxnSp>
        <p:nvCxnSpPr>
          <p:cNvPr id="16" name="Straight Connector 1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97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969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441326"/>
            <a:ext cx="6400800" cy="768350"/>
          </a:xfrm>
        </p:spPr>
        <p:txBody>
          <a:bodyPr>
            <a:noAutofit/>
          </a:bodyPr>
          <a:lstStyle/>
          <a:p>
            <a:r>
              <a:rPr lang="en-GB" sz="3200" dirty="0" err="1"/>
              <a:t>Gazanfer</a:t>
            </a:r>
            <a:r>
              <a:rPr lang="en-GB" sz="3200" dirty="0"/>
              <a:t> Aga’s network of renegades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90600" y="1209676"/>
            <a:ext cx="7836020" cy="5320992"/>
          </a:xfrm>
        </p:spPr>
      </p:pic>
      <p:pic>
        <p:nvPicPr>
          <p:cNvPr id="5" name="Content Placeholder 3"/>
          <p:cNvPicPr>
            <a:picLocks noChangeAspect="1"/>
          </p:cNvPicPr>
          <p:nvPr/>
        </p:nvPicPr>
        <p:blipFill rotWithShape="1">
          <a:blip r:embed="rId3" cstate="print">
            <a:extLst>
              <a:ext uri="{28A0092B-C50C-407E-A947-70E740481C1C}">
                <a14:useLocalDpi xmlns:a14="http://schemas.microsoft.com/office/drawing/2010/main" val="0"/>
              </a:ext>
            </a:extLst>
          </a:blip>
          <a:srcRect l="77674" t="58584" r="1182" b="15639"/>
          <a:stretch/>
        </p:blipFill>
        <p:spPr>
          <a:xfrm>
            <a:off x="6953249" y="4185600"/>
            <a:ext cx="3147647" cy="2605725"/>
          </a:xfrm>
          <a:prstGeom prst="rect">
            <a:avLst/>
          </a:prstGeom>
        </p:spPr>
      </p:pic>
      <p:sp>
        <p:nvSpPr>
          <p:cNvPr id="6" name="TextBox 5"/>
          <p:cNvSpPr txBox="1"/>
          <p:nvPr/>
        </p:nvSpPr>
        <p:spPr>
          <a:xfrm>
            <a:off x="9001126" y="1209676"/>
            <a:ext cx="3028950" cy="2554545"/>
          </a:xfrm>
          <a:prstGeom prst="rect">
            <a:avLst/>
          </a:prstGeom>
          <a:noFill/>
        </p:spPr>
        <p:txBody>
          <a:bodyPr wrap="square" rtlCol="0">
            <a:spAutoFit/>
          </a:bodyPr>
          <a:lstStyle/>
          <a:p>
            <a:r>
              <a:rPr lang="en-GB" sz="1600" dirty="0"/>
              <a:t>‘While the decision to convert granted Fatima freedom from her difficult husband and his involvement in her financial affairs, she remained under the authority of men, first her brother and then her new husband Ali.’</a:t>
            </a:r>
          </a:p>
          <a:p>
            <a:endParaRPr lang="en-GB" sz="1400" dirty="0"/>
          </a:p>
          <a:p>
            <a:pPr marL="285750" indent="-285750">
              <a:buFontTx/>
              <a:buChar char="-"/>
            </a:pPr>
            <a:r>
              <a:rPr lang="en-GB" sz="1600" dirty="0"/>
              <a:t>Tobias Graf, </a:t>
            </a:r>
            <a:r>
              <a:rPr lang="en-GB" sz="1600" i="1" dirty="0"/>
              <a:t>The Sultan’s Renegades </a:t>
            </a:r>
            <a:r>
              <a:rPr lang="en-GB" sz="1600" dirty="0"/>
              <a:t>(2017), p. 169.</a:t>
            </a:r>
          </a:p>
        </p:txBody>
      </p:sp>
    </p:spTree>
    <p:extLst>
      <p:ext uri="{BB962C8B-B14F-4D97-AF65-F5344CB8AC3E}">
        <p14:creationId xmlns:p14="http://schemas.microsoft.com/office/powerpoint/2010/main" val="205130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5000" y="0"/>
            <a:ext cx="4572000" cy="6858000"/>
          </a:xfrm>
        </p:spPr>
      </p:pic>
      <p:sp>
        <p:nvSpPr>
          <p:cNvPr id="5" name="TextBox 4"/>
          <p:cNvSpPr txBox="1"/>
          <p:nvPr/>
        </p:nvSpPr>
        <p:spPr>
          <a:xfrm>
            <a:off x="5734050" y="609600"/>
            <a:ext cx="6051550" cy="1692771"/>
          </a:xfrm>
          <a:prstGeom prst="rect">
            <a:avLst/>
          </a:prstGeom>
          <a:noFill/>
        </p:spPr>
        <p:txBody>
          <a:bodyPr wrap="square" rtlCol="0">
            <a:spAutoFit/>
          </a:bodyPr>
          <a:lstStyle/>
          <a:p>
            <a:r>
              <a:rPr lang="en-US" sz="3200" dirty="0"/>
              <a:t>“I look upon the Turkish women as the only free people in the Empire”</a:t>
            </a:r>
          </a:p>
          <a:p>
            <a:endParaRPr lang="en-US" sz="2000" dirty="0"/>
          </a:p>
          <a:p>
            <a:r>
              <a:rPr lang="en-US" sz="2000" dirty="0"/>
              <a:t>Lady Mary Wortley Montagu, </a:t>
            </a:r>
            <a:r>
              <a:rPr lang="en-US" sz="2000" i="1" dirty="0"/>
              <a:t>Letter 30</a:t>
            </a:r>
            <a:r>
              <a:rPr lang="en-US" sz="2000" dirty="0"/>
              <a:t>, 1 April 1717</a:t>
            </a:r>
            <a:endParaRPr lang="en-GB" sz="2000" dirty="0"/>
          </a:p>
        </p:txBody>
      </p:sp>
      <p:sp>
        <p:nvSpPr>
          <p:cNvPr id="6" name="TextBox 5"/>
          <p:cNvSpPr txBox="1"/>
          <p:nvPr/>
        </p:nvSpPr>
        <p:spPr>
          <a:xfrm>
            <a:off x="6159500" y="3097871"/>
            <a:ext cx="5626100" cy="2246769"/>
          </a:xfrm>
          <a:prstGeom prst="rect">
            <a:avLst/>
          </a:prstGeom>
          <a:noFill/>
        </p:spPr>
        <p:txBody>
          <a:bodyPr wrap="square" rtlCol="0">
            <a:spAutoFit/>
          </a:bodyPr>
          <a:lstStyle/>
          <a:p>
            <a:r>
              <a:rPr lang="en-US" sz="2400" dirty="0"/>
              <a:t>‘Thus you see, dear Sister, the manners of mankind do not differ so widely as our voyage writers would make us believe.’</a:t>
            </a:r>
          </a:p>
          <a:p>
            <a:endParaRPr lang="en-US" sz="2000" dirty="0"/>
          </a:p>
          <a:p>
            <a:r>
              <a:rPr lang="en-US" sz="2000" dirty="0"/>
              <a:t>Lady Mary Wortley Montagu, </a:t>
            </a:r>
            <a:r>
              <a:rPr lang="en-US" sz="2000" i="1" dirty="0"/>
              <a:t>Letter 30</a:t>
            </a:r>
            <a:r>
              <a:rPr lang="en-US" sz="2000" dirty="0"/>
              <a:t>, 1 April 1717</a:t>
            </a:r>
            <a:endParaRPr lang="en-GB" sz="2000" dirty="0"/>
          </a:p>
          <a:p>
            <a:endParaRPr lang="en-GB" sz="2800" dirty="0"/>
          </a:p>
        </p:txBody>
      </p:sp>
    </p:spTree>
    <p:extLst>
      <p:ext uri="{BB962C8B-B14F-4D97-AF65-F5344CB8AC3E}">
        <p14:creationId xmlns:p14="http://schemas.microsoft.com/office/powerpoint/2010/main" val="669647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t="6536" r="-1" b="28159"/>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F782C183-F7B1-334A-B180-7BF00554C06B}"/>
              </a:ext>
            </a:extLst>
          </p:cNvPr>
          <p:cNvSpPr txBox="1"/>
          <p:nvPr/>
        </p:nvSpPr>
        <p:spPr>
          <a:xfrm>
            <a:off x="6657416" y="2085475"/>
            <a:ext cx="4885400" cy="318168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What effect did Mary’s gender have on the various ways she acted as a go-between?</a:t>
            </a:r>
          </a:p>
          <a:p>
            <a:pPr indent="-228600">
              <a:lnSpc>
                <a:spcPct val="90000"/>
              </a:lnSpc>
              <a:spcAft>
                <a:spcPts val="600"/>
              </a:spcAft>
              <a:buFont typeface="Arial" panose="020B0604020202020204" pitchFamily="34" charset="0"/>
              <a:buChar char="•"/>
            </a:pPr>
            <a:endParaRPr lang="en-US" sz="2000" i="1" dirty="0"/>
          </a:p>
          <a:p>
            <a:pPr indent="-228600">
              <a:lnSpc>
                <a:spcPct val="90000"/>
              </a:lnSpc>
              <a:spcAft>
                <a:spcPts val="600"/>
              </a:spcAft>
              <a:buFont typeface="Arial" panose="020B0604020202020204" pitchFamily="34" charset="0"/>
              <a:buChar char="•"/>
            </a:pPr>
            <a:r>
              <a:rPr lang="en-US" sz="2000" dirty="0"/>
              <a:t>In what ways do the cases of </a:t>
            </a:r>
            <a:r>
              <a:rPr lang="en-US" sz="2000" dirty="0" err="1"/>
              <a:t>Gulbadan</a:t>
            </a:r>
            <a:r>
              <a:rPr lang="en-US" sz="2000" dirty="0"/>
              <a:t> Begam, Fatima </a:t>
            </a:r>
            <a:r>
              <a:rPr lang="en-US" sz="2000" dirty="0" err="1"/>
              <a:t>Hatun</a:t>
            </a:r>
            <a:r>
              <a:rPr lang="en-US" sz="2000" dirty="0"/>
              <a:t>, and Lady Mary Montagu help recover underrepresented experiences?</a:t>
            </a:r>
          </a:p>
        </p:txBody>
      </p:sp>
    </p:spTree>
    <p:extLst>
      <p:ext uri="{BB962C8B-B14F-4D97-AF65-F5344CB8AC3E}">
        <p14:creationId xmlns:p14="http://schemas.microsoft.com/office/powerpoint/2010/main" val="98942665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62170" y="237124"/>
            <a:ext cx="6425967" cy="6400964"/>
          </a:xfrm>
        </p:spPr>
      </p:pic>
      <p:sp>
        <p:nvSpPr>
          <p:cNvPr id="5" name="TextBox 4"/>
          <p:cNvSpPr txBox="1"/>
          <p:nvPr/>
        </p:nvSpPr>
        <p:spPr>
          <a:xfrm>
            <a:off x="371474" y="893986"/>
            <a:ext cx="4990695" cy="4585871"/>
          </a:xfrm>
          <a:prstGeom prst="rect">
            <a:avLst/>
          </a:prstGeom>
          <a:noFill/>
        </p:spPr>
        <p:txBody>
          <a:bodyPr wrap="square" rtlCol="0">
            <a:spAutoFit/>
          </a:bodyPr>
          <a:lstStyle/>
          <a:p>
            <a:r>
              <a:rPr lang="en-GB" sz="4800" dirty="0"/>
              <a:t>Orientalism</a:t>
            </a:r>
          </a:p>
          <a:p>
            <a:endParaRPr lang="en-GB" sz="2400" dirty="0"/>
          </a:p>
          <a:p>
            <a:pPr marL="514350" indent="-514350">
              <a:buAutoNum type="arabicParenR"/>
            </a:pPr>
            <a:r>
              <a:rPr lang="en-GB" sz="2000" dirty="0"/>
              <a:t>What is </a:t>
            </a:r>
            <a:r>
              <a:rPr lang="en-US" sz="2000" dirty="0"/>
              <a:t>“</a:t>
            </a:r>
            <a:r>
              <a:rPr lang="en-GB" sz="2000" dirty="0"/>
              <a:t>Orientalism”?</a:t>
            </a:r>
          </a:p>
          <a:p>
            <a:pPr marL="514350" indent="-514350">
              <a:buAutoNum type="arabicParenR"/>
            </a:pPr>
            <a:endParaRPr lang="en-GB" sz="2000" dirty="0"/>
          </a:p>
          <a:p>
            <a:pPr marL="514350" indent="-514350">
              <a:buAutoNum type="arabicParenR"/>
            </a:pPr>
            <a:r>
              <a:rPr lang="en-GB" sz="2000" dirty="0"/>
              <a:t>How is it manifested in European travel accounts about the Ottoman Empire?</a:t>
            </a:r>
          </a:p>
          <a:p>
            <a:pPr marL="514350" indent="-514350">
              <a:buAutoNum type="arabicParenR"/>
            </a:pPr>
            <a:endParaRPr lang="en-GB" sz="2000" dirty="0"/>
          </a:p>
          <a:p>
            <a:pPr marL="514350" indent="-514350">
              <a:buAutoNum type="arabicParenR"/>
            </a:pPr>
            <a:r>
              <a:rPr lang="en-GB" sz="2000" dirty="0"/>
              <a:t>What is specifically gendered about Orientalism?</a:t>
            </a:r>
          </a:p>
          <a:p>
            <a:pPr marL="514350" indent="-514350">
              <a:buAutoNum type="arabicParenR"/>
            </a:pPr>
            <a:endParaRPr lang="en-GB" sz="2000" dirty="0"/>
          </a:p>
          <a:p>
            <a:pPr marL="514350" indent="-514350">
              <a:buAutoNum type="arabicParenR"/>
            </a:pPr>
            <a:r>
              <a:rPr lang="en-GB" sz="2000" dirty="0"/>
              <a:t>How does Lady Mary’s perspective challenge or invert such perspectives and where does she contribute to them?</a:t>
            </a:r>
          </a:p>
        </p:txBody>
      </p:sp>
      <p:sp>
        <p:nvSpPr>
          <p:cNvPr id="6" name="TextBox 5"/>
          <p:cNvSpPr txBox="1"/>
          <p:nvPr/>
        </p:nvSpPr>
        <p:spPr>
          <a:xfrm>
            <a:off x="10287000" y="5943600"/>
            <a:ext cx="2095500" cy="923330"/>
          </a:xfrm>
          <a:prstGeom prst="rect">
            <a:avLst/>
          </a:prstGeom>
          <a:noFill/>
        </p:spPr>
        <p:txBody>
          <a:bodyPr wrap="square" rtlCol="0">
            <a:spAutoFit/>
          </a:bodyPr>
          <a:lstStyle/>
          <a:p>
            <a:r>
              <a:rPr lang="fr-FR" dirty="0">
                <a:effectLst/>
              </a:rPr>
              <a:t>Jean Auguste Dominique Ingres</a:t>
            </a:r>
            <a:r>
              <a:rPr lang="fr-FR" i="1" dirty="0">
                <a:effectLst/>
              </a:rPr>
              <a:t>, Le Bain Turc </a:t>
            </a:r>
            <a:r>
              <a:rPr lang="fr-FR" dirty="0">
                <a:effectLst/>
              </a:rPr>
              <a:t>(1862)</a:t>
            </a:r>
            <a:endParaRPr lang="en-GB" i="1" dirty="0"/>
          </a:p>
        </p:txBody>
      </p:sp>
    </p:spTree>
    <p:extLst>
      <p:ext uri="{BB962C8B-B14F-4D97-AF65-F5344CB8AC3E}">
        <p14:creationId xmlns:p14="http://schemas.microsoft.com/office/powerpoint/2010/main" val="3413726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58240" y="-22790"/>
            <a:ext cx="8761615" cy="6880790"/>
          </a:xfrm>
        </p:spPr>
      </p:pic>
      <p:sp>
        <p:nvSpPr>
          <p:cNvPr id="5" name="TextBox 4"/>
          <p:cNvSpPr txBox="1"/>
          <p:nvPr/>
        </p:nvSpPr>
        <p:spPr>
          <a:xfrm>
            <a:off x="10110355" y="139700"/>
            <a:ext cx="2107045" cy="923330"/>
          </a:xfrm>
          <a:prstGeom prst="rect">
            <a:avLst/>
          </a:prstGeom>
          <a:noFill/>
        </p:spPr>
        <p:txBody>
          <a:bodyPr wrap="square" rtlCol="0">
            <a:spAutoFit/>
          </a:bodyPr>
          <a:lstStyle/>
          <a:p>
            <a:r>
              <a:rPr lang="en-US" dirty="0"/>
              <a:t>Philippe Jacques van Bree, </a:t>
            </a:r>
            <a:r>
              <a:rPr lang="en-US" i="1" dirty="0"/>
              <a:t>The Harem Bath </a:t>
            </a:r>
            <a:r>
              <a:rPr lang="en-US" dirty="0"/>
              <a:t>(c. 1830)</a:t>
            </a:r>
            <a:endParaRPr lang="en-GB" dirty="0"/>
          </a:p>
        </p:txBody>
      </p:sp>
    </p:spTree>
    <p:extLst>
      <p:ext uri="{BB962C8B-B14F-4D97-AF65-F5344CB8AC3E}">
        <p14:creationId xmlns:p14="http://schemas.microsoft.com/office/powerpoint/2010/main" val="1535118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42273" y="4338"/>
            <a:ext cx="9480898" cy="6853662"/>
          </a:xfrm>
        </p:spPr>
      </p:pic>
      <p:sp>
        <p:nvSpPr>
          <p:cNvPr id="5" name="TextBox 4"/>
          <p:cNvSpPr txBox="1"/>
          <p:nvPr/>
        </p:nvSpPr>
        <p:spPr>
          <a:xfrm>
            <a:off x="7823199" y="203200"/>
            <a:ext cx="2999971" cy="646331"/>
          </a:xfrm>
          <a:prstGeom prst="rect">
            <a:avLst/>
          </a:prstGeom>
          <a:noFill/>
        </p:spPr>
        <p:txBody>
          <a:bodyPr wrap="square" rtlCol="0">
            <a:spAutoFit/>
          </a:bodyPr>
          <a:lstStyle/>
          <a:p>
            <a:r>
              <a:rPr lang="en-US" dirty="0">
                <a:solidFill>
                  <a:schemeClr val="bg1"/>
                </a:solidFill>
              </a:rPr>
              <a:t>Ferdinand </a:t>
            </a:r>
            <a:r>
              <a:rPr lang="en-US" dirty="0" err="1">
                <a:solidFill>
                  <a:schemeClr val="bg1"/>
                </a:solidFill>
              </a:rPr>
              <a:t>Cormon</a:t>
            </a:r>
            <a:r>
              <a:rPr lang="en-US" dirty="0">
                <a:solidFill>
                  <a:schemeClr val="bg1"/>
                </a:solidFill>
              </a:rPr>
              <a:t>, </a:t>
            </a:r>
          </a:p>
          <a:p>
            <a:r>
              <a:rPr lang="en-US" i="1" dirty="0">
                <a:solidFill>
                  <a:schemeClr val="bg1"/>
                </a:solidFill>
              </a:rPr>
              <a:t>Murder in the Seraglio </a:t>
            </a:r>
            <a:r>
              <a:rPr lang="en-US" dirty="0">
                <a:solidFill>
                  <a:schemeClr val="bg1"/>
                </a:solidFill>
              </a:rPr>
              <a:t>(1874)</a:t>
            </a:r>
            <a:endParaRPr lang="en-GB" dirty="0">
              <a:solidFill>
                <a:schemeClr val="bg1"/>
              </a:solidFill>
            </a:endParaRPr>
          </a:p>
        </p:txBody>
      </p:sp>
    </p:spTree>
    <p:extLst>
      <p:ext uri="{BB962C8B-B14F-4D97-AF65-F5344CB8AC3E}">
        <p14:creationId xmlns:p14="http://schemas.microsoft.com/office/powerpoint/2010/main" val="95127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12970" y="237125"/>
            <a:ext cx="6425967" cy="6400964"/>
          </a:xfrm>
        </p:spPr>
      </p:pic>
      <p:sp>
        <p:nvSpPr>
          <p:cNvPr id="5" name="TextBox 4"/>
          <p:cNvSpPr txBox="1"/>
          <p:nvPr/>
        </p:nvSpPr>
        <p:spPr>
          <a:xfrm>
            <a:off x="390525" y="990783"/>
            <a:ext cx="4813300" cy="4893647"/>
          </a:xfrm>
          <a:prstGeom prst="rect">
            <a:avLst/>
          </a:prstGeom>
          <a:noFill/>
        </p:spPr>
        <p:txBody>
          <a:bodyPr wrap="square" rtlCol="0">
            <a:spAutoFit/>
          </a:bodyPr>
          <a:lstStyle/>
          <a:p>
            <a:r>
              <a:rPr lang="en-GB" sz="4800" dirty="0"/>
              <a:t>Orientalism</a:t>
            </a:r>
          </a:p>
          <a:p>
            <a:endParaRPr lang="en-GB" sz="2400" dirty="0"/>
          </a:p>
          <a:p>
            <a:pPr marL="514350" indent="-514350">
              <a:buAutoNum type="arabicParenR"/>
            </a:pPr>
            <a:r>
              <a:rPr lang="en-GB" sz="2000" dirty="0"/>
              <a:t>What is </a:t>
            </a:r>
            <a:r>
              <a:rPr lang="en-US" sz="2000" dirty="0"/>
              <a:t>“</a:t>
            </a:r>
            <a:r>
              <a:rPr lang="en-GB" sz="2000" dirty="0"/>
              <a:t>Orientalism”?</a:t>
            </a:r>
          </a:p>
          <a:p>
            <a:pPr marL="514350" indent="-514350">
              <a:buAutoNum type="arabicParenR"/>
            </a:pPr>
            <a:endParaRPr lang="en-GB" sz="2000" dirty="0"/>
          </a:p>
          <a:p>
            <a:pPr marL="514350" indent="-514350">
              <a:buAutoNum type="arabicParenR"/>
            </a:pPr>
            <a:r>
              <a:rPr lang="en-GB" sz="2000" dirty="0"/>
              <a:t>How is it manifested in European travel accounts about the Ottoman Empire?</a:t>
            </a:r>
          </a:p>
          <a:p>
            <a:pPr marL="514350" indent="-514350">
              <a:buAutoNum type="arabicParenR"/>
            </a:pPr>
            <a:endParaRPr lang="en-GB" sz="2000" dirty="0"/>
          </a:p>
          <a:p>
            <a:pPr marL="514350" indent="-514350">
              <a:buAutoNum type="arabicParenR"/>
            </a:pPr>
            <a:r>
              <a:rPr lang="en-GB" sz="2000" dirty="0"/>
              <a:t>What is specifically gendered about Orientalism?</a:t>
            </a:r>
          </a:p>
          <a:p>
            <a:pPr marL="514350" indent="-514350">
              <a:buAutoNum type="arabicParenR"/>
            </a:pPr>
            <a:endParaRPr lang="en-GB" sz="2000" dirty="0"/>
          </a:p>
          <a:p>
            <a:pPr marL="514350" indent="-514350">
              <a:buAutoNum type="arabicParenR"/>
            </a:pPr>
            <a:r>
              <a:rPr lang="en-GB" sz="2000" dirty="0"/>
              <a:t>How does Lady Mary’s perspective challenge or invert such perspectives and where does she contribute to them?</a:t>
            </a:r>
          </a:p>
        </p:txBody>
      </p:sp>
      <p:sp>
        <p:nvSpPr>
          <p:cNvPr id="6" name="TextBox 5"/>
          <p:cNvSpPr txBox="1"/>
          <p:nvPr/>
        </p:nvSpPr>
        <p:spPr>
          <a:xfrm>
            <a:off x="10287000" y="5943600"/>
            <a:ext cx="2095500" cy="923330"/>
          </a:xfrm>
          <a:prstGeom prst="rect">
            <a:avLst/>
          </a:prstGeom>
          <a:noFill/>
        </p:spPr>
        <p:txBody>
          <a:bodyPr wrap="square" rtlCol="0">
            <a:spAutoFit/>
          </a:bodyPr>
          <a:lstStyle/>
          <a:p>
            <a:r>
              <a:rPr lang="fr-FR" dirty="0">
                <a:effectLst/>
              </a:rPr>
              <a:t>Jean Auguste Dominique Ingres</a:t>
            </a:r>
            <a:r>
              <a:rPr lang="fr-FR" i="1" dirty="0">
                <a:effectLst/>
              </a:rPr>
              <a:t>, Le Bain Turc </a:t>
            </a:r>
            <a:r>
              <a:rPr lang="fr-FR" dirty="0">
                <a:effectLst/>
              </a:rPr>
              <a:t>(1862)</a:t>
            </a:r>
            <a:endParaRPr lang="en-GB" i="1" dirty="0"/>
          </a:p>
        </p:txBody>
      </p:sp>
    </p:spTree>
    <p:extLst>
      <p:ext uri="{BB962C8B-B14F-4D97-AF65-F5344CB8AC3E}">
        <p14:creationId xmlns:p14="http://schemas.microsoft.com/office/powerpoint/2010/main" val="1712016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62170" y="237125"/>
            <a:ext cx="6425967" cy="6400964"/>
          </a:xfrm>
        </p:spPr>
      </p:pic>
      <p:sp>
        <p:nvSpPr>
          <p:cNvPr id="5" name="TextBox 4"/>
          <p:cNvSpPr txBox="1"/>
          <p:nvPr/>
        </p:nvSpPr>
        <p:spPr>
          <a:xfrm>
            <a:off x="381000" y="237125"/>
            <a:ext cx="4546600" cy="6155531"/>
          </a:xfrm>
          <a:prstGeom prst="rect">
            <a:avLst/>
          </a:prstGeom>
          <a:noFill/>
        </p:spPr>
        <p:txBody>
          <a:bodyPr wrap="square" rtlCol="0">
            <a:spAutoFit/>
          </a:bodyPr>
          <a:lstStyle/>
          <a:p>
            <a:r>
              <a:rPr lang="en-GB" sz="4800" dirty="0"/>
              <a:t>Orientalism</a:t>
            </a:r>
          </a:p>
          <a:p>
            <a:endParaRPr lang="en-GB" sz="2000" dirty="0"/>
          </a:p>
          <a:p>
            <a:r>
              <a:rPr lang="en-GB" sz="2000" dirty="0"/>
              <a:t>‘Orientalism as a Western style for dominating, restructuring, and having authority over the Orient.’</a:t>
            </a:r>
          </a:p>
          <a:p>
            <a:endParaRPr lang="en-GB" sz="2000" dirty="0"/>
          </a:p>
          <a:p>
            <a:r>
              <a:rPr lang="en-GB" sz="2000" dirty="0"/>
              <a:t>‘European culture gained in strength and identity by setting itself off against the Orient as a sort of surrogate and even underground self.’</a:t>
            </a:r>
          </a:p>
          <a:p>
            <a:endParaRPr lang="en-GB" sz="2000" dirty="0"/>
          </a:p>
          <a:p>
            <a:r>
              <a:rPr lang="en-GB" sz="2000" dirty="0"/>
              <a:t>‘As much as the West itself, the Orient is an idea that has a history and a tradition of thought, imagery, and vocabulary that have given it reality and presence in and for the West</a:t>
            </a:r>
            <a:r>
              <a:rPr lang="en-GB" sz="2200" dirty="0"/>
              <a:t>.</a:t>
            </a:r>
          </a:p>
          <a:p>
            <a:endParaRPr lang="en-GB" sz="2200" dirty="0"/>
          </a:p>
          <a:p>
            <a:r>
              <a:rPr lang="en-GB" sz="2200" dirty="0">
                <a:solidFill>
                  <a:schemeClr val="tx1">
                    <a:lumMod val="65000"/>
                    <a:lumOff val="35000"/>
                  </a:schemeClr>
                </a:solidFill>
              </a:rPr>
              <a:t>Edward Said, </a:t>
            </a:r>
            <a:r>
              <a:rPr lang="en-GB" sz="2200" i="1" dirty="0">
                <a:solidFill>
                  <a:schemeClr val="tx1">
                    <a:lumMod val="65000"/>
                    <a:lumOff val="35000"/>
                  </a:schemeClr>
                </a:solidFill>
              </a:rPr>
              <a:t>Orientalism</a:t>
            </a:r>
            <a:r>
              <a:rPr lang="en-GB" sz="2200" dirty="0">
                <a:solidFill>
                  <a:schemeClr val="tx1">
                    <a:lumMod val="65000"/>
                    <a:lumOff val="35000"/>
                  </a:schemeClr>
                </a:solidFill>
              </a:rPr>
              <a:t> (1978)</a:t>
            </a:r>
          </a:p>
        </p:txBody>
      </p:sp>
      <p:sp>
        <p:nvSpPr>
          <p:cNvPr id="6" name="TextBox 5"/>
          <p:cNvSpPr txBox="1"/>
          <p:nvPr/>
        </p:nvSpPr>
        <p:spPr>
          <a:xfrm>
            <a:off x="10287000" y="5943600"/>
            <a:ext cx="2095500" cy="923330"/>
          </a:xfrm>
          <a:prstGeom prst="rect">
            <a:avLst/>
          </a:prstGeom>
          <a:noFill/>
        </p:spPr>
        <p:txBody>
          <a:bodyPr wrap="square" rtlCol="0">
            <a:spAutoFit/>
          </a:bodyPr>
          <a:lstStyle/>
          <a:p>
            <a:r>
              <a:rPr lang="fr-FR" dirty="0">
                <a:effectLst/>
              </a:rPr>
              <a:t>Jean Auguste Dominique Ingres</a:t>
            </a:r>
            <a:r>
              <a:rPr lang="fr-FR" i="1" dirty="0">
                <a:effectLst/>
              </a:rPr>
              <a:t>, Le Bain Turc </a:t>
            </a:r>
            <a:r>
              <a:rPr lang="fr-FR" dirty="0">
                <a:effectLst/>
              </a:rPr>
              <a:t>(1862)</a:t>
            </a:r>
            <a:endParaRPr lang="en-GB" i="1" dirty="0"/>
          </a:p>
        </p:txBody>
      </p:sp>
    </p:spTree>
    <p:extLst>
      <p:ext uri="{BB962C8B-B14F-4D97-AF65-F5344CB8AC3E}">
        <p14:creationId xmlns:p14="http://schemas.microsoft.com/office/powerpoint/2010/main" val="372476613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91e6a455-249f-4613-a344-5f114d851ba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3143</TotalTime>
  <Words>511</Words>
  <Application>Microsoft Office PowerPoint</Application>
  <PresentationFormat>Widescreen</PresentationFormat>
  <Paragraphs>57</Paragraphs>
  <Slides>16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PowerPoint Presentation</vt:lpstr>
      <vt:lpstr>Week 3: Middlemen and Middlewomen  1) The way gender impacted the roles performed by go-betweens  2) The nature of boundaries in the Early Modern World  3) Intersections between gender and Orientalism</vt:lpstr>
      <vt:lpstr>PowerPoint Presentation</vt:lpstr>
      <vt:lpstr>PowerPoint Presentation</vt:lpstr>
      <vt:lpstr>PowerPoint Presentation</vt:lpstr>
      <vt:lpstr>PowerPoint Presentation</vt:lpstr>
      <vt:lpstr>PowerPoint Presentation</vt:lpstr>
      <vt:lpstr>PowerPoint Presentation</vt:lpstr>
      <vt:lpstr>Gazanfer Aga’s network of renegades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Warwick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van Meersbergen, Guido</dc:creator>
  <cp:lastModifiedBy>van Meersbergen, Guido</cp:lastModifiedBy>
  <cp:revision>31</cp:revision>
  <dcterms:created xsi:type="dcterms:W3CDTF">2017-10-18T18:35:23Z</dcterms:created>
  <dcterms:modified xsi:type="dcterms:W3CDTF">2021-10-20T14:20:19Z</dcterms:modified>
</cp:coreProperties>
</file>