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4" r:id="rId4"/>
    <p:sldId id="269" r:id="rId5"/>
    <p:sldId id="270" r:id="rId6"/>
    <p:sldId id="256" r:id="rId7"/>
    <p:sldId id="259" r:id="rId8"/>
    <p:sldId id="261" r:id="rId9"/>
    <p:sldId id="260" r:id="rId10"/>
    <p:sldId id="258" r:id="rId11"/>
    <p:sldId id="262" r:id="rId12"/>
    <p:sldId id="266" r:id="rId13"/>
    <p:sldId id="267" r:id="rId14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n Meersbergen, Guido" initials="vMG" lastIdx="0" clrIdx="0">
    <p:extLst>
      <p:ext uri="{19B8F6BF-5375-455C-9EA6-DF929625EA0E}">
        <p15:presenceInfo xmlns:p15="http://schemas.microsoft.com/office/powerpoint/2012/main" userId="S-1-5-21-94802787-2259107539-412602403-2783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388E-91CD-4A7F-A45D-217A9E14115F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5FFD-901D-4A29-A387-31F8590E8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80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388E-91CD-4A7F-A45D-217A9E14115F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5FFD-901D-4A29-A387-31F8590E8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450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388E-91CD-4A7F-A45D-217A9E14115F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5FFD-901D-4A29-A387-31F8590E8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397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388E-91CD-4A7F-A45D-217A9E14115F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5FFD-901D-4A29-A387-31F8590E8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120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388E-91CD-4A7F-A45D-217A9E14115F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5FFD-901D-4A29-A387-31F8590E8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623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388E-91CD-4A7F-A45D-217A9E14115F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5FFD-901D-4A29-A387-31F8590E8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448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388E-91CD-4A7F-A45D-217A9E14115F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5FFD-901D-4A29-A387-31F8590E8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675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388E-91CD-4A7F-A45D-217A9E14115F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5FFD-901D-4A29-A387-31F8590E8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78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388E-91CD-4A7F-A45D-217A9E14115F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5FFD-901D-4A29-A387-31F8590E8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599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388E-91CD-4A7F-A45D-217A9E14115F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5FFD-901D-4A29-A387-31F8590E8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057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388E-91CD-4A7F-A45D-217A9E14115F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5FFD-901D-4A29-A387-31F8590E8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089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9388E-91CD-4A7F-A45D-217A9E14115F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25FFD-901D-4A29-A387-31F8590E8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463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hyperlink" Target="https://www.wdl.org/en/item/10096/#collection=florentine-code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s://www.youtube.com/watch?v=ooieZFbPAaI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hc.edu/classes/socialscience/history/valadez/19/sonsofmalinche.pdf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avanguardia.com/historiayvida/edad-moderna/20170421/47310294310/la-malinche-la-interprete-de-hernan-cortes.html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035909" cy="53086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753" y="0"/>
            <a:ext cx="5084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0416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0"/>
            <a:ext cx="4512193" cy="6858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7" y="642937"/>
            <a:ext cx="6401753" cy="557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896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3525" y="752475"/>
            <a:ext cx="5857875" cy="5788024"/>
          </a:xfrm>
        </p:spPr>
        <p:txBody>
          <a:bodyPr/>
          <a:lstStyle/>
          <a:p>
            <a:pPr marL="0" indent="0">
              <a:buNone/>
            </a:pPr>
            <a:r>
              <a:rPr lang="en-US" sz="4000" i="1" dirty="0"/>
              <a:t>“Civilizations in Conflict”</a:t>
            </a:r>
          </a:p>
          <a:p>
            <a:pPr marL="0" indent="0">
              <a:buNone/>
            </a:pPr>
            <a:endParaRPr lang="en-GB" sz="1600" i="1" dirty="0"/>
          </a:p>
          <a:p>
            <a:pPr marL="514350" indent="-514350">
              <a:buAutoNum type="arabicParenR"/>
            </a:pPr>
            <a:r>
              <a:rPr lang="en-GB" sz="2400" dirty="0"/>
              <a:t>Identify elements in </a:t>
            </a:r>
            <a:r>
              <a:rPr lang="en-GB" sz="2400" i="1" dirty="0"/>
              <a:t>The Florentine Codex </a:t>
            </a:r>
            <a:r>
              <a:rPr lang="en-GB" sz="2400" dirty="0"/>
              <a:t>(</a:t>
            </a:r>
            <a:r>
              <a:rPr lang="en-GB" sz="2400" i="1" dirty="0"/>
              <a:t>Victors and Vanquished</a:t>
            </a:r>
            <a:r>
              <a:rPr lang="en-GB" sz="2400" dirty="0"/>
              <a:t>; </a:t>
            </a:r>
            <a:r>
              <a:rPr lang="en-GB" sz="2400" i="1" dirty="0"/>
              <a:t>The Broken Spears</a:t>
            </a:r>
            <a:r>
              <a:rPr lang="en-GB" sz="2400" dirty="0"/>
              <a:t>) that </a:t>
            </a:r>
            <a:r>
              <a:rPr lang="en-GB" sz="2400" b="1" dirty="0"/>
              <a:t>support</a:t>
            </a:r>
            <a:r>
              <a:rPr lang="en-GB" sz="2400" dirty="0"/>
              <a:t> and </a:t>
            </a:r>
            <a:r>
              <a:rPr lang="en-GB" sz="2400" b="1" dirty="0"/>
              <a:t>challenge</a:t>
            </a:r>
            <a:r>
              <a:rPr lang="en-GB" sz="2400" dirty="0"/>
              <a:t> a reading of ‘two worlds colliding’</a:t>
            </a:r>
          </a:p>
          <a:p>
            <a:pPr marL="514350" indent="-514350">
              <a:buAutoNum type="arabicParenR"/>
            </a:pPr>
            <a:r>
              <a:rPr lang="en-GB" sz="2400" dirty="0"/>
              <a:t>Can you suggest reasons for each?</a:t>
            </a:r>
          </a:p>
          <a:p>
            <a:pPr marL="514350" indent="-514350">
              <a:buAutoNum type="arabicParenR"/>
            </a:pPr>
            <a:endParaRPr lang="en-US" sz="2400" dirty="0"/>
          </a:p>
          <a:p>
            <a:pPr marL="514350" indent="-514350">
              <a:buAutoNum type="arabicParenR"/>
            </a:pPr>
            <a:r>
              <a:rPr lang="en-US" sz="2400" dirty="0"/>
              <a:t>How have </a:t>
            </a:r>
            <a:r>
              <a:rPr lang="en-GB" sz="2400" dirty="0"/>
              <a:t>readings of the European-Amerindian encounter changed over time and why?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900"/>
            <a:ext cx="5091963" cy="676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52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938" y="901700"/>
            <a:ext cx="3425219" cy="527526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389" y="901700"/>
            <a:ext cx="3470467" cy="5275262"/>
          </a:xfrm>
          <a:prstGeom prst="rect">
            <a:avLst/>
          </a:prstGeom>
        </p:spPr>
      </p:pic>
      <p:pic>
        <p:nvPicPr>
          <p:cNvPr id="2050" name="Picture 2" descr="The Conquest of America by Tzvetan Todorov - Paperback - First Ed. - 1987 -  from 2ndHandBooks.com (SKU: AA-">
            <a:extLst>
              <a:ext uri="{FF2B5EF4-FFF2-40B4-BE49-F238E27FC236}">
                <a16:creationId xmlns:a16="http://schemas.microsoft.com/office/drawing/2014/main" id="{CD4F0E3D-42CA-4061-A59D-6A66EF1363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96" y="681038"/>
            <a:ext cx="3793016" cy="5790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582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157" y="940236"/>
            <a:ext cx="3373118" cy="511606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45" y="365125"/>
            <a:ext cx="3690280" cy="5691179"/>
          </a:xfrm>
          <a:prstGeom prst="rect">
            <a:avLst/>
          </a:prstGeom>
        </p:spPr>
      </p:pic>
      <p:pic>
        <p:nvPicPr>
          <p:cNvPr id="1026" name="Picture 2" descr="Dis)connected Empires : Zoltán Biedermann : 9780198823391 : Blackwell&amp;#39;s">
            <a:extLst>
              <a:ext uri="{FF2B5EF4-FFF2-40B4-BE49-F238E27FC236}">
                <a16:creationId xmlns:a16="http://schemas.microsoft.com/office/drawing/2014/main" id="{1533F828-35C9-4963-BB8A-6266DFAC32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3186" y="940236"/>
            <a:ext cx="3388125" cy="511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2384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97" t="17592" r="142" b="32778"/>
          <a:stretch/>
        </p:blipFill>
        <p:spPr>
          <a:xfrm>
            <a:off x="221016" y="1"/>
            <a:ext cx="4452584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1607" y="1"/>
            <a:ext cx="55041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02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65125"/>
            <a:ext cx="5600700" cy="1325563"/>
          </a:xfrm>
        </p:spPr>
        <p:txBody>
          <a:bodyPr/>
          <a:lstStyle/>
          <a:p>
            <a:r>
              <a:rPr lang="en-US" i="1" dirty="0"/>
              <a:t>Go-betweens and the Colonization of Brazil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3405" y="1989822"/>
            <a:ext cx="4280234" cy="41005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/>
              <a:t>How does </a:t>
            </a:r>
            <a:r>
              <a:rPr lang="en-US" sz="2400" dirty="0" err="1"/>
              <a:t>Alida</a:t>
            </a:r>
            <a:r>
              <a:rPr lang="en-US" sz="2400" dirty="0"/>
              <a:t> Metcalf define go-betweens?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2400" dirty="0"/>
              <a:t>Do you find her definition useful? Why/why not?</a:t>
            </a:r>
          </a:p>
          <a:p>
            <a:pPr marL="0" indent="0">
              <a:buNone/>
            </a:pPr>
            <a:endParaRPr lang="nl-NL" sz="1200" dirty="0"/>
          </a:p>
          <a:p>
            <a:pPr marL="0" indent="0">
              <a:buNone/>
            </a:pPr>
            <a:r>
              <a:rPr lang="nl-NL" sz="2400" dirty="0"/>
              <a:t>How do the go-betweens we’ve studied so far fit in Metcalf’s typology?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607" y="1"/>
            <a:ext cx="55041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327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malintzin la historia de un enig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607787"/>
            <a:ext cx="2781299" cy="529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6275" y="6176963"/>
            <a:ext cx="3162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/>
              <a:t>Malinche</a:t>
            </a:r>
            <a:r>
              <a:rPr lang="en-GB" dirty="0"/>
              <a:t> – TV series (2018)</a:t>
            </a:r>
            <a:endParaRPr lang="en-GB" i="1" dirty="0"/>
          </a:p>
        </p:txBody>
      </p:sp>
      <p:pic>
        <p:nvPicPr>
          <p:cNvPr id="1028" name="Picture 4" descr="Related image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896" y="607787"/>
            <a:ext cx="2788504" cy="531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93296" y="6176963"/>
            <a:ext cx="2950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/>
              <a:t>Hern</a:t>
            </a:r>
            <a:r>
              <a:rPr lang="nl-NL" i="1" dirty="0"/>
              <a:t>án</a:t>
            </a:r>
            <a:r>
              <a:rPr lang="nl-NL" dirty="0"/>
              <a:t> – TV series (2019)</a:t>
            </a:r>
            <a:endParaRPr lang="en-GB" i="1" dirty="0"/>
          </a:p>
        </p:txBody>
      </p:sp>
      <p:pic>
        <p:nvPicPr>
          <p:cNvPr id="1032" name="Picture 8" descr="Related image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147" y="866775"/>
            <a:ext cx="3906648" cy="487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746147" y="6176963"/>
            <a:ext cx="4122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 dirty="0"/>
              <a:t>Malintzin: la historia de un enigma</a:t>
            </a:r>
            <a:r>
              <a:rPr lang="nl-NL" dirty="0"/>
              <a:t> (2019)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725814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4" y="1496380"/>
            <a:ext cx="3295945" cy="316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3874" y="5081096"/>
            <a:ext cx="4731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From: </a:t>
            </a:r>
            <a:r>
              <a:rPr lang="nl-NL" sz="1400" i="1" dirty="0"/>
              <a:t>Lienzo de Tlaxcala </a:t>
            </a:r>
            <a:r>
              <a:rPr lang="nl-NL" sz="1400" dirty="0"/>
              <a:t>(before 1585)</a:t>
            </a:r>
            <a:endParaRPr lang="en-GB" sz="1400" i="1" dirty="0"/>
          </a:p>
        </p:txBody>
      </p:sp>
      <p:pic>
        <p:nvPicPr>
          <p:cNvPr id="2052" name="Picture 4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854" y="1264221"/>
            <a:ext cx="3117836" cy="356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508854" y="5081095"/>
            <a:ext cx="44989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From: </a:t>
            </a:r>
            <a:r>
              <a:rPr lang="nl-NL" sz="1400" i="1" dirty="0"/>
              <a:t>Florentine Codex</a:t>
            </a:r>
            <a:r>
              <a:rPr lang="nl-NL" sz="1400" dirty="0"/>
              <a:t> (before 1590)</a:t>
            </a:r>
            <a:endParaRPr lang="en-GB" sz="1400" dirty="0"/>
          </a:p>
        </p:txBody>
      </p:sp>
      <p:pic>
        <p:nvPicPr>
          <p:cNvPr id="2054" name="Picture 6" descr="https://www.mexicolore.co.uk/images-8/817_07_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170" y="1264221"/>
            <a:ext cx="3067358" cy="3535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40170" y="5081095"/>
            <a:ext cx="3432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From: </a:t>
            </a:r>
            <a:r>
              <a:rPr lang="nl-NL" sz="1400" i="1" dirty="0"/>
              <a:t>Codex Tizatlán </a:t>
            </a:r>
            <a:r>
              <a:rPr lang="nl-NL" sz="1400" dirty="0"/>
              <a:t>(16th c.)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50096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829800" y="279400"/>
            <a:ext cx="2362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Palacio do </a:t>
            </a:r>
            <a:r>
              <a:rPr lang="en-GB" dirty="0" err="1">
                <a:solidFill>
                  <a:schemeClr val="bg1"/>
                </a:solidFill>
              </a:rPr>
              <a:t>Gobierno</a:t>
            </a:r>
            <a:r>
              <a:rPr lang="en-GB" dirty="0">
                <a:solidFill>
                  <a:schemeClr val="bg1"/>
                </a:solidFill>
              </a:rPr>
              <a:t>, Tlaxcala city, Mexico. Artist: Desiderio Hernández </a:t>
            </a:r>
            <a:r>
              <a:rPr lang="en-GB" dirty="0" err="1">
                <a:solidFill>
                  <a:schemeClr val="bg1"/>
                </a:solidFill>
              </a:rPr>
              <a:t>Xochitiotzin</a:t>
            </a:r>
            <a:r>
              <a:rPr lang="en-GB" dirty="0">
                <a:solidFill>
                  <a:schemeClr val="bg1"/>
                </a:solidFill>
              </a:rPr>
              <a:t>  (1922-2007).</a:t>
            </a:r>
          </a:p>
        </p:txBody>
      </p:sp>
    </p:spTree>
    <p:extLst>
      <p:ext uri="{BB962C8B-B14F-4D97-AF65-F5344CB8AC3E}">
        <p14:creationId xmlns:p14="http://schemas.microsoft.com/office/powerpoint/2010/main" val="1097996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56" t="15741" r="36952" b="49259"/>
          <a:stretch/>
        </p:blipFill>
        <p:spPr>
          <a:xfrm>
            <a:off x="6718332" y="830877"/>
            <a:ext cx="5206937" cy="54689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3050" y="671691"/>
            <a:ext cx="56769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chemeClr val="bg1"/>
                </a:solidFill>
              </a:rPr>
              <a:t>‘If the </a:t>
            </a:r>
            <a:r>
              <a:rPr lang="en-GB" sz="2200" dirty="0" err="1">
                <a:solidFill>
                  <a:schemeClr val="bg1"/>
                </a:solidFill>
              </a:rPr>
              <a:t>Chingada</a:t>
            </a:r>
            <a:r>
              <a:rPr lang="en-GB" sz="2200" dirty="0">
                <a:solidFill>
                  <a:schemeClr val="bg1"/>
                </a:solidFill>
              </a:rPr>
              <a:t> is a representation of the violated Mother, it is appropriate to associate her with the Conquest, which was also a violation, not only in the historical sense but also in the very flesh of Indian women. The symbol of this violation is Doña </a:t>
            </a:r>
            <a:r>
              <a:rPr lang="en-GB" sz="2200" dirty="0" err="1">
                <a:solidFill>
                  <a:schemeClr val="bg1"/>
                </a:solidFill>
              </a:rPr>
              <a:t>Malinche</a:t>
            </a:r>
            <a:r>
              <a:rPr lang="en-GB" sz="2200" dirty="0">
                <a:solidFill>
                  <a:schemeClr val="bg1"/>
                </a:solidFill>
              </a:rPr>
              <a:t>, the mistress of Cortés. It is true that she gave herself voluntarily to the conquistador, but he forgot her as soon as her usefulness was over. Doña Marina becomes a figure representing the Indian women who were fascinated, violated, or seduced by the Spaniards. And as a small boy will not forgive his mother if she abandons him to search for his father, the Mexican people have not forgiven La </a:t>
            </a:r>
            <a:r>
              <a:rPr lang="en-GB" sz="2200" dirty="0" err="1">
                <a:solidFill>
                  <a:schemeClr val="bg1"/>
                </a:solidFill>
              </a:rPr>
              <a:t>Malinche</a:t>
            </a:r>
            <a:r>
              <a:rPr lang="en-GB" sz="2200" dirty="0">
                <a:solidFill>
                  <a:schemeClr val="bg1"/>
                </a:solidFill>
              </a:rPr>
              <a:t> for her betrayal.’</a:t>
            </a:r>
            <a:endParaRPr lang="en-US" sz="2200" dirty="0">
              <a:solidFill>
                <a:schemeClr val="bg1"/>
              </a:solidFill>
            </a:endParaRPr>
          </a:p>
          <a:p>
            <a:endParaRPr lang="en-US" sz="1050" dirty="0">
              <a:solidFill>
                <a:schemeClr val="bg1"/>
              </a:solidFill>
            </a:endParaRPr>
          </a:p>
          <a:p>
            <a:r>
              <a:rPr lang="en-US" sz="2200" dirty="0">
                <a:solidFill>
                  <a:schemeClr val="bg1"/>
                </a:solidFill>
              </a:rPr>
              <a:t>Octavio Paz, ‘</a:t>
            </a:r>
            <a:r>
              <a:rPr lang="en-US" sz="2200" dirty="0">
                <a:solidFill>
                  <a:schemeClr val="bg1"/>
                </a:solidFill>
                <a:hlinkClick r:id="rId3"/>
              </a:rPr>
              <a:t>The Sons of La </a:t>
            </a:r>
            <a:r>
              <a:rPr lang="en-US" sz="2200" dirty="0" err="1">
                <a:solidFill>
                  <a:schemeClr val="bg1"/>
                </a:solidFill>
                <a:hlinkClick r:id="rId3"/>
              </a:rPr>
              <a:t>Malinche</a:t>
            </a:r>
            <a:r>
              <a:rPr lang="en-US" sz="2200" dirty="0">
                <a:solidFill>
                  <a:schemeClr val="bg1"/>
                </a:solidFill>
              </a:rPr>
              <a:t>’ (1950)</a:t>
            </a:r>
            <a:endParaRPr lang="en-GB" sz="2200" dirty="0">
              <a:solidFill>
                <a:schemeClr val="bg1"/>
              </a:solidFill>
            </a:endParaRPr>
          </a:p>
          <a:p>
            <a:endParaRPr lang="en-GB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831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56" t="15741" r="36952" b="49259"/>
          <a:stretch/>
        </p:blipFill>
        <p:spPr>
          <a:xfrm>
            <a:off x="789272" y="2582701"/>
            <a:ext cx="3820765" cy="40130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77000" y="2057638"/>
            <a:ext cx="52324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>
              <a:solidFill>
                <a:schemeClr val="bg1"/>
              </a:solidFill>
            </a:endParaRPr>
          </a:p>
          <a:p>
            <a:pPr marL="514350" indent="-514350">
              <a:buAutoNum type="arabicParenR"/>
            </a:pPr>
            <a:r>
              <a:rPr lang="en-GB" sz="2000" dirty="0">
                <a:solidFill>
                  <a:schemeClr val="bg1"/>
                </a:solidFill>
              </a:rPr>
              <a:t>How should we interpret </a:t>
            </a:r>
            <a:r>
              <a:rPr lang="en-GB" sz="2000" dirty="0" err="1">
                <a:solidFill>
                  <a:schemeClr val="bg1"/>
                </a:solidFill>
              </a:rPr>
              <a:t>Malintzin’s</a:t>
            </a:r>
            <a:r>
              <a:rPr lang="en-GB" sz="2000" dirty="0">
                <a:solidFill>
                  <a:schemeClr val="bg1"/>
                </a:solidFill>
              </a:rPr>
              <a:t> role? </a:t>
            </a:r>
          </a:p>
          <a:p>
            <a:pPr marL="514350" indent="-514350">
              <a:buAutoNum type="arabicParenR"/>
            </a:pPr>
            <a:endParaRPr lang="en-GB" sz="2000" dirty="0">
              <a:solidFill>
                <a:schemeClr val="bg1"/>
              </a:solidFill>
            </a:endParaRPr>
          </a:p>
          <a:p>
            <a:pPr marL="514350" indent="-514350">
              <a:buAutoNum type="arabicParenR"/>
            </a:pPr>
            <a:r>
              <a:rPr lang="en-GB" sz="2000" dirty="0">
                <a:solidFill>
                  <a:schemeClr val="bg1"/>
                </a:solidFill>
              </a:rPr>
              <a:t>What does she teach us about go-betweens and their predicament?</a:t>
            </a:r>
          </a:p>
          <a:p>
            <a:endParaRPr lang="en-GB" sz="20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3) How do you see Townsend’s role in ‘making the concubine speak’?</a:t>
            </a:r>
          </a:p>
          <a:p>
            <a:pPr marL="514350" indent="-514350">
              <a:buAutoNum type="arabicParenR"/>
            </a:pPr>
            <a:endParaRPr lang="en-GB" sz="2000" dirty="0">
              <a:solidFill>
                <a:schemeClr val="bg1"/>
              </a:solidFill>
            </a:endParaRPr>
          </a:p>
          <a:p>
            <a:pPr marL="514350" indent="-514350">
              <a:buAutoNum type="arabicParenR"/>
            </a:pP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42000" y="457200"/>
            <a:ext cx="619766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i="1" dirty="0">
                <a:solidFill>
                  <a:schemeClr val="bg1"/>
                </a:solidFill>
              </a:rPr>
              <a:t>Victim? Survivor? Traitor? Heroine? Mother of Mexico?</a:t>
            </a:r>
          </a:p>
          <a:p>
            <a:endParaRPr lang="en-US" sz="3200" i="1" dirty="0">
              <a:solidFill>
                <a:schemeClr val="bg1"/>
              </a:solidFill>
            </a:endParaRPr>
          </a:p>
          <a:p>
            <a:r>
              <a:rPr lang="en-US" sz="3200" i="1" dirty="0">
                <a:solidFill>
                  <a:schemeClr val="bg1"/>
                </a:solidFill>
              </a:rPr>
              <a:t>	</a:t>
            </a:r>
          </a:p>
          <a:p>
            <a:endParaRPr lang="en-GB" sz="3200" i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2538" y="370572"/>
            <a:ext cx="5029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0" dirty="0">
                <a:solidFill>
                  <a:schemeClr val="bg1"/>
                </a:solidFill>
                <a:effectLst/>
                <a:latin typeface="TiemposHeadline"/>
              </a:rPr>
              <a:t>‘En México, tras la independencia, se ha tendido a denigrarla hasta convertirla en el arquetipo de la traidora. Todo lo contrario que el último emperador, Cuauhtémoc, elevado a encarnación de la mexicanidad por su resistencia frente a los españoles [...] nos encontramos ante el personaje más odiado de la conquista. Por eso, el término “malinchismo” designa a todos los que traicionan a su país. Marina no sería otra cosa que un monstruo, la encarnación de todos los vicios.’</a:t>
            </a:r>
          </a:p>
          <a:p>
            <a:r>
              <a:rPr lang="es-ES" sz="1400" dirty="0">
                <a:solidFill>
                  <a:schemeClr val="bg1"/>
                </a:solidFill>
                <a:hlinkClick r:id="rId3"/>
              </a:rPr>
              <a:t>La Vanguardia</a:t>
            </a:r>
            <a:r>
              <a:rPr lang="es-ES" sz="1400" dirty="0">
                <a:solidFill>
                  <a:schemeClr val="bg1"/>
                </a:solidFill>
              </a:rPr>
              <a:t>, 21-4-2017</a:t>
            </a:r>
            <a:endParaRPr lang="en-GB" sz="1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551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300" y="609450"/>
            <a:ext cx="8013700" cy="5108767"/>
          </a:xfrm>
        </p:spPr>
      </p:pic>
      <p:sp>
        <p:nvSpPr>
          <p:cNvPr id="7" name="TextBox 6"/>
          <p:cNvSpPr txBox="1"/>
          <p:nvPr/>
        </p:nvSpPr>
        <p:spPr>
          <a:xfrm>
            <a:off x="6883400" y="5960063"/>
            <a:ext cx="4889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err="1"/>
              <a:t>Hernán</a:t>
            </a:r>
            <a:r>
              <a:rPr lang="en-US" sz="2000" dirty="0"/>
              <a:t> Cortés’ map of Tenochtitlan, 1524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42900" y="1514475"/>
            <a:ext cx="383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How does </a:t>
            </a:r>
            <a:r>
              <a:rPr lang="en-GB" sz="2400" dirty="0" err="1"/>
              <a:t>Hernán</a:t>
            </a:r>
            <a:r>
              <a:rPr lang="en-GB" sz="2400" dirty="0"/>
              <a:t> Cortés “translate” foreign realities in his Letter to Charles V?</a:t>
            </a:r>
          </a:p>
        </p:txBody>
      </p:sp>
    </p:spTree>
    <p:extLst>
      <p:ext uri="{BB962C8B-B14F-4D97-AF65-F5344CB8AC3E}">
        <p14:creationId xmlns:p14="http://schemas.microsoft.com/office/powerpoint/2010/main" val="1638645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d4254516-ee08-445f-a71c-3f3f046e4f1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1502</TotalTime>
  <Words>470</Words>
  <Application>Microsoft Office PowerPoint</Application>
  <PresentationFormat>Widescreen</PresentationFormat>
  <Paragraphs>36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TiemposHeadline</vt:lpstr>
      <vt:lpstr>Office Theme</vt:lpstr>
      <vt:lpstr>PowerPoint Presentation</vt:lpstr>
      <vt:lpstr>PowerPoint Presentation</vt:lpstr>
      <vt:lpstr>Go-betweens and the Colonization of Brazil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 Meersbergen, Guido</dc:creator>
  <cp:lastModifiedBy>van Meersbergen, Guido</cp:lastModifiedBy>
  <cp:revision>34</cp:revision>
  <dcterms:created xsi:type="dcterms:W3CDTF">2017-10-25T17:04:00Z</dcterms:created>
  <dcterms:modified xsi:type="dcterms:W3CDTF">2021-10-28T08:00:23Z</dcterms:modified>
</cp:coreProperties>
</file>