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7" r:id="rId3"/>
    <p:sldId id="258" r:id="rId4"/>
    <p:sldId id="264" r:id="rId5"/>
    <p:sldId id="266" r:id="rId6"/>
    <p:sldId id="265" r:id="rId7"/>
    <p:sldId id="269" r:id="rId8"/>
    <p:sldId id="272" r:id="rId9"/>
    <p:sldId id="256" r:id="rId10"/>
    <p:sldId id="277" r:id="rId11"/>
    <p:sldId id="261" r:id="rId12"/>
    <p:sldId id="276" r:id="rId13"/>
    <p:sldId id="270" r:id="rId14"/>
    <p:sldId id="267" r:id="rId15"/>
    <p:sldId id="273" r:id="rId16"/>
    <p:sldId id="268" r:id="rId17"/>
    <p:sldId id="274" r:id="rId18"/>
  </p:sldIdLst>
  <p:sldSz cx="12192000" cy="6858000"/>
  <p:notesSz cx="6858000" cy="91440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n Meersbergen, Guido" initials="vMG" lastIdx="1" clrIdx="0">
    <p:extLst>
      <p:ext uri="{19B8F6BF-5375-455C-9EA6-DF929625EA0E}">
        <p15:presenceInfo xmlns:p15="http://schemas.microsoft.com/office/powerpoint/2012/main" userId="S-1-5-21-94802787-2259107539-412602403-2783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81CC-7558-4F0E-8176-0764674EB247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CC0A-B012-4F77-9A9C-97FDC88696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226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81CC-7558-4F0E-8176-0764674EB247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CC0A-B012-4F77-9A9C-97FDC88696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516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81CC-7558-4F0E-8176-0764674EB247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CC0A-B012-4F77-9A9C-97FDC88696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000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81CC-7558-4F0E-8176-0764674EB247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CC0A-B012-4F77-9A9C-97FDC88696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534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81CC-7558-4F0E-8176-0764674EB247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CC0A-B012-4F77-9A9C-97FDC88696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63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81CC-7558-4F0E-8176-0764674EB247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CC0A-B012-4F77-9A9C-97FDC88696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505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81CC-7558-4F0E-8176-0764674EB247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CC0A-B012-4F77-9A9C-97FDC88696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789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81CC-7558-4F0E-8176-0764674EB247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CC0A-B012-4F77-9A9C-97FDC88696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336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81CC-7558-4F0E-8176-0764674EB247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CC0A-B012-4F77-9A9C-97FDC88696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172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81CC-7558-4F0E-8176-0764674EB247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CC0A-B012-4F77-9A9C-97FDC88696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190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81CC-7558-4F0E-8176-0764674EB247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CC0A-B012-4F77-9A9C-97FDC88696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252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C81CC-7558-4F0E-8176-0764674EB247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ACC0A-B012-4F77-9A9C-97FDC88696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169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google.com/imgres?imgurl=https%3A%2F%2Fupload.wikimedia.org%2Fwikipedia%2Fcommons%2F5%2F53%2FGoogle_%2522G%2522_Logo.svg&amp;imgrefurl=https%3A%2F%2Fcommons.wikimedia.org%2Fwiki%2FFile%3AGoogle_%2522G%2522_Logo.svg&amp;docid=zyZ-ciwRabX18M&amp;tbnid=mG-LmcnxlVROUM%3A&amp;vet=10ahUKEwjggqPkhOjlAhVyoXEKHRaYD9MQMwh5KAQwBA..i&amp;w=784&amp;h=800&amp;bih=889&amp;biw=1504&amp;q=google%20logo&amp;ved=0ahUKEwjggqPkhOjlAhVyoXEKHRaYD9MQMwh5KAQwBA&amp;iact=mrc&amp;uact=8" TargetMode="External"/><Relationship Id="rId5" Type="http://schemas.openxmlformats.org/officeDocument/2006/relationships/hyperlink" Target="https://forms.gle/zk5PoUvbQsLZKogW7" TargetMode="External"/><Relationship Id="rId4" Type="http://schemas.openxmlformats.org/officeDocument/2006/relationships/hyperlink" Target="http://forms.gle/mCnij9tYUkxyE9Y66" TargetMode="Externa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objects.library.uu.nl/reader/index.php?obj=1874-310402&amp;lan=en&amp;_ga=2.263047493.870121668.1510766855-25773029.1510766855#page//14/48/75/144875863208981188869187151189813005978.jpg/mode/1up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upload.wikimedia.org/wikipedia/commons/e/e8/Casta_painting_all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arts/history/students/undergraduate/teaching/assessment/referencin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hyperlink" Target="https://www.youtube.com/watch?v=J87DMgxLJC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hyperlink" Target="http://het.volksoperahuis.nl/voorstelling/krotoa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wdl.org/en/item/11274/view/1/1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bird&#10;&#10;Description automatically generated">
            <a:extLst>
              <a:ext uri="{FF2B5EF4-FFF2-40B4-BE49-F238E27FC236}">
                <a16:creationId xmlns:a16="http://schemas.microsoft.com/office/drawing/2014/main" id="{9192AA29-CA46-420F-86EE-2F186B2DBE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3" t="23614" r="3973" b="46475"/>
          <a:stretch/>
        </p:blipFill>
        <p:spPr>
          <a:xfrm>
            <a:off x="6250648" y="820927"/>
            <a:ext cx="5458467" cy="1327360"/>
          </a:xfrm>
          <a:prstGeom prst="rect">
            <a:avLst/>
          </a:prstGeom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353B76CF-C077-4FC3-8D9B-9A1EF9D5FE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4" t="8257"/>
          <a:stretch/>
        </p:blipFill>
        <p:spPr>
          <a:xfrm>
            <a:off x="768691" y="1123527"/>
            <a:ext cx="4534558" cy="4604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90829FE-2860-44BC-837A-B29E4FCE657E}"/>
              </a:ext>
            </a:extLst>
          </p:cNvPr>
          <p:cNvSpPr txBox="1"/>
          <p:nvPr/>
        </p:nvSpPr>
        <p:spPr>
          <a:xfrm>
            <a:off x="6477918" y="2016087"/>
            <a:ext cx="52311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do you think about the new curriculum?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EE4387-36EF-40B4-8D0F-FA144AF38CDC}"/>
              </a:ext>
            </a:extLst>
          </p:cNvPr>
          <p:cNvSpPr/>
          <p:nvPr/>
        </p:nvSpPr>
        <p:spPr>
          <a:xfrm>
            <a:off x="6898050" y="5683130"/>
            <a:ext cx="44967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form:</a:t>
            </a:r>
            <a:endParaRPr lang="en-GB" sz="2000" b="1" u="sng" dirty="0">
              <a:latin typeface="Times New Roman" panose="02020603050405020304" pitchFamily="18" charset="0"/>
              <a:cs typeface="Times New Roman" panose="02020603050405020304" pitchFamily="18" charset="0"/>
              <a:hlinkClick r:id="rId4"/>
            </a:endParaRP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https://forms.gle/zk5PoUvbQsLZKogW7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Image result for google logo">
            <a:hlinkClick r:id="rId6"/>
            <a:extLst>
              <a:ext uri="{FF2B5EF4-FFF2-40B4-BE49-F238E27FC236}">
                <a16:creationId xmlns:a16="http://schemas.microsoft.com/office/drawing/2014/main" id="{2F40B899-22CA-4FCE-8DC8-29711EA51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841" y="5821046"/>
            <a:ext cx="391297" cy="40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E1DBBA62-047D-4F68-ACA4-BE0C438A000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763" y="3050361"/>
            <a:ext cx="2006236" cy="2552601"/>
          </a:xfrm>
          <a:prstGeom prst="rect">
            <a:avLst/>
          </a:prstGeom>
        </p:spPr>
      </p:pic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C3D88F53-8AFA-4565-A8A0-B5A907D371A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889" y="3159797"/>
            <a:ext cx="1755983" cy="1755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9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902325" y="1720733"/>
            <a:ext cx="54610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000" dirty="0" smtClean="0"/>
              <a:t>Compare </a:t>
            </a:r>
            <a:r>
              <a:rPr lang="en-GB" sz="2000" dirty="0"/>
              <a:t>the nexus of </a:t>
            </a:r>
            <a:r>
              <a:rPr lang="en-GB" sz="2000" dirty="0" smtClean="0"/>
              <a:t>violence and intimacy in </a:t>
            </a:r>
            <a:r>
              <a:rPr lang="en-GB" sz="2000" dirty="0" err="1"/>
              <a:t>Krotoa's</a:t>
            </a:r>
            <a:r>
              <a:rPr lang="en-GB" sz="2000" dirty="0"/>
              <a:t> story to that of the cases recounted by Van </a:t>
            </a:r>
            <a:r>
              <a:rPr lang="en-GB" sz="2000" dirty="0" err="1"/>
              <a:t>Deusen</a:t>
            </a:r>
            <a:r>
              <a:rPr lang="en-GB" sz="2000" dirty="0"/>
              <a:t>: what accounts for the </a:t>
            </a:r>
            <a:r>
              <a:rPr lang="en-GB" sz="2000" dirty="0" smtClean="0"/>
              <a:t>similarities and differences?</a:t>
            </a:r>
          </a:p>
          <a:p>
            <a:pPr marL="285750" indent="-285750">
              <a:buFontTx/>
              <a:buChar char="-"/>
            </a:pPr>
            <a:endParaRPr lang="en-GB" sz="2000" dirty="0"/>
          </a:p>
          <a:p>
            <a:pPr marL="285750" indent="-285750">
              <a:buFontTx/>
              <a:buChar char="-"/>
            </a:pPr>
            <a:r>
              <a:rPr lang="en-GB" sz="2000" dirty="0" smtClean="0"/>
              <a:t>What </a:t>
            </a:r>
            <a:r>
              <a:rPr lang="en-GB" sz="2000" dirty="0"/>
              <a:t>do the sources studied by Van </a:t>
            </a:r>
            <a:r>
              <a:rPr lang="en-GB" sz="2000" dirty="0" err="1"/>
              <a:t>Deusen</a:t>
            </a:r>
            <a:r>
              <a:rPr lang="en-GB" sz="2000" dirty="0"/>
              <a:t> reveal about the roles and agency of indigenous women in early Spanish colonial society</a:t>
            </a:r>
            <a:r>
              <a:rPr lang="en-GB" sz="2000" dirty="0" smtClean="0"/>
              <a:t>?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endParaRPr lang="en-GB" dirty="0"/>
          </a:p>
        </p:txBody>
      </p:sp>
      <p:pic>
        <p:nvPicPr>
          <p:cNvPr id="2050" name="Picture 2" descr="Image result for map spanish amer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501648"/>
            <a:ext cx="4768850" cy="582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60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26593" t="21852" r="5260" b="11667"/>
          <a:stretch/>
        </p:blipFill>
        <p:spPr>
          <a:xfrm>
            <a:off x="1473200" y="0"/>
            <a:ext cx="8801100" cy="686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30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05450" y="978723"/>
            <a:ext cx="5743575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These </a:t>
            </a:r>
            <a:r>
              <a:rPr lang="en-GB" dirty="0" err="1" smtClean="0"/>
              <a:t>Mestiços</a:t>
            </a:r>
            <a:r>
              <a:rPr lang="en-GB" dirty="0" smtClean="0"/>
              <a:t> are </a:t>
            </a:r>
            <a:r>
              <a:rPr lang="en-GB" dirty="0" err="1" smtClean="0"/>
              <a:t>commonlie</a:t>
            </a:r>
            <a:r>
              <a:rPr lang="en-GB" dirty="0" smtClean="0"/>
              <a:t> of </a:t>
            </a:r>
            <a:r>
              <a:rPr lang="en-GB" dirty="0" err="1" smtClean="0"/>
              <a:t>yelowish</a:t>
            </a:r>
            <a:r>
              <a:rPr lang="en-GB" dirty="0" smtClean="0"/>
              <a:t> colour, notwithstanding that there are </a:t>
            </a:r>
            <a:r>
              <a:rPr lang="en-GB" dirty="0" err="1" smtClean="0"/>
              <a:t>manie</a:t>
            </a:r>
            <a:r>
              <a:rPr lang="en-GB" dirty="0" smtClean="0"/>
              <a:t> women among them, that are faire and well formed. The children of the </a:t>
            </a:r>
            <a:r>
              <a:rPr lang="en-GB" dirty="0" err="1" smtClean="0"/>
              <a:t>Portingales</a:t>
            </a:r>
            <a:r>
              <a:rPr lang="en-GB" dirty="0" smtClean="0"/>
              <a:t>, both </a:t>
            </a:r>
            <a:r>
              <a:rPr lang="en-GB" dirty="0" err="1" smtClean="0"/>
              <a:t>boyes</a:t>
            </a:r>
            <a:r>
              <a:rPr lang="en-GB" dirty="0" smtClean="0"/>
              <a:t> and </a:t>
            </a:r>
            <a:r>
              <a:rPr lang="en-GB" dirty="0" err="1" smtClean="0"/>
              <a:t>gyrls</a:t>
            </a:r>
            <a:r>
              <a:rPr lang="en-GB" dirty="0" smtClean="0"/>
              <a:t>, [which are] borne in India, are called </a:t>
            </a:r>
            <a:r>
              <a:rPr lang="en-GB" dirty="0" err="1" smtClean="0"/>
              <a:t>Castisos</a:t>
            </a:r>
            <a:r>
              <a:rPr lang="en-GB" dirty="0" smtClean="0"/>
              <a:t>, and are in all things like [unto] the </a:t>
            </a:r>
            <a:r>
              <a:rPr lang="en-GB" dirty="0" err="1" smtClean="0"/>
              <a:t>Portingales</a:t>
            </a:r>
            <a:r>
              <a:rPr lang="en-GB" dirty="0" smtClean="0"/>
              <a:t>, </a:t>
            </a:r>
            <a:r>
              <a:rPr lang="en-GB" dirty="0" err="1" smtClean="0"/>
              <a:t>onely</a:t>
            </a:r>
            <a:r>
              <a:rPr lang="en-GB" dirty="0" smtClean="0"/>
              <a:t> somewhat differing in colour, for they draw towards a </a:t>
            </a:r>
            <a:r>
              <a:rPr lang="en-GB" dirty="0" err="1" smtClean="0"/>
              <a:t>yealow</a:t>
            </a:r>
            <a:r>
              <a:rPr lang="en-GB" dirty="0" smtClean="0"/>
              <a:t> colour: the children of those </a:t>
            </a:r>
            <a:r>
              <a:rPr lang="en-GB" dirty="0" err="1" smtClean="0"/>
              <a:t>Castisos</a:t>
            </a:r>
            <a:r>
              <a:rPr lang="en-GB" dirty="0" smtClean="0"/>
              <a:t> are </a:t>
            </a:r>
            <a:r>
              <a:rPr lang="en-GB" dirty="0" err="1" smtClean="0"/>
              <a:t>yealow</a:t>
            </a:r>
            <a:r>
              <a:rPr lang="en-GB" dirty="0" smtClean="0"/>
              <a:t>, and altogether [like the] </a:t>
            </a:r>
            <a:r>
              <a:rPr lang="en-GB" dirty="0" err="1" smtClean="0"/>
              <a:t>Mestiços</a:t>
            </a:r>
            <a:r>
              <a:rPr lang="en-GB" dirty="0" smtClean="0"/>
              <a:t>, and the children of </a:t>
            </a:r>
            <a:r>
              <a:rPr lang="en-GB" dirty="0" err="1" smtClean="0"/>
              <a:t>Mestiços</a:t>
            </a:r>
            <a:r>
              <a:rPr lang="en-GB" dirty="0" smtClean="0"/>
              <a:t> are of colour and fashion like </a:t>
            </a:r>
            <a:r>
              <a:rPr lang="en-GB" dirty="0" err="1" smtClean="0"/>
              <a:t>naturall</a:t>
            </a:r>
            <a:r>
              <a:rPr lang="en-GB" dirty="0" smtClean="0"/>
              <a:t> borne </a:t>
            </a:r>
            <a:r>
              <a:rPr lang="en-GB" dirty="0" err="1" smtClean="0"/>
              <a:t>Countrimen</a:t>
            </a:r>
            <a:r>
              <a:rPr lang="en-GB" dirty="0" smtClean="0"/>
              <a:t> or </a:t>
            </a:r>
            <a:r>
              <a:rPr lang="en-GB" dirty="0" err="1" smtClean="0"/>
              <a:t>Decaniins</a:t>
            </a:r>
            <a:r>
              <a:rPr lang="en-GB" dirty="0" smtClean="0"/>
              <a:t> of the </a:t>
            </a:r>
            <a:r>
              <a:rPr lang="en-GB" dirty="0" err="1" smtClean="0"/>
              <a:t>countrie</a:t>
            </a:r>
            <a:r>
              <a:rPr lang="en-GB" dirty="0" smtClean="0"/>
              <a:t>, so that the </a:t>
            </a:r>
            <a:r>
              <a:rPr lang="en-GB" dirty="0" err="1" smtClean="0"/>
              <a:t>posteritie</a:t>
            </a:r>
            <a:r>
              <a:rPr lang="en-GB" dirty="0" smtClean="0"/>
              <a:t> of the </a:t>
            </a:r>
            <a:r>
              <a:rPr lang="en-GB" dirty="0" err="1" smtClean="0"/>
              <a:t>Portingales</a:t>
            </a:r>
            <a:r>
              <a:rPr lang="en-GB" dirty="0" smtClean="0"/>
              <a:t>, both men and women being in the third </a:t>
            </a:r>
            <a:r>
              <a:rPr lang="en-GB" dirty="0" err="1" smtClean="0"/>
              <a:t>degr</a:t>
            </a:r>
            <a:r>
              <a:rPr lang="en-US" dirty="0" err="1" smtClean="0"/>
              <a:t>ee</a:t>
            </a:r>
            <a:r>
              <a:rPr lang="en-US" dirty="0" smtClean="0"/>
              <a:t>, doe </a:t>
            </a:r>
            <a:r>
              <a:rPr lang="en-US" dirty="0" err="1" smtClean="0"/>
              <a:t>séeme</a:t>
            </a:r>
            <a:r>
              <a:rPr lang="en-US" dirty="0" smtClean="0"/>
              <a:t> to be natural Indians, both in </a:t>
            </a:r>
            <a:r>
              <a:rPr lang="en-US" dirty="0" err="1" smtClean="0"/>
              <a:t>colour</a:t>
            </a:r>
            <a:r>
              <a:rPr lang="en-US" dirty="0" smtClean="0"/>
              <a:t> and fashion’.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7800" y="210026"/>
            <a:ext cx="58293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 smtClean="0">
                <a:latin typeface="+mj-lt"/>
              </a:rPr>
              <a:t>‘Of the </a:t>
            </a:r>
            <a:r>
              <a:rPr lang="en-GB" sz="2800" i="1" dirty="0" err="1" smtClean="0">
                <a:latin typeface="+mj-lt"/>
              </a:rPr>
              <a:t>customes</a:t>
            </a:r>
            <a:r>
              <a:rPr lang="en-GB" sz="2800" i="1" dirty="0" smtClean="0">
                <a:latin typeface="+mj-lt"/>
              </a:rPr>
              <a:t> of the </a:t>
            </a:r>
            <a:r>
              <a:rPr lang="en-GB" sz="2800" i="1" dirty="0" err="1" smtClean="0">
                <a:latin typeface="+mj-lt"/>
              </a:rPr>
              <a:t>Portingales</a:t>
            </a:r>
            <a:r>
              <a:rPr lang="en-GB" sz="2800" i="1" dirty="0" smtClean="0">
                <a:latin typeface="+mj-lt"/>
              </a:rPr>
              <a:t>, and such as are issued from them called </a:t>
            </a:r>
            <a:r>
              <a:rPr lang="en-GB" sz="2800" i="1" dirty="0" err="1" smtClean="0">
                <a:latin typeface="+mj-lt"/>
              </a:rPr>
              <a:t>Mestiços</a:t>
            </a:r>
            <a:r>
              <a:rPr lang="en-GB" sz="2800" i="1" dirty="0" smtClean="0">
                <a:latin typeface="+mj-lt"/>
              </a:rPr>
              <a:t>’</a:t>
            </a:r>
            <a:endParaRPr lang="en-GB" sz="2800" i="1" dirty="0">
              <a:latin typeface="+mj-lt"/>
            </a:endParaRPr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1804903"/>
            <a:ext cx="4406899" cy="4834022"/>
          </a:xfrm>
        </p:spPr>
      </p:pic>
    </p:spTree>
    <p:extLst>
      <p:ext uri="{BB962C8B-B14F-4D97-AF65-F5344CB8AC3E}">
        <p14:creationId xmlns:p14="http://schemas.microsoft.com/office/powerpoint/2010/main" val="17595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252043" cy="6858000"/>
          </a:xfrm>
        </p:spPr>
      </p:pic>
      <p:sp>
        <p:nvSpPr>
          <p:cNvPr id="5" name="TextBox 4"/>
          <p:cNvSpPr txBox="1"/>
          <p:nvPr/>
        </p:nvSpPr>
        <p:spPr>
          <a:xfrm>
            <a:off x="6629400" y="1117600"/>
            <a:ext cx="50038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How does Jan </a:t>
            </a:r>
            <a:r>
              <a:rPr lang="en-GB" sz="2000" dirty="0" err="1" smtClean="0"/>
              <a:t>Huygen</a:t>
            </a:r>
            <a:r>
              <a:rPr lang="en-GB" sz="2000" dirty="0" smtClean="0"/>
              <a:t> van </a:t>
            </a:r>
            <a:r>
              <a:rPr lang="en-GB" sz="2000" dirty="0" err="1" smtClean="0"/>
              <a:t>Linschoten</a:t>
            </a:r>
            <a:r>
              <a:rPr lang="en-GB" sz="2000" dirty="0" smtClean="0"/>
              <a:t> represent the Lusophone community of Goa? </a:t>
            </a:r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W</a:t>
            </a:r>
            <a:r>
              <a:rPr lang="en-GB" sz="2000" dirty="0" smtClean="0"/>
              <a:t>hat message does he convey regarding mixed-race communities?</a:t>
            </a:r>
          </a:p>
          <a:p>
            <a:endParaRPr lang="en-GB" sz="2000" dirty="0" smtClean="0"/>
          </a:p>
          <a:p>
            <a:r>
              <a:rPr lang="en-GB" sz="2000" dirty="0" smtClean="0"/>
              <a:t>-&gt; cite examples from text</a:t>
            </a:r>
          </a:p>
          <a:p>
            <a:endParaRPr lang="en-US" sz="2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997700" y="4221857"/>
            <a:ext cx="4635500" cy="1262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Can you relate </a:t>
            </a:r>
            <a:r>
              <a:rPr lang="en-US" sz="2000" dirty="0" err="1" smtClean="0"/>
              <a:t>Linschoten’s</a:t>
            </a:r>
            <a:r>
              <a:rPr lang="en-US" sz="2000" dirty="0" smtClean="0"/>
              <a:t> 16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c. text on Goa to 18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c. </a:t>
            </a:r>
            <a:r>
              <a:rPr lang="en-US" sz="2000" dirty="0" err="1" smtClean="0"/>
              <a:t>Casta</a:t>
            </a:r>
            <a:r>
              <a:rPr lang="en-US" sz="2000" dirty="0" smtClean="0"/>
              <a:t> paintings from Mexico?</a:t>
            </a:r>
            <a:endParaRPr lang="en-GB" sz="20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802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0"/>
            <a:ext cx="4865750" cy="6858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66" t="49074"/>
          <a:stretch/>
        </p:blipFill>
        <p:spPr>
          <a:xfrm>
            <a:off x="6649713" y="0"/>
            <a:ext cx="47040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81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308" y="1832062"/>
            <a:ext cx="3429000" cy="4511586"/>
          </a:xfrm>
        </p:spPr>
      </p:pic>
      <p:sp>
        <p:nvSpPr>
          <p:cNvPr id="6" name="TextBox 5"/>
          <p:cNvSpPr txBox="1"/>
          <p:nvPr/>
        </p:nvSpPr>
        <p:spPr>
          <a:xfrm>
            <a:off x="4978399" y="458647"/>
            <a:ext cx="5680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W</a:t>
            </a:r>
            <a:r>
              <a:rPr lang="en-GB" sz="2400" dirty="0" smtClean="0"/>
              <a:t>hat messages about interracial intimacy and mixed race societies can you identify in </a:t>
            </a:r>
            <a:r>
              <a:rPr lang="en-GB" sz="2400" dirty="0" err="1" smtClean="0"/>
              <a:t>casta</a:t>
            </a:r>
            <a:r>
              <a:rPr lang="en-GB" sz="2400" dirty="0" smtClean="0"/>
              <a:t> paintings?</a:t>
            </a:r>
            <a:endParaRPr lang="en-GB" sz="2400" dirty="0"/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154" y="1832062"/>
            <a:ext cx="3404970" cy="451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casta painting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00" y="817769"/>
            <a:ext cx="4278962" cy="5525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48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250224"/>
            <a:ext cx="4752901" cy="636647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234" y="1113949"/>
            <a:ext cx="6228566" cy="49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0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384" y="-21656"/>
            <a:ext cx="9385300" cy="687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1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365125"/>
            <a:ext cx="10655300" cy="968375"/>
          </a:xfrm>
        </p:spPr>
        <p:txBody>
          <a:bodyPr>
            <a:normAutofit/>
          </a:bodyPr>
          <a:lstStyle/>
          <a:p>
            <a:r>
              <a:rPr lang="en-GB" sz="3200" dirty="0" smtClean="0"/>
              <a:t>Essay Writing Tips (1/2)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975" y="1333500"/>
            <a:ext cx="8264525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600" u="sng" dirty="0"/>
              <a:t>Organisation</a:t>
            </a:r>
            <a:endParaRPr lang="en-GB" sz="2600" dirty="0"/>
          </a:p>
          <a:p>
            <a:pPr marL="0" indent="0">
              <a:buNone/>
            </a:pPr>
            <a:r>
              <a:rPr lang="en-GB" sz="2000" dirty="0" smtClean="0"/>
              <a:t>1. Always </a:t>
            </a:r>
            <a:r>
              <a:rPr lang="en-GB" sz="2000" dirty="0"/>
              <a:t>make sure you address all aspects of the </a:t>
            </a:r>
            <a:r>
              <a:rPr lang="en-GB" sz="2000" dirty="0" smtClean="0"/>
              <a:t>assignment</a:t>
            </a:r>
          </a:p>
          <a:p>
            <a:pPr marL="0" indent="0">
              <a:buNone/>
            </a:pPr>
            <a:r>
              <a:rPr lang="en-GB" sz="2000" dirty="0" smtClean="0"/>
              <a:t>2. Stick </a:t>
            </a:r>
            <a:r>
              <a:rPr lang="en-GB" sz="2000" dirty="0"/>
              <a:t>to the assignment (word limit, submission date, format</a:t>
            </a:r>
            <a:r>
              <a:rPr lang="en-GB" sz="2000" dirty="0" smtClean="0"/>
              <a:t>…)</a:t>
            </a:r>
          </a:p>
          <a:p>
            <a:pPr marL="0" indent="0">
              <a:buNone/>
            </a:pPr>
            <a:r>
              <a:rPr lang="en-GB" sz="2000" dirty="0" smtClean="0"/>
              <a:t>3. Structure </a:t>
            </a:r>
            <a:r>
              <a:rPr lang="en-GB" sz="2000" dirty="0"/>
              <a:t>your essay clearly (introduce the topic and its relevance; make and support your case; highlight main conclusions)</a:t>
            </a:r>
          </a:p>
          <a:p>
            <a:pPr marL="0" indent="0">
              <a:buNone/>
            </a:pPr>
            <a:endParaRPr lang="en-GB" sz="800" u="sng" dirty="0" smtClean="0"/>
          </a:p>
          <a:p>
            <a:pPr marL="0" indent="0">
              <a:buNone/>
            </a:pPr>
            <a:r>
              <a:rPr lang="en-GB" sz="2600" u="sng" dirty="0" smtClean="0"/>
              <a:t>Presentation</a:t>
            </a:r>
            <a:endParaRPr lang="en-GB" sz="2600" dirty="0"/>
          </a:p>
          <a:p>
            <a:pPr marL="0" indent="0">
              <a:buNone/>
            </a:pPr>
            <a:r>
              <a:rPr lang="en-GB" sz="2000" dirty="0" smtClean="0"/>
              <a:t>4. Ensure effective communication of ideas: accurate, relevant, to-the-point – language needs to be up to academic standards but avoid overly complex syntax and terminology!</a:t>
            </a:r>
          </a:p>
          <a:p>
            <a:pPr marL="0" indent="0">
              <a:buNone/>
            </a:pPr>
            <a:r>
              <a:rPr lang="en-GB" sz="2000" dirty="0" smtClean="0"/>
              <a:t>5. Be precise about historical detail, use concepts properly, be sensitive about language use, reference facts and ideas properly</a:t>
            </a:r>
          </a:p>
          <a:p>
            <a:pPr marL="0" indent="0">
              <a:buNone/>
            </a:pPr>
            <a:r>
              <a:rPr lang="en-GB" sz="2000" dirty="0" smtClean="0"/>
              <a:t>6. Proof-read</a:t>
            </a:r>
            <a:r>
              <a:rPr lang="en-GB" sz="2000" dirty="0"/>
              <a:t>: be precise with editing of text and footnotes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209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600" y="111126"/>
            <a:ext cx="10337800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Essay Writing Tips (2/2)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0" y="1289053"/>
            <a:ext cx="9759950" cy="27495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600" u="sng" dirty="0"/>
              <a:t>Argumentation</a:t>
            </a:r>
            <a:endParaRPr lang="en-GB" sz="2600" dirty="0"/>
          </a:p>
          <a:p>
            <a:pPr marL="0" lvl="0" indent="0">
              <a:buNone/>
            </a:pPr>
            <a:r>
              <a:rPr lang="en-GB" sz="2000" dirty="0" smtClean="0"/>
              <a:t>7. Document/support </a:t>
            </a:r>
            <a:r>
              <a:rPr lang="en-GB" sz="2000" dirty="0"/>
              <a:t>your claims: it is not enough to simply argue something, it needs to be grounded in analysis </a:t>
            </a:r>
            <a:r>
              <a:rPr lang="en-GB" sz="2000" dirty="0" smtClean="0"/>
              <a:t>(of </a:t>
            </a:r>
            <a:r>
              <a:rPr lang="en-GB" sz="2000" dirty="0"/>
              <a:t>secondary literature </a:t>
            </a:r>
            <a:r>
              <a:rPr lang="en-GB" sz="2000" dirty="0" smtClean="0"/>
              <a:t>and primary sources) </a:t>
            </a:r>
            <a:r>
              <a:rPr lang="en-GB" sz="2000" dirty="0"/>
              <a:t>and demonstrated</a:t>
            </a:r>
          </a:p>
          <a:p>
            <a:pPr marL="0" lvl="0" indent="0">
              <a:buNone/>
            </a:pPr>
            <a:r>
              <a:rPr lang="en-GB" sz="2000" dirty="0" smtClean="0"/>
              <a:t>8. Pick </a:t>
            </a:r>
            <a:r>
              <a:rPr lang="en-GB" sz="2000" dirty="0"/>
              <a:t>your battles: it’s better to make a limited number of points clearly and convincingly than to try to bring in too many things that cannot be sufficiently supported by the evidence you present</a:t>
            </a:r>
          </a:p>
          <a:p>
            <a:pPr marL="0" lvl="0" indent="0">
              <a:buNone/>
            </a:pPr>
            <a:r>
              <a:rPr lang="en-GB" sz="2000" dirty="0" smtClean="0"/>
              <a:t>9. Be </a:t>
            </a:r>
            <a:r>
              <a:rPr lang="en-GB" sz="2000" dirty="0"/>
              <a:t>precise when representing other people’s ideas, particularly when it’s second-hand </a:t>
            </a:r>
            <a:r>
              <a:rPr lang="en-GB" sz="2000" dirty="0" smtClean="0"/>
              <a:t>-&gt; </a:t>
            </a:r>
            <a:r>
              <a:rPr lang="en-GB" sz="2000" dirty="0"/>
              <a:t>misrepresenting other people’s </a:t>
            </a:r>
            <a:r>
              <a:rPr lang="en-GB" sz="2000" dirty="0" smtClean="0"/>
              <a:t>work shows lack of understanding, while presenting it as your own constitutes plagiarism</a:t>
            </a:r>
            <a:endParaRPr lang="en-GB" sz="2000" dirty="0"/>
          </a:p>
          <a:p>
            <a:pPr marL="0" indent="0">
              <a:buNone/>
            </a:pPr>
            <a:endParaRPr lang="en-GB" sz="1400" u="sng" dirty="0" smtClean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89000" y="4038601"/>
            <a:ext cx="907415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 smtClean="0"/>
              <a:t>Footnotes (See </a:t>
            </a:r>
            <a:r>
              <a:rPr lang="en-GB" sz="2000" u="sng" dirty="0" smtClean="0">
                <a:hlinkClick r:id="rId2"/>
              </a:rPr>
              <a:t>departmental website</a:t>
            </a:r>
            <a:r>
              <a:rPr lang="en-GB" sz="2400" u="sng" dirty="0" smtClean="0"/>
              <a:t>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Natalie </a:t>
            </a:r>
            <a:r>
              <a:rPr lang="en-GB" sz="1400" dirty="0" err="1"/>
              <a:t>Zemon</a:t>
            </a:r>
            <a:r>
              <a:rPr lang="en-GB" sz="1400" dirty="0"/>
              <a:t> Davis, </a:t>
            </a:r>
            <a:r>
              <a:rPr lang="en-GB" sz="1400" i="1" dirty="0"/>
              <a:t>Trickster Travels: A Sixteenth-Century Muslim Between Worlds</a:t>
            </a:r>
            <a:r>
              <a:rPr lang="en-GB" sz="1400" dirty="0"/>
              <a:t> (New York: Hill &amp; Wang, 2006), p. 3. 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[Monograph]</a:t>
            </a:r>
            <a:endParaRPr lang="en-GB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Kapil</a:t>
            </a:r>
            <a:r>
              <a:rPr lang="en-GB" sz="1400" dirty="0"/>
              <a:t> Raj, 'Go-Betweens, Travellers, and Cultural Translators', in </a:t>
            </a:r>
            <a:r>
              <a:rPr lang="en-GB" sz="1400" i="1" dirty="0"/>
              <a:t>A Companion to the History of Science</a:t>
            </a:r>
            <a:r>
              <a:rPr lang="en-GB" sz="1400" dirty="0"/>
              <a:t>, ed. by Bernard </a:t>
            </a:r>
            <a:r>
              <a:rPr lang="en-GB" sz="1400" dirty="0" err="1" smtClean="0"/>
              <a:t>Lightman</a:t>
            </a:r>
            <a:r>
              <a:rPr lang="en-GB" sz="1400" dirty="0" smtClean="0"/>
              <a:t> </a:t>
            </a:r>
            <a:r>
              <a:rPr lang="en-GB" sz="1400" dirty="0"/>
              <a:t>(Chichester: John Wiley, 2016), pp. 39-57.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[Chapter in edited collection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]</a:t>
            </a:r>
            <a:endParaRPr lang="en-GB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Eric R. </a:t>
            </a:r>
            <a:r>
              <a:rPr lang="en-GB" sz="1400" dirty="0" err="1"/>
              <a:t>Dursteler</a:t>
            </a:r>
            <a:r>
              <a:rPr lang="en-GB" sz="1400" dirty="0"/>
              <a:t>, ‘Fatima </a:t>
            </a:r>
            <a:r>
              <a:rPr lang="en-GB" sz="1400" dirty="0" err="1"/>
              <a:t>Hatun</a:t>
            </a:r>
            <a:r>
              <a:rPr lang="en-GB" sz="1400" dirty="0"/>
              <a:t> née Beatrice </a:t>
            </a:r>
            <a:r>
              <a:rPr lang="en-GB" sz="1400" dirty="0" err="1"/>
              <a:t>Michiel</a:t>
            </a:r>
            <a:r>
              <a:rPr lang="en-GB" sz="1400" dirty="0"/>
              <a:t>: Renegade Women in the Early Modern Mediterranean’, </a:t>
            </a:r>
            <a:r>
              <a:rPr lang="en-GB" sz="1400" i="1" dirty="0"/>
              <a:t>The Medieval History Journal</a:t>
            </a:r>
            <a:r>
              <a:rPr lang="en-GB" sz="1400" dirty="0"/>
              <a:t>, 12.2 (2009), 355-382.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[Article in Journal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]</a:t>
            </a:r>
            <a:endParaRPr lang="en-GB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Lady Mary Wortley Montagu, </a:t>
            </a:r>
            <a:r>
              <a:rPr lang="en-GB" sz="1400" i="1" dirty="0"/>
              <a:t>The Turkish Embassy Letters</a:t>
            </a:r>
            <a:r>
              <a:rPr lang="en-GB" sz="1400" dirty="0"/>
              <a:t>, ed. Theresa Heffernan and Daniel O’Quinn (London: Broadview press, 2012).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[Published Primary Source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]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u="sng" dirty="0"/>
          </a:p>
          <a:p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11249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4" y="901700"/>
            <a:ext cx="12149106" cy="5328556"/>
          </a:xfrm>
        </p:spPr>
      </p:pic>
    </p:spTree>
    <p:extLst>
      <p:ext uri="{BB962C8B-B14F-4D97-AF65-F5344CB8AC3E}">
        <p14:creationId xmlns:p14="http://schemas.microsoft.com/office/powerpoint/2010/main" val="322390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" y="-13792"/>
            <a:ext cx="5404264" cy="696069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457" y="0"/>
            <a:ext cx="41536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7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356" y="-19590"/>
            <a:ext cx="9808644" cy="6877590"/>
          </a:xfrm>
        </p:spPr>
      </p:pic>
    </p:spTree>
    <p:extLst>
      <p:ext uri="{BB962C8B-B14F-4D97-AF65-F5344CB8AC3E}">
        <p14:creationId xmlns:p14="http://schemas.microsoft.com/office/powerpoint/2010/main" val="171388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474" y="3562350"/>
            <a:ext cx="5737225" cy="2933824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GB" sz="2000" dirty="0" smtClean="0"/>
              <a:t>How did contemporaries view Eva/</a:t>
            </a:r>
            <a:r>
              <a:rPr lang="en-GB" sz="2000" dirty="0" err="1" smtClean="0"/>
              <a:t>Krotoa</a:t>
            </a:r>
            <a:r>
              <a:rPr lang="en-GB" sz="2000" dirty="0" smtClean="0"/>
              <a:t> and how has her story been read by modern audiences?</a:t>
            </a:r>
          </a:p>
          <a:p>
            <a:pPr marL="0" indent="0">
              <a:buNone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 smtClean="0"/>
              <a:t>What are the larger themes </a:t>
            </a:r>
            <a:r>
              <a:rPr lang="en-GB" sz="2000" dirty="0" err="1" smtClean="0"/>
              <a:t>Krotoa</a:t>
            </a:r>
            <a:r>
              <a:rPr lang="en-GB" sz="2000" dirty="0" smtClean="0"/>
              <a:t>/Eva’s life shines light on?</a:t>
            </a:r>
          </a:p>
          <a:p>
            <a:endParaRPr lang="en-GB" dirty="0"/>
          </a:p>
        </p:txBody>
      </p:sp>
      <p:pic>
        <p:nvPicPr>
          <p:cNvPr id="2" name="Picture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781050"/>
            <a:ext cx="5156200" cy="5715124"/>
          </a:xfrm>
          <a:prstGeom prst="rect">
            <a:avLst/>
          </a:prstGeom>
        </p:spPr>
      </p:pic>
      <p:pic>
        <p:nvPicPr>
          <p:cNvPr id="6" name="Picture 5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080"/>
            <a:ext cx="6934200" cy="256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07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51435" y="1184710"/>
            <a:ext cx="6197600" cy="3614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000" i="1" dirty="0" smtClean="0"/>
              <a:t>‘What killed Eva off was not simply her inability to adapt to Dutch society, as some believe, but rather the dynamic within colonialism which so soon made bridging, trans-cultural people like her and Pieter redundant.’</a:t>
            </a:r>
          </a:p>
          <a:p>
            <a:pPr marL="0" indent="0">
              <a:buNone/>
            </a:pPr>
            <a:r>
              <a:rPr lang="en-GB" sz="2000" dirty="0" smtClean="0"/>
              <a:t>Julia C. Wells, ‘Eva’s Men’ (1998), p. 436.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 smtClean="0"/>
              <a:t>What are the conclusions Julia Wells draws?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 smtClean="0"/>
              <a:t>Can you relate them to other cases we’ve examined?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 smtClean="0"/>
              <a:t>What, if anything, can </a:t>
            </a:r>
            <a:r>
              <a:rPr lang="en-GB" sz="2000" dirty="0" err="1" smtClean="0"/>
              <a:t>Krotoa’s</a:t>
            </a:r>
            <a:r>
              <a:rPr lang="en-GB" sz="2000" dirty="0" smtClean="0"/>
              <a:t> case teach us about ‘transcultural’ people more generally?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8468" y="128488"/>
            <a:ext cx="3753604" cy="634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44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7" t="14525" r="12150" b="2244"/>
          <a:stretch/>
        </p:blipFill>
        <p:spPr>
          <a:xfrm>
            <a:off x="152400" y="622300"/>
            <a:ext cx="7654356" cy="5346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15300" y="1162050"/>
            <a:ext cx="37465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/>
              <a:t>‘the thoughtless wench has played us the same trick before, throwing aside her clean, neat clothing and resuming the old stinking skins of animals, like all the other filthy </a:t>
            </a:r>
            <a:r>
              <a:rPr lang="en-GB" sz="2000" i="1" dirty="0" err="1" smtClean="0"/>
              <a:t>Hottentoo</a:t>
            </a:r>
            <a:r>
              <a:rPr lang="en-GB" sz="2000" i="1" dirty="0" smtClean="0"/>
              <a:t> women.’</a:t>
            </a:r>
          </a:p>
          <a:p>
            <a:endParaRPr lang="en-GB" dirty="0"/>
          </a:p>
          <a:p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Journal of Zacharias </a:t>
            </a:r>
            <a:r>
              <a:rPr lang="en-GB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Wagenaar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Cape of Good Hope, 22 November 1663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74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287841b9-93f9-4523-8c53-53222a0da91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</TotalTime>
  <Words>831</Words>
  <Application>Microsoft Office PowerPoint</Application>
  <PresentationFormat>Widescreen</PresentationFormat>
  <Paragraphs>48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Essay Writing Tips (1/2)</vt:lpstr>
      <vt:lpstr>Essay Writing Tips (2/2)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 Meersbergen, Guido</dc:creator>
  <cp:lastModifiedBy>van Meersbergen, Guido</cp:lastModifiedBy>
  <cp:revision>48</cp:revision>
  <dcterms:created xsi:type="dcterms:W3CDTF">2017-11-15T16:41:02Z</dcterms:created>
  <dcterms:modified xsi:type="dcterms:W3CDTF">2020-02-17T12:58:36Z</dcterms:modified>
</cp:coreProperties>
</file>