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8" r:id="rId4"/>
    <p:sldId id="263" r:id="rId5"/>
    <p:sldId id="264" r:id="rId6"/>
    <p:sldId id="266" r:id="rId7"/>
    <p:sldId id="265" r:id="rId8"/>
    <p:sldId id="257" r:id="rId9"/>
    <p:sldId id="261" r:id="rId10"/>
    <p:sldId id="262" r:id="rId11"/>
    <p:sldId id="260" r:id="rId12"/>
    <p:sldId id="25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2ECB9-2E76-4755-86DF-2D099A85144A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83569-27B1-4D30-8E97-1B221D16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667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83569-27B1-4D30-8E97-1B221D168B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77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0E34B1-F3B4-431E-8A39-4A8EE9711C3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780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465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F3854-9423-4ED2-9205-44BCFF488252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/>
              <a:t>Slave market, Recife (Conrad, </a:t>
            </a:r>
            <a:r>
              <a:rPr lang="en-GB" altLang="en-US" i="1" dirty="0"/>
              <a:t>Children of God’s Fire)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01633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B1CF6A-CD78-485B-BE22-57B9BD42D322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Slave ship 1 (Conrad, </a:t>
            </a:r>
            <a:r>
              <a:rPr lang="en-GB" altLang="en-US" i="1"/>
              <a:t>Children of God’s Fire)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502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87B20-7101-4F1E-89F7-D48821D0C6D3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Inside of slave ship 2</a:t>
            </a:r>
          </a:p>
        </p:txBody>
      </p:sp>
    </p:spTree>
    <p:extLst>
      <p:ext uri="{BB962C8B-B14F-4D97-AF65-F5344CB8AC3E}">
        <p14:creationId xmlns:p14="http://schemas.microsoft.com/office/powerpoint/2010/main" val="2118783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cas/undergraduate/modules/am420/programme/abolition/davis_inhuman_bondage_chapter_1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9: The abolition of the slave trade to Brazil (and, week 8, Britain…)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05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93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DSCN06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11150"/>
            <a:ext cx="8583612" cy="623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43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DSCN06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38138"/>
            <a:ext cx="8434388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175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DSCN06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1138"/>
            <a:ext cx="8497888" cy="64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186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B9084-ACEC-FAF1-0312-010EBDE28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Week 8: Britain and 1807…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6CB6D-C6D9-F86D-618E-187FA4781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did Britain eventually abolish the trade in 1807 and slavery itself in 1833-8?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effect of British slave trade abolition on Brazil and Cuba?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29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B84E5-6BA4-2883-3319-EB202DAFE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300" dirty="0"/>
              <a:t>Week 8 readings: causes and consequences of British abolition of the trade in 1807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C78E6-2D77-E1CA-5498-7A9134DF8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Davis, David </a:t>
            </a:r>
            <a:r>
              <a:rPr lang="en-GB" dirty="0" err="1"/>
              <a:t>Brion</a:t>
            </a:r>
            <a:r>
              <a:rPr lang="en-GB" dirty="0"/>
              <a:t>. </a:t>
            </a:r>
            <a:r>
              <a:rPr lang="en-GB" i="1" dirty="0"/>
              <a:t>Inhuman Bondage: The Rise and Fall of Slavery in the New World.</a:t>
            </a:r>
            <a:r>
              <a:rPr lang="en-GB" dirty="0"/>
              <a:t> Oxford University Press, 2006.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Chapter 12, “</a:t>
            </a:r>
            <a:r>
              <a:rPr lang="en-GB" dirty="0">
                <a:hlinkClick r:id="rId2"/>
              </a:rPr>
              <a:t>Explanations of British Abolitionism</a:t>
            </a:r>
            <a:r>
              <a:rPr lang="en-GB" dirty="0"/>
              <a:t>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Christopher Brown </a:t>
            </a:r>
            <a:r>
              <a:rPr lang="en-GB" i="1" dirty="0"/>
              <a:t>Moral Capital, </a:t>
            </a:r>
            <a:r>
              <a:rPr lang="en-GB" dirty="0"/>
              <a:t>introduction (e-book @ Library)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Beatriz </a:t>
            </a:r>
            <a:r>
              <a:rPr lang="en-GB" dirty="0" err="1"/>
              <a:t>Mamigonian</a:t>
            </a:r>
            <a:r>
              <a:rPr lang="en-GB" dirty="0"/>
              <a:t>, "In the Name of Freedom: Slave Trade Abolition, the Law, and the Brazilian Branch of the African Emigration Scheme (Brazil-British West Indies, 1830s-1850s), </a:t>
            </a:r>
            <a:r>
              <a:rPr lang="en-GB" i="1" dirty="0"/>
              <a:t>Slavery &amp; Abolition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67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Readings : Week 9 on abolition of the trade to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Conrad, Robert, </a:t>
            </a:r>
            <a:r>
              <a:rPr lang="en-GB" i="1" dirty="0"/>
              <a:t>World of Sorrow: the African slave trade to Brazil.</a:t>
            </a:r>
            <a:r>
              <a:rPr lang="en-GB" dirty="0"/>
              <a:t> LSU Press 1986. Chapter 1; chapter 3. </a:t>
            </a:r>
          </a:p>
          <a:p>
            <a:pPr lvl="0"/>
            <a:r>
              <a:rPr lang="en-GB" dirty="0"/>
              <a:t>Dale </a:t>
            </a:r>
            <a:r>
              <a:rPr lang="en-GB" dirty="0" err="1"/>
              <a:t>Graden</a:t>
            </a:r>
            <a:r>
              <a:rPr lang="en-GB" dirty="0"/>
              <a:t>, “Slave Resistance and the Abolition of the Transatlantic Slave Trade to Brazil,” </a:t>
            </a:r>
            <a:r>
              <a:rPr lang="en-GB" i="1" dirty="0" err="1"/>
              <a:t>História</a:t>
            </a:r>
            <a:r>
              <a:rPr lang="en-GB" i="1" dirty="0"/>
              <a:t> </a:t>
            </a:r>
            <a:r>
              <a:rPr lang="en-GB" i="1" dirty="0" err="1"/>
              <a:t>Unisinos</a:t>
            </a:r>
            <a:r>
              <a:rPr lang="en-GB" i="1" dirty="0"/>
              <a:t>,</a:t>
            </a:r>
            <a:r>
              <a:rPr lang="en-GB" dirty="0"/>
              <a:t> 2010</a:t>
            </a:r>
          </a:p>
          <a:p>
            <a:pPr lvl="0"/>
            <a:r>
              <a:rPr lang="en-GB" dirty="0"/>
              <a:t>Sidney </a:t>
            </a:r>
            <a:r>
              <a:rPr lang="en-GB" dirty="0" err="1"/>
              <a:t>Chalhoub</a:t>
            </a:r>
            <a:r>
              <a:rPr lang="en-GB" dirty="0"/>
              <a:t>, “The Politics of Disease Control: Yellow Fever and Race in Nineteenth-Century Rio de Janeiro.”  1993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7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Further reading on the abolition of the Brazilian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400" dirty="0"/>
              <a:t>Jeffrey Needell, “The Abolition of the Brazilian Slave Trade in 1850: Historiography, Slave Agency and Statesmanship” </a:t>
            </a:r>
            <a:r>
              <a:rPr lang="en-GB" sz="3400" i="1" dirty="0"/>
              <a:t>Journal of Latin American Studies,</a:t>
            </a:r>
            <a:r>
              <a:rPr lang="en-GB" sz="3400" dirty="0"/>
              <a:t> 2001.</a:t>
            </a:r>
          </a:p>
          <a:p>
            <a:r>
              <a:rPr lang="en-GB" sz="3400" dirty="0"/>
              <a:t>Conrad, Robert E. </a:t>
            </a:r>
            <a:r>
              <a:rPr lang="en-GB" sz="3400" i="1" dirty="0"/>
              <a:t>The Destruction of Brazilian Slavery, 1850-1888</a:t>
            </a:r>
            <a:endParaRPr lang="en-GB" sz="3400" dirty="0"/>
          </a:p>
          <a:p>
            <a:r>
              <a:rPr lang="en-GB" sz="3400" dirty="0"/>
              <a:t>Dale </a:t>
            </a:r>
            <a:r>
              <a:rPr lang="en-GB" sz="3400" dirty="0" err="1"/>
              <a:t>Graden</a:t>
            </a:r>
            <a:r>
              <a:rPr lang="en-GB" sz="3400" dirty="0"/>
              <a:t>, </a:t>
            </a:r>
            <a:r>
              <a:rPr lang="en-GB" sz="3400" i="1" dirty="0"/>
              <a:t>Disease, Resistance and Lies: The Demise of the Transatlantic Slave Trade to Brazil and Cuba. </a:t>
            </a:r>
            <a:r>
              <a:rPr lang="en-GB" sz="3400" dirty="0"/>
              <a:t>Louisiana State University Press, 2014. </a:t>
            </a:r>
          </a:p>
          <a:p>
            <a:r>
              <a:rPr lang="en-GB" sz="3400" dirty="0"/>
              <a:t>Bethell, Leslie. </a:t>
            </a:r>
            <a:r>
              <a:rPr lang="en-GB" sz="3400" i="1" dirty="0"/>
              <a:t>The Abolition of the Brazilian Slave Trade: Britain, Brazil and the Slave Trade Question, 1807-1869.</a:t>
            </a:r>
            <a:r>
              <a:rPr lang="en-GB" sz="3400" dirty="0"/>
              <a:t> Cambridge University Press, 1970.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452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81F7F-CAF7-81AD-C5E5-BD7E5A8BE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General reading on the Brazilian trade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5C811-05D0-1127-AD59-AD8A114C9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b="1" dirty="0"/>
              <a:t>Ferreira, </a:t>
            </a:r>
            <a:r>
              <a:rPr lang="en-GB" b="1" dirty="0" err="1"/>
              <a:t>Roquinaldo</a:t>
            </a:r>
            <a:r>
              <a:rPr lang="en-GB" b="1" dirty="0"/>
              <a:t>. </a:t>
            </a:r>
            <a:r>
              <a:rPr lang="en-GB" b="1" i="1" dirty="0"/>
              <a:t>Cross-Cultural Exchange in the Atlantic World: Angola and Brazil during the Era of the Slave Trade</a:t>
            </a:r>
            <a:r>
              <a:rPr lang="en-GB" b="1" dirty="0"/>
              <a:t>. 2012. </a:t>
            </a:r>
          </a:p>
          <a:p>
            <a:r>
              <a:rPr lang="en-GB" b="1" dirty="0"/>
              <a:t>Walter Hawthorne, </a:t>
            </a:r>
            <a:r>
              <a:rPr lang="en-GB" b="1" i="1" dirty="0"/>
              <a:t>From Africa to Brazil: Culture, Identity and Atlantic Slave Trade, 1600-1830.</a:t>
            </a:r>
            <a:r>
              <a:rPr lang="en-GB" b="1" dirty="0"/>
              <a:t> 2010.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Mariana Candido, </a:t>
            </a:r>
            <a:r>
              <a:rPr lang="en-GB" b="1" i="1" dirty="0"/>
              <a:t>An African Slaving Port and the Atlantic World: Benguela and its Hinterland. </a:t>
            </a:r>
            <a:r>
              <a:rPr lang="en-GB" b="1" dirty="0"/>
              <a:t>CUP, 2013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Mariana Candido and Adam Jones, eds. </a:t>
            </a:r>
            <a:r>
              <a:rPr lang="en-GB" b="1" i="1" dirty="0"/>
              <a:t>African Women in the Atlantic World: Property, Vulnerability, and Mobility, 1660-1880. </a:t>
            </a:r>
            <a:r>
              <a:rPr lang="en-GB" b="1" dirty="0"/>
              <a:t>Boydell &amp; Brewer,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62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General reading on the Brazilian trade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Robert Conrad, </a:t>
            </a:r>
            <a:r>
              <a:rPr lang="en-GB" dirty="0" err="1"/>
              <a:t>ed</a:t>
            </a:r>
            <a:r>
              <a:rPr lang="en-GB" dirty="0"/>
              <a:t>, </a:t>
            </a:r>
            <a:r>
              <a:rPr lang="en-GB" i="1" dirty="0"/>
              <a:t>Children of God's Fire: A Documentary History of Black Slavery in Brazil </a:t>
            </a:r>
            <a:r>
              <a:rPr lang="en-GB" dirty="0"/>
              <a:t>[primary sources]</a:t>
            </a:r>
            <a:endParaRPr lang="en-GB" i="1" dirty="0"/>
          </a:p>
          <a:p>
            <a:r>
              <a:rPr lang="en-GB" i="1" dirty="0"/>
              <a:t>The Biography of </a:t>
            </a:r>
            <a:r>
              <a:rPr lang="en-GB" i="1" dirty="0" err="1"/>
              <a:t>Mahomma</a:t>
            </a:r>
            <a:r>
              <a:rPr lang="en-GB" i="1" dirty="0"/>
              <a:t> Gardo </a:t>
            </a:r>
            <a:r>
              <a:rPr lang="en-GB" i="1" dirty="0" err="1"/>
              <a:t>Baquaqua</a:t>
            </a:r>
            <a:r>
              <a:rPr lang="en-GB" i="1" dirty="0"/>
              <a:t>: His Passage from Slavery to Freedom in Africa and America</a:t>
            </a:r>
            <a:r>
              <a:rPr lang="en-GB" dirty="0"/>
              <a:t>, </a:t>
            </a:r>
            <a:r>
              <a:rPr lang="en-GB" dirty="0" err="1"/>
              <a:t>eds</a:t>
            </a:r>
            <a:r>
              <a:rPr lang="en-GB" dirty="0"/>
              <a:t> Robin Law &amp; Paul Lovejoy, 2001. </a:t>
            </a:r>
          </a:p>
          <a:p>
            <a:r>
              <a:rPr lang="en-GB" dirty="0"/>
              <a:t>Pierre Verger, </a:t>
            </a:r>
            <a:r>
              <a:rPr lang="en-GB" i="1" dirty="0"/>
              <a:t>Trade Relations between the Bight of Benin and Bahia, 17</a:t>
            </a:r>
            <a:r>
              <a:rPr lang="en-GB" i="1" baseline="30000" dirty="0"/>
              <a:t>th</a:t>
            </a:r>
            <a:r>
              <a:rPr lang="en-GB" i="1" dirty="0"/>
              <a:t> to 19</a:t>
            </a:r>
            <a:r>
              <a:rPr lang="en-GB" i="1" baseline="30000" dirty="0"/>
              <a:t>th</a:t>
            </a:r>
            <a:r>
              <a:rPr lang="en-GB" i="1" dirty="0"/>
              <a:t> Century</a:t>
            </a:r>
            <a:r>
              <a:rPr lang="en-GB" dirty="0"/>
              <a:t>, 1976. </a:t>
            </a:r>
          </a:p>
          <a:p>
            <a:r>
              <a:rPr lang="en-GB" dirty="0"/>
              <a:t>_______. </a:t>
            </a:r>
            <a:r>
              <a:rPr lang="en-GB" i="1" dirty="0"/>
              <a:t>Bahia and the West African Trade, 1549-1851</a:t>
            </a:r>
            <a:r>
              <a:rPr lang="en-GB" dirty="0"/>
              <a:t>. 1964. [and photographic collections, see Pierre Verger Foundation website]</a:t>
            </a:r>
          </a:p>
          <a:p>
            <a:endParaRPr lang="en-GB" dirty="0"/>
          </a:p>
          <a:p>
            <a:endParaRPr lang="en-GB" dirty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6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Discussion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How did the slave trade to Brazil change from 1807 to 1850? How effective were British efforts?</a:t>
            </a:r>
          </a:p>
          <a:p>
            <a:r>
              <a:rPr lang="en-GB" b="1" dirty="0"/>
              <a:t>Was the trade similar or different to Atlantic slave trades to other parts of the Americas?</a:t>
            </a:r>
          </a:p>
          <a:p>
            <a:r>
              <a:rPr lang="en-GB" b="1" dirty="0"/>
              <a:t>Why was the Brazilian slave trade abolished in 1850?</a:t>
            </a:r>
          </a:p>
          <a:p>
            <a:r>
              <a:rPr lang="en-GB" b="1" dirty="0"/>
              <a:t>What were the consequences for Brazilian slave society of the abolition of the trade in 1850?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619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millia\Documents\Publications, papers and presentations\My papers and presentations\Museu Nacional 2009\Images\latin-america-political-map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14313"/>
            <a:ext cx="72151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2079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635</Words>
  <Application>Microsoft Office PowerPoint</Application>
  <PresentationFormat>On-screen Show (4:3)</PresentationFormat>
  <Paragraphs>45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Week 9: The abolition of the slave trade to Brazil (and, week 8, Britain…)</vt:lpstr>
      <vt:lpstr>Week 8: Britain and 1807…</vt:lpstr>
      <vt:lpstr>Week 8 readings: causes and consequences of British abolition of the trade in 1807</vt:lpstr>
      <vt:lpstr>Readings : Week 9 on abolition of the trade to Brazil</vt:lpstr>
      <vt:lpstr>Further reading on the abolition of the Brazilian trade</vt:lpstr>
      <vt:lpstr>General reading on the Brazilian trade</vt:lpstr>
      <vt:lpstr>General reading on the Brazilian trade (2)</vt:lpstr>
      <vt:lpstr>Discussion 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Abolition of the Slave Trade to Brazil</dc:title>
  <dc:creator>user</dc:creator>
  <cp:lastModifiedBy>camillia Cowling</cp:lastModifiedBy>
  <cp:revision>14</cp:revision>
  <dcterms:created xsi:type="dcterms:W3CDTF">2006-08-16T00:00:00Z</dcterms:created>
  <dcterms:modified xsi:type="dcterms:W3CDTF">2022-11-30T15:29:34Z</dcterms:modified>
</cp:coreProperties>
</file>