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4D91B-C96D-901B-0B6C-26F4394E80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1C8697D-E0D4-7F24-DAE7-32664F7B7E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0B7141C-BE6A-8104-4E0B-90F2700EAB18}"/>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5" name="Footer Placeholder 4">
            <a:extLst>
              <a:ext uri="{FF2B5EF4-FFF2-40B4-BE49-F238E27FC236}">
                <a16:creationId xmlns:a16="http://schemas.microsoft.com/office/drawing/2014/main" id="{9906C6F6-BB83-6D5F-BAF2-330B3764F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3FC45F-0FC5-44A3-80A7-39462441A44F}"/>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3075328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5BA01-0ABE-E600-7C46-6398D38A25B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36217E-1F4E-6D7E-CB30-FC134D3D24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F433E6-3B38-7DDD-5306-56A5D2BFD4F3}"/>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5" name="Footer Placeholder 4">
            <a:extLst>
              <a:ext uri="{FF2B5EF4-FFF2-40B4-BE49-F238E27FC236}">
                <a16:creationId xmlns:a16="http://schemas.microsoft.com/office/drawing/2014/main" id="{36AEFB2F-1894-C25D-6061-164EEF50E6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D08F65-4BB4-B4F0-932F-66838DE8418C}"/>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4068977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759AB0-9F67-8FC5-3ED4-7ECFB3140F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CA9EFB-3E05-AC5B-0EDA-6B8773F2573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F52714-529E-6FBD-B7FA-09F6F7ED98DC}"/>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5" name="Footer Placeholder 4">
            <a:extLst>
              <a:ext uri="{FF2B5EF4-FFF2-40B4-BE49-F238E27FC236}">
                <a16:creationId xmlns:a16="http://schemas.microsoft.com/office/drawing/2014/main" id="{94A71701-56D2-645E-2CB1-492438519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FCF147-DAA4-66BB-78EC-2DDBE0B71E24}"/>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402612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B92C5-5068-7F01-8684-840C23028E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13606F7-8A46-8E71-F774-68D81D72E8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C954A0-9DA0-BC60-20FB-39FD111A2E60}"/>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5" name="Footer Placeholder 4">
            <a:extLst>
              <a:ext uri="{FF2B5EF4-FFF2-40B4-BE49-F238E27FC236}">
                <a16:creationId xmlns:a16="http://schemas.microsoft.com/office/drawing/2014/main" id="{5C39E2B5-8E5C-3B30-E432-500BBF8902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9B45A6-3C4F-222B-E465-13B551ECD30C}"/>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3639112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72C48-1E1C-45AE-3BBA-66C79AC60A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35F6267-237E-7BE4-5757-C481D01775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91ABD17-AE18-7138-8551-5FA5242EDE60}"/>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5" name="Footer Placeholder 4">
            <a:extLst>
              <a:ext uri="{FF2B5EF4-FFF2-40B4-BE49-F238E27FC236}">
                <a16:creationId xmlns:a16="http://schemas.microsoft.com/office/drawing/2014/main" id="{2873A787-AD09-EF8E-08E1-C07617F700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599DB0-0ACA-7A9C-A730-0D6F14B7F5C9}"/>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386266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20935-348A-ED43-D20F-6CA1C1F28AD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25FF80-DCA3-B32B-C8A8-6F208E16034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2F9068D-CC67-6A48-E10C-3A9510BD2B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CD70EA4-1638-CBE3-5C79-6AEB1318A495}"/>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6" name="Footer Placeholder 5">
            <a:extLst>
              <a:ext uri="{FF2B5EF4-FFF2-40B4-BE49-F238E27FC236}">
                <a16:creationId xmlns:a16="http://schemas.microsoft.com/office/drawing/2014/main" id="{D6D406E8-7C85-9213-F346-54AC6DD234A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0E5862-E91C-E6E5-C219-8FE33D5B4800}"/>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3835950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DE0A1-0C77-CD56-6F88-C9C851403FC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6CF615-F0E8-2A7E-4516-A08F65250D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7E0C2C-50F6-12C8-07E4-A4F1CCD311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94164CB-7E7D-BE48-EC07-11430F0D8E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8524056-6EB6-5867-9EAD-A112B468C40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226EA4-1F46-9D70-7226-4202B25088C7}"/>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8" name="Footer Placeholder 7">
            <a:extLst>
              <a:ext uri="{FF2B5EF4-FFF2-40B4-BE49-F238E27FC236}">
                <a16:creationId xmlns:a16="http://schemas.microsoft.com/office/drawing/2014/main" id="{4CEE27DF-31BD-7139-AAFE-B88F0827C1F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53FA80F-8CE2-FC44-9FC4-385EA6CCEAA4}"/>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1977163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E66DB-2236-59C1-50D8-1DFCE2C8302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D0A1B41-2384-DE72-BED0-B3BFB0555286}"/>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4" name="Footer Placeholder 3">
            <a:extLst>
              <a:ext uri="{FF2B5EF4-FFF2-40B4-BE49-F238E27FC236}">
                <a16:creationId xmlns:a16="http://schemas.microsoft.com/office/drawing/2014/main" id="{F58311F1-A91B-ADFA-3B76-B0ED5804F10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5DC1569-97EB-AEB0-B527-C63F06893274}"/>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4085864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BE2A68-4FF2-E1F1-CE88-CEC1C2437FC8}"/>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3" name="Footer Placeholder 2">
            <a:extLst>
              <a:ext uri="{FF2B5EF4-FFF2-40B4-BE49-F238E27FC236}">
                <a16:creationId xmlns:a16="http://schemas.microsoft.com/office/drawing/2014/main" id="{62818FC0-9637-5557-9E95-84A5B881907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D3FE558-F7A4-F742-A16A-0B4BD79AB3C2}"/>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1227060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09D92-3C2B-5CB4-1CB5-FB3C308F8F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04A3889-DED9-6753-4076-3E455797F8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C071F40-6565-849E-6500-E83174396F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3F4C5D-7DE6-D8AC-2193-0353DB5BA726}"/>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6" name="Footer Placeholder 5">
            <a:extLst>
              <a:ext uri="{FF2B5EF4-FFF2-40B4-BE49-F238E27FC236}">
                <a16:creationId xmlns:a16="http://schemas.microsoft.com/office/drawing/2014/main" id="{3DA4E639-DA96-B126-0905-3ED8610768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37DFE4-528E-FBB9-3F5E-99652441FEE4}"/>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1137175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6D811-EFA3-8461-F7C0-87B086042B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23407E1-3541-75CD-5F2F-D8E6E53116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927CE46-5CE2-1BEE-7A30-1E67F79826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39DCC4-6A9C-6B33-496A-83CEEA0D860D}"/>
              </a:ext>
            </a:extLst>
          </p:cNvPr>
          <p:cNvSpPr>
            <a:spLocks noGrp="1"/>
          </p:cNvSpPr>
          <p:nvPr>
            <p:ph type="dt" sz="half" idx="10"/>
          </p:nvPr>
        </p:nvSpPr>
        <p:spPr/>
        <p:txBody>
          <a:bodyPr/>
          <a:lstStyle/>
          <a:p>
            <a:fld id="{BFFE2FB3-1B51-4986-9002-E36E0437CE43}" type="datetimeFigureOut">
              <a:rPr lang="en-GB" smtClean="0"/>
              <a:t>24/11/2025</a:t>
            </a:fld>
            <a:endParaRPr lang="en-GB"/>
          </a:p>
        </p:txBody>
      </p:sp>
      <p:sp>
        <p:nvSpPr>
          <p:cNvPr id="6" name="Footer Placeholder 5">
            <a:extLst>
              <a:ext uri="{FF2B5EF4-FFF2-40B4-BE49-F238E27FC236}">
                <a16:creationId xmlns:a16="http://schemas.microsoft.com/office/drawing/2014/main" id="{015BF301-4051-3F73-0FA7-3687DFDA05F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CEF60C0-6A1A-31D8-B5AB-58D1D5C454E1}"/>
              </a:ext>
            </a:extLst>
          </p:cNvPr>
          <p:cNvSpPr>
            <a:spLocks noGrp="1"/>
          </p:cNvSpPr>
          <p:nvPr>
            <p:ph type="sldNum" sz="quarter" idx="12"/>
          </p:nvPr>
        </p:nvSpPr>
        <p:spPr/>
        <p:txBody>
          <a:bodyPr/>
          <a:lstStyle/>
          <a:p>
            <a:fld id="{063F82B1-65B5-4C3D-8315-133EF1185534}" type="slidenum">
              <a:rPr lang="en-GB" smtClean="0"/>
              <a:t>‹#›</a:t>
            </a:fld>
            <a:endParaRPr lang="en-GB"/>
          </a:p>
        </p:txBody>
      </p:sp>
    </p:spTree>
    <p:extLst>
      <p:ext uri="{BB962C8B-B14F-4D97-AF65-F5344CB8AC3E}">
        <p14:creationId xmlns:p14="http://schemas.microsoft.com/office/powerpoint/2010/main" val="2119628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ADBBD7-A372-393F-CDE5-64CE34FA9E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C972869-E19B-6EB1-38D1-0A821CBA97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2B8F33-FBB9-05D9-9F00-14C06B10A4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FE2FB3-1B51-4986-9002-E36E0437CE43}" type="datetimeFigureOut">
              <a:rPr lang="en-GB" smtClean="0"/>
              <a:t>24/11/2025</a:t>
            </a:fld>
            <a:endParaRPr lang="en-GB"/>
          </a:p>
        </p:txBody>
      </p:sp>
      <p:sp>
        <p:nvSpPr>
          <p:cNvPr id="5" name="Footer Placeholder 4">
            <a:extLst>
              <a:ext uri="{FF2B5EF4-FFF2-40B4-BE49-F238E27FC236}">
                <a16:creationId xmlns:a16="http://schemas.microsoft.com/office/drawing/2014/main" id="{CF833E03-2E59-D81F-0F67-5BB7196A59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A3DE787-DE11-C6CD-5D8C-09E18CF718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F82B1-65B5-4C3D-8315-133EF1185534}" type="slidenum">
              <a:rPr lang="en-GB" smtClean="0"/>
              <a:t>‹#›</a:t>
            </a:fld>
            <a:endParaRPr lang="en-GB"/>
          </a:p>
        </p:txBody>
      </p:sp>
    </p:spTree>
    <p:extLst>
      <p:ext uri="{BB962C8B-B14F-4D97-AF65-F5344CB8AC3E}">
        <p14:creationId xmlns:p14="http://schemas.microsoft.com/office/powerpoint/2010/main" val="3622184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Ct-pciENKl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98522-2726-2C9B-74ED-17348945B590}"/>
              </a:ext>
            </a:extLst>
          </p:cNvPr>
          <p:cNvSpPr>
            <a:spLocks noGrp="1"/>
          </p:cNvSpPr>
          <p:nvPr>
            <p:ph type="ctrTitle"/>
          </p:nvPr>
        </p:nvSpPr>
        <p:spPr/>
        <p:txBody>
          <a:bodyPr>
            <a:normAutofit fontScale="90000"/>
          </a:bodyPr>
          <a:lstStyle/>
          <a:p>
            <a:r>
              <a:rPr lang="en-GB" b="1" dirty="0"/>
              <a:t>Week 8: Brazil: The Slave Trade and its Abolition in 1850</a:t>
            </a:r>
          </a:p>
        </p:txBody>
      </p:sp>
      <p:sp>
        <p:nvSpPr>
          <p:cNvPr id="3" name="Subtitle 2">
            <a:extLst>
              <a:ext uri="{FF2B5EF4-FFF2-40B4-BE49-F238E27FC236}">
                <a16:creationId xmlns:a16="http://schemas.microsoft.com/office/drawing/2014/main" id="{0B412D5C-D820-7CC2-58F9-FCF8781DF474}"/>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310889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F15A0-5A4F-5B02-8A21-BC47BE6A2C6E}"/>
              </a:ext>
            </a:extLst>
          </p:cNvPr>
          <p:cNvSpPr>
            <a:spLocks noGrp="1"/>
          </p:cNvSpPr>
          <p:nvPr>
            <p:ph type="title"/>
          </p:nvPr>
        </p:nvSpPr>
        <p:spPr/>
        <p:txBody>
          <a:bodyPr/>
          <a:lstStyle/>
          <a:p>
            <a:r>
              <a:rPr lang="en-GB" b="1" dirty="0"/>
              <a:t>Reading: class part 1, Brazil and Africa</a:t>
            </a:r>
          </a:p>
        </p:txBody>
      </p:sp>
      <p:sp>
        <p:nvSpPr>
          <p:cNvPr id="3" name="Content Placeholder 2">
            <a:extLst>
              <a:ext uri="{FF2B5EF4-FFF2-40B4-BE49-F238E27FC236}">
                <a16:creationId xmlns:a16="http://schemas.microsoft.com/office/drawing/2014/main" id="{170CA0FB-717A-CFCE-98A0-3026348DDF52}"/>
              </a:ext>
            </a:extLst>
          </p:cNvPr>
          <p:cNvSpPr>
            <a:spLocks noGrp="1"/>
          </p:cNvSpPr>
          <p:nvPr>
            <p:ph idx="1"/>
          </p:nvPr>
        </p:nvSpPr>
        <p:spPr/>
        <p:txBody>
          <a:bodyPr/>
          <a:lstStyle/>
          <a:p>
            <a:r>
              <a:rPr lang="en-GB" dirty="0"/>
              <a:t>Mary </a:t>
            </a:r>
            <a:r>
              <a:rPr lang="en-GB" dirty="0" err="1"/>
              <a:t>Karasch</a:t>
            </a:r>
            <a:r>
              <a:rPr lang="en-GB" dirty="0"/>
              <a:t>, </a:t>
            </a:r>
            <a:r>
              <a:rPr lang="en-GB" i="1" dirty="0"/>
              <a:t>Slave Life in Rio de Janeiro</a:t>
            </a:r>
            <a:r>
              <a:rPr lang="en-GB" dirty="0"/>
              <a:t>, </a:t>
            </a:r>
            <a:r>
              <a:rPr lang="en-GB" dirty="0" err="1"/>
              <a:t>ch</a:t>
            </a:r>
            <a:r>
              <a:rPr lang="en-GB" dirty="0"/>
              <a:t> 1, “The Nations of Rio”</a:t>
            </a:r>
          </a:p>
          <a:p>
            <a:r>
              <a:rPr lang="en-GB" dirty="0"/>
              <a:t>Henry Louis Gates Jr., </a:t>
            </a:r>
            <a:r>
              <a:rPr lang="en-GB" i="1" dirty="0"/>
              <a:t>Black in Latin America: Brazil: A Racial Paradise </a:t>
            </a:r>
            <a:r>
              <a:rPr lang="en-GB" dirty="0"/>
              <a:t>(we will watch the first part in class and then discuss; come back via YouTube if you want to watch the rest) </a:t>
            </a:r>
            <a:r>
              <a:rPr lang="en-GB" dirty="0">
                <a:hlinkClick r:id="rId2"/>
              </a:rPr>
              <a:t>https://www.youtube.com/watch?v=Ct-pciENKlE</a:t>
            </a:r>
            <a:r>
              <a:rPr lang="en-GB" dirty="0"/>
              <a:t> </a:t>
            </a:r>
          </a:p>
        </p:txBody>
      </p:sp>
    </p:spTree>
    <p:extLst>
      <p:ext uri="{BB962C8B-B14F-4D97-AF65-F5344CB8AC3E}">
        <p14:creationId xmlns:p14="http://schemas.microsoft.com/office/powerpoint/2010/main" val="3686744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5811-DB73-A97D-D038-A370EAD8165F}"/>
              </a:ext>
            </a:extLst>
          </p:cNvPr>
          <p:cNvSpPr>
            <a:spLocks noGrp="1"/>
          </p:cNvSpPr>
          <p:nvPr>
            <p:ph type="title"/>
          </p:nvPr>
        </p:nvSpPr>
        <p:spPr/>
        <p:txBody>
          <a:bodyPr/>
          <a:lstStyle/>
          <a:p>
            <a:r>
              <a:rPr lang="en-GB" b="1" dirty="0"/>
              <a:t>Brazil and Africa: a 350-year relationship to 1850…</a:t>
            </a:r>
          </a:p>
        </p:txBody>
      </p:sp>
      <p:sp>
        <p:nvSpPr>
          <p:cNvPr id="3" name="Content Placeholder 2">
            <a:extLst>
              <a:ext uri="{FF2B5EF4-FFF2-40B4-BE49-F238E27FC236}">
                <a16:creationId xmlns:a16="http://schemas.microsoft.com/office/drawing/2014/main" id="{84A4B2B1-81A3-441F-8A81-5E5D792782EF}"/>
              </a:ext>
            </a:extLst>
          </p:cNvPr>
          <p:cNvSpPr>
            <a:spLocks noGrp="1"/>
          </p:cNvSpPr>
          <p:nvPr>
            <p:ph idx="1"/>
          </p:nvPr>
        </p:nvSpPr>
        <p:spPr/>
        <p:txBody>
          <a:bodyPr>
            <a:normAutofit lnSpcReduction="10000"/>
          </a:bodyPr>
          <a:lstStyle/>
          <a:p>
            <a:r>
              <a:rPr lang="en-GB" dirty="0"/>
              <a:t>What was Brazil’s relationship with Africa up to 1850?</a:t>
            </a:r>
          </a:p>
          <a:p>
            <a:r>
              <a:rPr lang="en-GB" dirty="0"/>
              <a:t>Look at a map of Brazil together. What were the main commodities that created the most demand for enslaved labour? Where were they located? Where in Africa did they draw most enslaved workers from?</a:t>
            </a:r>
          </a:p>
          <a:p>
            <a:r>
              <a:rPr lang="en-GB" dirty="0"/>
              <a:t>What “nations” made up slave life in Rio de Janeiro to 1850 and how were their cultures manifested in the life of the city? How was Rio different from Bahia?</a:t>
            </a:r>
          </a:p>
          <a:p>
            <a:r>
              <a:rPr lang="en-GB" dirty="0"/>
              <a:t>How did British pressure on Luanda after the 1830s change the population of west Central Africans in Rio?</a:t>
            </a:r>
          </a:p>
          <a:p>
            <a:r>
              <a:rPr lang="en-GB" dirty="0"/>
              <a:t>Where does Karasch draw her information from?</a:t>
            </a:r>
          </a:p>
        </p:txBody>
      </p:sp>
    </p:spTree>
    <p:extLst>
      <p:ext uri="{BB962C8B-B14F-4D97-AF65-F5344CB8AC3E}">
        <p14:creationId xmlns:p14="http://schemas.microsoft.com/office/powerpoint/2010/main" val="3947536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52B63-11F4-CEBC-5F5C-A2DE06940596}"/>
              </a:ext>
            </a:extLst>
          </p:cNvPr>
          <p:cNvSpPr>
            <a:spLocks noGrp="1"/>
          </p:cNvSpPr>
          <p:nvPr>
            <p:ph type="title"/>
          </p:nvPr>
        </p:nvSpPr>
        <p:spPr/>
        <p:txBody>
          <a:bodyPr/>
          <a:lstStyle/>
          <a:p>
            <a:r>
              <a:rPr lang="en-GB" b="1" dirty="0"/>
              <a:t>Reading for class, part 2</a:t>
            </a:r>
          </a:p>
        </p:txBody>
      </p:sp>
      <p:sp>
        <p:nvSpPr>
          <p:cNvPr id="3" name="Content Placeholder 2">
            <a:extLst>
              <a:ext uri="{FF2B5EF4-FFF2-40B4-BE49-F238E27FC236}">
                <a16:creationId xmlns:a16="http://schemas.microsoft.com/office/drawing/2014/main" id="{74157661-B682-AF8B-6408-836BC4CD538F}"/>
              </a:ext>
            </a:extLst>
          </p:cNvPr>
          <p:cNvSpPr>
            <a:spLocks noGrp="1"/>
          </p:cNvSpPr>
          <p:nvPr>
            <p:ph idx="1"/>
          </p:nvPr>
        </p:nvSpPr>
        <p:spPr/>
        <p:txBody>
          <a:bodyPr>
            <a:normAutofit/>
          </a:bodyPr>
          <a:lstStyle/>
          <a:p>
            <a:r>
              <a:rPr lang="en-GB" dirty="0" err="1"/>
              <a:t>Graden</a:t>
            </a:r>
            <a:r>
              <a:rPr lang="en-GB" dirty="0"/>
              <a:t>, Dale T. “Slave Resistance and the Abolition of the Trans-Atlantic Slave Trade to Brazil in 1850.” </a:t>
            </a:r>
            <a:r>
              <a:rPr lang="en-GB" i="1" dirty="0" err="1"/>
              <a:t>História</a:t>
            </a:r>
            <a:r>
              <a:rPr lang="en-GB" i="1" dirty="0"/>
              <a:t> </a:t>
            </a:r>
            <a:r>
              <a:rPr lang="en-GB" i="1" dirty="0" err="1"/>
              <a:t>Unisinos</a:t>
            </a:r>
            <a:r>
              <a:rPr lang="en-GB" i="1" dirty="0"/>
              <a:t> </a:t>
            </a:r>
            <a:r>
              <a:rPr lang="en-GB" dirty="0"/>
              <a:t>2010</a:t>
            </a:r>
          </a:p>
          <a:p>
            <a:r>
              <a:rPr lang="en-GB" dirty="0"/>
              <a:t>Jeffrey Needell, "The Abolition of the Brazilian Trade in 1850: Historiography, Slave Agency and Statesmanship," 2001</a:t>
            </a:r>
          </a:p>
          <a:p>
            <a:r>
              <a:rPr lang="en-GB" dirty="0"/>
              <a:t>Richard Graham, "Another Middle Passage?" in Johnson, Walter, ed. </a:t>
            </a:r>
            <a:r>
              <a:rPr lang="en-GB" i="1" dirty="0"/>
              <a:t>The Chattel Principle: Internal Slave Trades in the Americas, </a:t>
            </a:r>
            <a:r>
              <a:rPr lang="en-GB" dirty="0"/>
              <a:t>2005</a:t>
            </a:r>
          </a:p>
          <a:p>
            <a:endParaRPr lang="en-GB" dirty="0"/>
          </a:p>
        </p:txBody>
      </p:sp>
    </p:spTree>
    <p:extLst>
      <p:ext uri="{BB962C8B-B14F-4D97-AF65-F5344CB8AC3E}">
        <p14:creationId xmlns:p14="http://schemas.microsoft.com/office/powerpoint/2010/main" val="1796023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DDFDF-0A31-75C5-F522-D818B0A114B4}"/>
              </a:ext>
            </a:extLst>
          </p:cNvPr>
          <p:cNvSpPr>
            <a:spLocks noGrp="1"/>
          </p:cNvSpPr>
          <p:nvPr>
            <p:ph type="title"/>
          </p:nvPr>
        </p:nvSpPr>
        <p:spPr/>
        <p:txBody>
          <a:bodyPr/>
          <a:lstStyle/>
          <a:p>
            <a:r>
              <a:rPr lang="en-GB" b="1" dirty="0"/>
              <a:t>Questions for class part 2, abolition of the trade in 1850</a:t>
            </a:r>
          </a:p>
        </p:txBody>
      </p:sp>
      <p:sp>
        <p:nvSpPr>
          <p:cNvPr id="3" name="Content Placeholder 2">
            <a:extLst>
              <a:ext uri="{FF2B5EF4-FFF2-40B4-BE49-F238E27FC236}">
                <a16:creationId xmlns:a16="http://schemas.microsoft.com/office/drawing/2014/main" id="{518E92CA-88A8-6A9A-BB12-9210C4D5BEC3}"/>
              </a:ext>
            </a:extLst>
          </p:cNvPr>
          <p:cNvSpPr>
            <a:spLocks noGrp="1"/>
          </p:cNvSpPr>
          <p:nvPr>
            <p:ph idx="1"/>
          </p:nvPr>
        </p:nvSpPr>
        <p:spPr/>
        <p:txBody>
          <a:bodyPr/>
          <a:lstStyle/>
          <a:p>
            <a:r>
              <a:rPr lang="en-GB" dirty="0"/>
              <a:t>What explanations have historians given for the ending of the Atlantic trade to Brazil in about 1850? Why did the law "stick" in 1850-1, but not in earlier attempts to abolish the trade?</a:t>
            </a:r>
          </a:p>
          <a:p>
            <a:r>
              <a:rPr lang="en-GB" dirty="0"/>
              <a:t>How did slavery survive in Brazil after the trade ended in 1850?</a:t>
            </a:r>
          </a:p>
          <a:p>
            <a:r>
              <a:rPr lang="en-GB" dirty="0"/>
              <a:t>What would you expect to happen in terms of the ethnic makeup of Rio’s enslaved population after 1850?</a:t>
            </a:r>
          </a:p>
        </p:txBody>
      </p:sp>
    </p:spTree>
    <p:extLst>
      <p:ext uri="{BB962C8B-B14F-4D97-AF65-F5344CB8AC3E}">
        <p14:creationId xmlns:p14="http://schemas.microsoft.com/office/powerpoint/2010/main" val="1185937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373</Words>
  <Application>Microsoft Office PowerPoint</Application>
  <PresentationFormat>Widescreen</PresentationFormat>
  <Paragraphs>18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Week 8: Brazil: The Slave Trade and its Abolition in 1850</vt:lpstr>
      <vt:lpstr>Reading: class part 1, Brazil and Africa</vt:lpstr>
      <vt:lpstr>Brazil and Africa: a 350-year relationship to 1850…</vt:lpstr>
      <vt:lpstr>Reading for class, part 2</vt:lpstr>
      <vt:lpstr>Questions for class part 2, abolition of the trade in 1850</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8: Brazil: The Slave Trade and its Abolition in 1850</dc:title>
  <dc:creator>camillia Cowling</dc:creator>
  <cp:lastModifiedBy>camillia Cowling</cp:lastModifiedBy>
  <cp:revision>4</cp:revision>
  <dcterms:created xsi:type="dcterms:W3CDTF">2023-11-21T11:22:48Z</dcterms:created>
  <dcterms:modified xsi:type="dcterms:W3CDTF">2025-11-24T15:59:41Z</dcterms:modified>
</cp:coreProperties>
</file>