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4D91B-C96D-901B-0B6C-26F4394E8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C8697D-E0D4-7F24-DAE7-32664F7B7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7141C-BE6A-8104-4E0B-90F2700E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6C6F6-BB83-6D5F-BAF2-330B3764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FC45F-0FC5-44A3-80A7-39462441A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32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5BA01-0ABE-E600-7C46-6398D38A2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36217E-1F4E-6D7E-CB30-FC134D3D24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433E6-3B38-7DDD-5306-56A5D2BFD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EFB2F-1894-C25D-6061-164EEF50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08F65-4BB4-B4F0-932F-66838DE84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977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759AB0-9F67-8FC5-3ED4-7ECFB3140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CA9EFB-3E05-AC5B-0EDA-6B8773F25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52714-529E-6FBD-B7FA-09F6F7ED9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71701-56D2-645E-2CB1-492438519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CF147-DAA4-66BB-78EC-2DDBE0B71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12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92C5-5068-7F01-8684-840C23028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606F7-8A46-8E71-F774-68D81D72E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954A0-9DA0-BC60-20FB-39FD111A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9E2B5-8E5C-3B30-E432-500BBF89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B45A6-3C4F-222B-E465-13B551ECD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11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72C48-1E1C-45AE-3BBA-66C79AC60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F6267-237E-7BE4-5757-C481D0177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ABD17-AE18-7138-8551-5FA5242ED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3A787-AD09-EF8E-08E1-C07617F70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99DB0-0ACA-7A9C-A730-0D6F14B7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20935-348A-ED43-D20F-6CA1C1F28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5FF80-DCA3-B32B-C8A8-6F208E1603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9068D-CC67-6A48-E10C-3A9510BD2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70EA4-1638-CBE3-5C79-6AEB1318A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406E8-7C85-9213-F346-54AC6DD2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E5862-E91C-E6E5-C219-8FE33D5B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950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DE0A1-0C77-CD56-6F88-C9C851403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CF615-F0E8-2A7E-4516-A08F6525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E0C2C-50F6-12C8-07E4-A4F1CCD31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4164CB-7E7D-BE48-EC07-11430F0D8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524056-6EB6-5867-9EAD-A112B468C4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26EA4-1F46-9D70-7226-4202B250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EE27DF-31BD-7139-AAFE-B88F0827C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3FA80F-8CE2-FC44-9FC4-385EA6CCE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16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E66DB-2236-59C1-50D8-1DFCE2C83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A1B41-2384-DE72-BED0-B3BFB0555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311F1-A91B-ADFA-3B76-B0ED5804F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C1569-97EB-AEB0-B527-C63F0689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6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BE2A68-4FF2-E1F1-CE88-CEC1C243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8FC0-9637-5557-9E95-84A5B8819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FE558-F7A4-F742-A16A-0B4BD79A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06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09D92-3C2B-5CB4-1CB5-FB3C308F8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A3889-DED9-6753-4076-3E455797F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071F40-6565-849E-6500-E83174396F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F4C5D-7DE6-D8AC-2193-0353DB5BA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4E639-DA96-B126-0905-3ED86107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7DFE4-528E-FBB9-3F5E-99652441F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7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6D811-EFA3-8461-F7C0-87B086042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3407E1-3541-75CD-5F2F-D8E6E53116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27CE46-5CE2-1BEE-7A30-1E67F7982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39DCC4-6A9C-6B33-496A-83CEEA0D8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5BF301-4051-3F73-0FA7-3687DFDA0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EF60C0-6A1A-31D8-B5AB-58D1D5C4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62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ADBBD7-A372-393F-CDE5-64CE34FA9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72869-E19B-6EB1-38D1-0A821CBA9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F33-FBB9-05D9-9F00-14C06B10A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E2FB3-1B51-4986-9002-E36E0437CE43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33E03-2E59-D81F-0F67-5BB7196A5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DE787-DE11-C6CD-5D8C-09E18CF71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F82B1-65B5-4C3D-8315-133EF118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184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t-pciENKl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98522-2726-2C9B-74ED-17348945B5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8: Brazil: The Slave Trade and its Abolition in 1850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12D5C-D820-7CC2-58F9-FCF8781DF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889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F15A0-5A4F-5B02-8A21-BC47BE6A2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Reading: class part 1, Brazil and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CA0FB-717A-CFCE-98A0-3026348DD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Mary </a:t>
            </a:r>
            <a:r>
              <a:rPr lang="en-GB" dirty="0" err="1"/>
              <a:t>Karasch</a:t>
            </a:r>
            <a:r>
              <a:rPr lang="en-GB" dirty="0"/>
              <a:t>, </a:t>
            </a:r>
            <a:r>
              <a:rPr lang="en-GB" i="1" dirty="0"/>
              <a:t>Slave Life in Rio de Janeiro</a:t>
            </a:r>
            <a:r>
              <a:rPr lang="en-GB" dirty="0"/>
              <a:t>, </a:t>
            </a:r>
            <a:r>
              <a:rPr lang="en-GB" dirty="0" err="1"/>
              <a:t>ch</a:t>
            </a:r>
            <a:r>
              <a:rPr lang="en-GB" dirty="0"/>
              <a:t> 1, “The Nations of Rio”</a:t>
            </a:r>
          </a:p>
          <a:p>
            <a:r>
              <a:rPr lang="en-GB" dirty="0"/>
              <a:t>Henry Louis Gates Jr., </a:t>
            </a:r>
            <a:r>
              <a:rPr lang="en-GB" i="1" dirty="0"/>
              <a:t>Black in Latin America: Brazil: A Racial Paradise </a:t>
            </a:r>
            <a:r>
              <a:rPr lang="en-GB" dirty="0"/>
              <a:t>(we will watch the first part in class and then discuss; come back via YouTube if you want to watch the rest) </a:t>
            </a:r>
            <a:r>
              <a:rPr lang="en-GB" dirty="0">
                <a:hlinkClick r:id="rId2"/>
              </a:rPr>
              <a:t>https://www.youtube.com/watch?v=Ct-pciENKlE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674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5811-DB73-A97D-D038-A370EAD81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Brazil and Africa: a 350-year relationship to 1850…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4B2B1-81A3-441F-8A81-5E5D79278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was Brazil’s relationship with Africa up to 1850?</a:t>
            </a:r>
          </a:p>
          <a:p>
            <a:r>
              <a:rPr lang="en-GB" dirty="0"/>
              <a:t>Look at a map together.  What were the main commodities that created the most demand for enslaved labour? Where were they located? Where in Africa did they draw most enslaved workers from?</a:t>
            </a:r>
          </a:p>
          <a:p>
            <a:r>
              <a:rPr lang="en-GB" dirty="0"/>
              <a:t>What “nations” made up slave life in Rio de Janeiro to 1850 and how were their cultures manifested in the life of the city? How was Rio different from Bahia?</a:t>
            </a:r>
          </a:p>
        </p:txBody>
      </p:sp>
    </p:spTree>
    <p:extLst>
      <p:ext uri="{BB962C8B-B14F-4D97-AF65-F5344CB8AC3E}">
        <p14:creationId xmlns:p14="http://schemas.microsoft.com/office/powerpoint/2010/main" val="394753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52B63-11F4-CEBC-5F5C-A2DE0694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 for class,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57661-B682-AF8B-6408-836BC4CD5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Graden</a:t>
            </a:r>
            <a:r>
              <a:rPr lang="en-GB" dirty="0"/>
              <a:t>, Dale T. “Slave Resistance and the Abolition of the Trans-Atlantic Slave Trade to Brazil in 1850.” </a:t>
            </a:r>
            <a:r>
              <a:rPr lang="en-GB" i="1" dirty="0" err="1"/>
              <a:t>História</a:t>
            </a:r>
            <a:r>
              <a:rPr lang="en-GB" i="1" dirty="0"/>
              <a:t> </a:t>
            </a:r>
            <a:r>
              <a:rPr lang="en-GB" i="1" dirty="0" err="1"/>
              <a:t>Unisinos</a:t>
            </a:r>
            <a:r>
              <a:rPr lang="en-GB" i="1" dirty="0"/>
              <a:t> </a:t>
            </a:r>
            <a:r>
              <a:rPr lang="en-GB" dirty="0"/>
              <a:t>2010</a:t>
            </a:r>
          </a:p>
          <a:p>
            <a:r>
              <a:rPr lang="en-GB" dirty="0"/>
              <a:t>Jeffrey Needell, "The Abolition of the Brazilian Trade in 1850: Historiography, Slave Agency and Statesmanship," 2001</a:t>
            </a:r>
          </a:p>
          <a:p>
            <a:r>
              <a:rPr lang="en-GB" dirty="0"/>
              <a:t>Richard Graham, "Another Middle Passage?" in Johnson, Walter, ed. </a:t>
            </a:r>
            <a:r>
              <a:rPr lang="en-GB" i="1" dirty="0"/>
              <a:t>The Chattel Principle: Internal Slave Trades in the Americas, </a:t>
            </a:r>
            <a:r>
              <a:rPr lang="en-GB" dirty="0"/>
              <a:t>2005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02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DDFDF-0A31-75C5-F522-D818B0A11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for class part 2, abolition of the trade in 1850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E92CA-88A8-6A9A-BB12-9210C4D5B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explanations have historians given for the ending of the Atlantic trade to Brazil in about 1850? Why did the law "stick" in 1850-1, but not in earlier attempts to abolish the trade?</a:t>
            </a:r>
          </a:p>
          <a:p>
            <a:r>
              <a:rPr lang="en-GB" dirty="0"/>
              <a:t>How did slavery survive in Brazil after the trade ended in 1850?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937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325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8: Brazil: The Slave Trade and its Abolition in 1850</vt:lpstr>
      <vt:lpstr>Reading: class part 1, Brazil and Africa</vt:lpstr>
      <vt:lpstr>Brazil and Africa: a 350-year relationship to 1850…</vt:lpstr>
      <vt:lpstr>Reading for class, part 2</vt:lpstr>
      <vt:lpstr>Questions for class part 2, abolition of the trade in 1850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Brazil: The Slave Trade and its Abolition in 1850</dc:title>
  <dc:creator>camillia Cowling</dc:creator>
  <cp:lastModifiedBy>camillia Cowling</cp:lastModifiedBy>
  <cp:revision>3</cp:revision>
  <dcterms:created xsi:type="dcterms:W3CDTF">2023-11-21T11:22:48Z</dcterms:created>
  <dcterms:modified xsi:type="dcterms:W3CDTF">2023-11-21T12:35:52Z</dcterms:modified>
</cp:coreProperties>
</file>