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91" r:id="rId3"/>
    <p:sldId id="290" r:id="rId4"/>
    <p:sldId id="294" r:id="rId5"/>
    <p:sldId id="266" r:id="rId6"/>
    <p:sldId id="267" r:id="rId7"/>
    <p:sldId id="269" r:id="rId8"/>
    <p:sldId id="273" r:id="rId9"/>
    <p:sldId id="274" r:id="rId10"/>
    <p:sldId id="275" r:id="rId11"/>
    <p:sldId id="276" r:id="rId12"/>
    <p:sldId id="278" r:id="rId13"/>
    <p:sldId id="286" r:id="rId14"/>
    <p:sldId id="287" r:id="rId15"/>
    <p:sldId id="288" r:id="rId16"/>
    <p:sldId id="289" r:id="rId17"/>
    <p:sldId id="279" r:id="rId18"/>
    <p:sldId id="285" r:id="rId19"/>
    <p:sldId id="29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63" d="100"/>
          <a:sy n="63" d="100"/>
        </p:scale>
        <p:origin x="139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81581-7D04-40AE-8F4D-539E0200F210}" type="datetimeFigureOut">
              <a:rPr lang="en-GB" smtClean="0"/>
              <a:t>04/03/2024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52526-ED77-42A7-9680-ECEE52306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129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From</a:t>
            </a:r>
            <a:r>
              <a:rPr lang="en-GB" baseline="0" dirty="0"/>
              <a:t> </a:t>
            </a:r>
            <a:r>
              <a:rPr lang="en-GB" baseline="0" dirty="0" err="1"/>
              <a:t>Viotti</a:t>
            </a:r>
            <a:r>
              <a:rPr lang="en-GB" baseline="0" dirty="0"/>
              <a:t>, </a:t>
            </a:r>
            <a:r>
              <a:rPr lang="en-GB" i="1" baseline="0" dirty="0"/>
              <a:t>Empire.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542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1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201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Commemorative</a:t>
            </a:r>
            <a:r>
              <a:rPr lang="en-GB" baseline="0" dirty="0"/>
              <a:t> box of cigars for abolition with Isabel as “Redeemer” of slaves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422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Etiqueta</a:t>
            </a:r>
            <a:r>
              <a:rPr lang="en-GB" baseline="0" dirty="0"/>
              <a:t> de </a:t>
            </a:r>
            <a:r>
              <a:rPr lang="en-GB" baseline="0" dirty="0" err="1"/>
              <a:t>tecido</a:t>
            </a:r>
            <a:r>
              <a:rPr lang="en-GB" baseline="0" dirty="0"/>
              <a:t>, commemoration of abolition, from </a:t>
            </a:r>
            <a:r>
              <a:rPr lang="en-GB" baseline="0" dirty="0" err="1"/>
              <a:t>Daibert</a:t>
            </a:r>
            <a:r>
              <a:rPr lang="en-GB" baseline="0" dirty="0"/>
              <a:t> Junior’s book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78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17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Joaquim</a:t>
            </a:r>
            <a:r>
              <a:rPr lang="en-GB" dirty="0"/>
              <a:t> </a:t>
            </a:r>
            <a:r>
              <a:rPr lang="en-GB" dirty="0" err="1"/>
              <a:t>Nabuco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659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Luiz</a:t>
            </a:r>
            <a:r>
              <a:rPr lang="en-GB" baseline="0" dirty="0"/>
              <a:t> Gama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857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Jose do </a:t>
            </a:r>
            <a:r>
              <a:rPr lang="en-GB" dirty="0" err="1"/>
              <a:t>Patrocinio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553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Andre </a:t>
            </a:r>
            <a:r>
              <a:rPr lang="en-GB" dirty="0" err="1"/>
              <a:t>Reboucas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5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Princess Isabel. From </a:t>
            </a:r>
            <a:r>
              <a:rPr lang="en-GB" dirty="0" err="1"/>
              <a:t>Daibert</a:t>
            </a:r>
            <a:r>
              <a:rPr lang="en-GB" baseline="0" dirty="0"/>
              <a:t> Junior’s book.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797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292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Zumbi</a:t>
            </a:r>
            <a:r>
              <a:rPr lang="en-GB" dirty="0"/>
              <a:t> monument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3495-2854-4201-9636-A590E10566E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76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Ficheiro:Jos%C3%A9_do_Patroc%C3%ADnio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Ficheiro:Zumbidospalmares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VAzfirRWZs&amp;list=PL1-1ZfnSk3LMTzI6-GfTxvTytwykYbgBL&amp;index=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fundaj.gov.br/docs/indoc/icono/imag/jn-73.jpg&amp;imgrefurl=http://www.fundaj.gov.br/docs/indoc/icono/jn.html&amp;h=440&amp;w=311&amp;sz=20&amp;tbnid=5nJBcB66nPUkTM:&amp;tbnh=268&amp;tbnw=189&amp;prev=/images?q=joaquim+nabuco+foto+photo&amp;usg=__2rMzraNd_HBe5Y8XwIkTZU3AAf0=&amp;ei=6Bx5S_XAA5Du0wSh-qCzCQ&amp;sa=X&amp;oi=image_result&amp;resnum=1&amp;ct=image&amp;ved=0CAoQ9QEwA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835">
              <a:srgbClr val="DBE4F3"/>
            </a:gs>
            <a:gs pos="82100">
              <a:srgbClr val="D6E0F2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8: Abolition of Slavery in Brazil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415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upload.wikimedia.org/wikipedia/commons/thumb/2/24/Jos%C3%A9_do_Patroc%C3%ADnio.jpg/200px-Jos%C3%A9_do_Patroc%C3%ADni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857232"/>
            <a:ext cx="3929090" cy="528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6592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http://www.blackinventor.com/images/andrereboucas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928670"/>
            <a:ext cx="3857652" cy="4857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3741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28"/>
            <a:ext cx="48577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96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Zumbi</a:t>
            </a:r>
            <a:r>
              <a:rPr lang="en-GB" dirty="0"/>
              <a:t>, last leader of </a:t>
            </a:r>
            <a:r>
              <a:rPr lang="en-GB" i="1" dirty="0" err="1"/>
              <a:t>quilombo</a:t>
            </a:r>
            <a:r>
              <a:rPr lang="en-GB" i="1" dirty="0"/>
              <a:t> </a:t>
            </a:r>
            <a:r>
              <a:rPr lang="en-GB" dirty="0"/>
              <a:t>of </a:t>
            </a:r>
            <a:r>
              <a:rPr lang="en-GB" dirty="0" err="1"/>
              <a:t>Palmares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2466" name="Picture 2" descr="http://upload.wikimedia.org/wikipedia/commons/thumb/5/5c/Zumbidospalmares.jpg/300px-Zumbidospalmar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752600"/>
            <a:ext cx="5105400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7015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9634" name="Picture 2" descr="C:\Users\Camillia\Documents\Research in Brazil\Zumbi\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5837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C:\Users\Camillia\Documents\Research in Brazil\Casa Rui Barbosa\Images Revista Illustrada\Images Revista Illustrada 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37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C:\Users\Camillia\Documents\Research in Brazil\Casa Rui Barbosa\Images Revista Illustrada\Images Revista Illustrada 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0557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04475" cy="780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47746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28"/>
            <a:ext cx="5572164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6563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404BB-47B5-E138-D6F3-C6C9E064A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AFD64-9CB2-CBD8-FAA6-A674AA022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i="1" dirty="0">
                <a:hlinkClick r:id="rId2"/>
              </a:rPr>
              <a:t>Memories of Captivity</a:t>
            </a:r>
            <a:r>
              <a:rPr lang="en-GB" i="1" dirty="0"/>
              <a:t>, </a:t>
            </a:r>
            <a:r>
              <a:rPr lang="en-GB" dirty="0"/>
              <a:t>2005 English subtitles, LABHOI, UFF, Brazil [documentary made by team of historians at </a:t>
            </a:r>
            <a:r>
              <a:rPr lang="en-GB" dirty="0" err="1"/>
              <a:t>Universidade</a:t>
            </a:r>
            <a:r>
              <a:rPr lang="en-GB" dirty="0"/>
              <a:t> Federal Fluminense, on the basis of oral testimonies with descendants of enslaved people in rural Rio de Janeiro; this one is based on memories of slavery, abolition, and the trade]</a:t>
            </a:r>
          </a:p>
          <a:p>
            <a:r>
              <a:rPr lang="en-GB" dirty="0"/>
              <a:t>The others in this series </a:t>
            </a:r>
            <a:r>
              <a:rPr lang="en-GB"/>
              <a:t>are now listed </a:t>
            </a:r>
            <a:r>
              <a:rPr lang="en-GB" dirty="0"/>
              <a:t>on the Bibliography under Primary Sources </a:t>
            </a:r>
            <a:r>
              <a:rPr lang="en-GB" dirty="0">
                <a:sym typeface="Wingdings" panose="05000000000000000000" pitchFamily="2" charset="2"/>
              </a:rPr>
              <a:t> Oral sources.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8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500" b="1" dirty="0"/>
              <a:t>[General overview: Thomas Skidmore, </a:t>
            </a:r>
            <a:r>
              <a:rPr lang="en-GB" sz="2500" b="1" i="1" dirty="0"/>
              <a:t>Brazil: Five Centuries of Change,</a:t>
            </a:r>
            <a:r>
              <a:rPr lang="en-GB" sz="2500" b="1" dirty="0"/>
              <a:t> chapter 4, "Making Brazil 'Modern': 1870-1910“]</a:t>
            </a:r>
            <a:endParaRPr lang="en-GB" sz="25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500" dirty="0"/>
              <a:t>Barbara Weinstein, "The Decline of the Progressive Planter and the Rise of Subaltern Agency: Shifting Narratives of Slave Emancipation in Brazil" 2001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500" dirty="0"/>
              <a:t>Drescher, Seymour. “Brazilian Abolition in Comparative Perspective”</a:t>
            </a:r>
            <a:r>
              <a:rPr lang="en-GB" sz="2500" i="1" dirty="0"/>
              <a:t> </a:t>
            </a:r>
            <a:r>
              <a:rPr lang="en-GB" sz="2500" dirty="0"/>
              <a:t>1988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500" dirty="0"/>
              <a:t>Walter Fraga Filho, Crossroads of Freedom: Slaves and Freed People in Brazil 1870-1910 "Introduction"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500" dirty="0"/>
              <a:t>Cowling, Camillia. “Debating Womanhood, Defining Freedom: The Abolition of Slavery in 1880s Rio de Janeiro.” 2010</a:t>
            </a:r>
          </a:p>
          <a:p>
            <a:endParaRPr lang="en-GB" sz="2500" b="1" dirty="0"/>
          </a:p>
        </p:txBody>
      </p:sp>
    </p:spTree>
    <p:extLst>
      <p:ext uri="{BB962C8B-B14F-4D97-AF65-F5344CB8AC3E}">
        <p14:creationId xmlns:p14="http://schemas.microsoft.com/office/powerpoint/2010/main" val="155553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main reasons have historians given for the abolition of slavery in Brazil?</a:t>
            </a:r>
          </a:p>
          <a:p>
            <a:r>
              <a:rPr lang="en-GB" dirty="0"/>
              <a:t>What was the role of: gradual legal emancipation; the Paraguayan War; ideas about backwardness/ 'progress’?</a:t>
            </a:r>
          </a:p>
          <a:p>
            <a:r>
              <a:rPr lang="en-GB" dirty="0"/>
              <a:t>Was abolition ‘inevitable’?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has the historiography changed over about the last 3 decades?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535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86E5C-6133-4990-1673-6A2A35DE3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34BB4-8367-A57F-8C97-783583BA7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Where were the centres of the abolition movement?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role did enslaved people/ free Afro-Brazilians/ women play?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Was abolitionism similar or different to other Atlantic abolitionist movements?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much changed in 1888?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8668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Slave society after 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Closing of Atlantic trade in 1850</a:t>
            </a:r>
          </a:p>
          <a:p>
            <a:r>
              <a:rPr lang="en-GB" b="1" dirty="0"/>
              <a:t>Slave prices rise; slaveholding becomes more concentrated (although still widespread)</a:t>
            </a:r>
          </a:p>
          <a:p>
            <a:r>
              <a:rPr lang="en-GB" b="1" dirty="0"/>
              <a:t>Gradual decline of North-East; slaves sold SOUTH in major internal trade</a:t>
            </a:r>
          </a:p>
          <a:p>
            <a:r>
              <a:rPr lang="en-GB" b="1" dirty="0"/>
              <a:t>Provinces end up with different degrees of investment in institution of slavery</a:t>
            </a:r>
          </a:p>
          <a:p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66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71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14356"/>
            <a:ext cx="7429552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30943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Camillia\Documents\Research in Brazil\Casa Rui Barbosa\Images Revista Illustrada\Images Revista Illustrada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0253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6322" name="Picture 2" descr="http://www.google.com/images?q=tbn:5nJBcB66nPUkTM::www.fundaj.gov.br/docs/indoc/icono/imag/jn-73.jpg&amp;t=1&amp;h=196&amp;w=138&amp;usg=__kgetVpMqQgUaBDEl2b1bvrZTme8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22218"/>
            <a:ext cx="4286280" cy="628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1894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www.scielo.br/img/revistas/ea/v21n60/a21img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480"/>
            <a:ext cx="4371975" cy="572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8942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402</Words>
  <Application>Microsoft Office PowerPoint</Application>
  <PresentationFormat>On-screen Show (4:3)</PresentationFormat>
  <Paragraphs>48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Week 8: Abolition of Slavery in Brazil</vt:lpstr>
      <vt:lpstr>Readings</vt:lpstr>
      <vt:lpstr>Questions (1)</vt:lpstr>
      <vt:lpstr>Questions (2)</vt:lpstr>
      <vt:lpstr>Slave society after 1850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Zumbi, last leader of quilombo of Palmares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Abolition of Slavery and Post-Emancipation Realities</dc:title>
  <dc:creator>user</dc:creator>
  <cp:lastModifiedBy>camillia Cowling</cp:lastModifiedBy>
  <cp:revision>19</cp:revision>
  <dcterms:created xsi:type="dcterms:W3CDTF">2006-08-16T00:00:00Z</dcterms:created>
  <dcterms:modified xsi:type="dcterms:W3CDTF">2024-03-04T09:58:05Z</dcterms:modified>
</cp:coreProperties>
</file>