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8" r:id="rId2"/>
    <p:sldId id="256" r:id="rId3"/>
    <p:sldId id="257" r:id="rId4"/>
    <p:sldId id="258" r:id="rId5"/>
    <p:sldId id="389" r:id="rId6"/>
    <p:sldId id="260" r:id="rId7"/>
    <p:sldId id="38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2CA72-BD7D-CE03-B90D-B0FC61515E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4F344D-9C23-F5D2-7017-2E94BD0BF4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3D61D-5569-91D6-1C15-D8236140C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20DED-CB14-F983-1B6D-911A78B80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A2F96-2282-C2E5-04C2-23BC57CA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79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F1934-F009-24BA-B3D3-5A23FB418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AD2E1D-DDEF-362B-450B-7BDF6857C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852C5-0485-0AF8-A575-680E78A6A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AD5FA-F117-EC81-8623-CABBCA99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72877-FDDD-0485-8A67-1981A0FB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484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1CB195-0570-8060-5165-11C8B476AD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FBA90A-65FD-F8AF-46EB-9675067DB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F9318-8D28-CCA2-7CEC-3C9BCDFF8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BC0F2-9FAA-C930-AA30-781FD29AF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95D73-7B41-54C4-32FF-2CF17DBF5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24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7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844D3-AEA9-420B-38C7-09F59EA16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F06FC-8084-C57C-8FE2-3009525E6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6102E-D05F-CAD6-40E2-3DA426F0C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5C63C-1D39-FE39-6137-93131267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81828-C8E0-DD21-4E0F-ECBF7AD9B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667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16F96-FDC7-D428-AFCE-BCBAE40E5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65ADA7-D020-75A9-CE89-49C9D6624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42D7C-E9CE-F745-6BDC-10F26E053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AD1F1-9A80-9763-0FEB-F2BBA892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D4C37-E64D-BE5D-0271-2043DFFF6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64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A04D1-E1CA-3028-55D4-BF4B2874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F859CD-D109-FC94-9B44-9DEF1F4283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B91512-2936-ADDC-440C-253B88B114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175284-A1AA-9156-EBF0-62B866DDF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FF0-252F-BCC2-15FD-AD11C6A59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1DA31-B9C8-3E83-A889-91D0E621A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014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74433-5B88-6177-3ACC-39CD33C24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7BF25-FA2A-DEAC-CF1D-82CF6B95B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D1447C-896E-ADF3-1889-F94B6DF735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62D864-51D3-86C7-F097-1FC15F8F21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605D6D-A295-6D7D-D7E2-DBF355751B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87D807-901A-D225-D33E-271A2EE9B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369647-E898-9329-377A-C463E5EBD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3D246B-5E54-6A9B-5EEA-3B00EFC96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042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5F4A8-E92A-A7E1-734F-F9AB6112F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57430B-B69E-8DD5-5FAC-23227A5A0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BAFF5-3595-7391-E266-36BB92560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F6B39A-F7FB-B819-9AF7-3F2568C7F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537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A26FEC-7E21-6343-94B7-18F2B6689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1B3C07-5AFA-8FC3-0F12-5F32766B0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9F6DDC-33A9-8621-8387-2D62F7432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976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57A23-74C9-3B7A-5C2C-581DE8DDC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978AD-BAA7-EF7B-F53F-EB3CF8461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2F2CD9-004E-8A46-4406-15543E8D4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70EC5-65D8-31A5-2997-D3EF5973C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24ABE-8E70-4343-8462-2536C0BBD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03FF52-3D66-C70F-61BF-45DC87A8C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68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AD23F-6B8E-9B0D-3F09-AD5378BE0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DCDF89-32F5-368F-8DE5-15986733F7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A85097-4B96-333B-4996-07A106C8B1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5349DD-BAA1-B266-4824-EC203EFB4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C2A5F9-CA30-CF36-A811-389E40ADB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F2A570-6F01-881D-1B56-CF27E4123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782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0F4A8D-4115-06A2-EA70-206AE9071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0F812-936B-6BFF-CFD1-E24931E0C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55822-919C-D2FC-9EEB-3B55B34599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C68B4-F082-4B3A-A93A-AD8CDD13CA6F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2B0F0-E130-4441-C6B4-09D2985DD5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67208-E661-6890-DBA7-AE5E00B813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07021-2CAC-4E0C-88D2-EAB6CC1E7C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966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arwick.ac.uk/fac/arts/history/students/currentug/modulefeedbackform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B9B9C6-5249-15F2-312C-49756DE82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2971800"/>
          </a:xfrm>
        </p:spPr>
        <p:txBody>
          <a:bodyPr>
            <a:normAutofit/>
          </a:bodyPr>
          <a:lstStyle/>
          <a:p>
            <a:r>
              <a:rPr lang="en-GB" b="1" dirty="0"/>
              <a:t>Interesting event this week on Brazilian feminisms – I will hopefully go along, maybe see some of you there!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567791-AFA9-EA3D-6B32-96E49BD355E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5F9D57-FADD-42A6-E041-5A49352B0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4622800"/>
            <a:ext cx="3932237" cy="124618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7654AB0-088A-C902-6EFE-1F4D2C2DE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820" y="162560"/>
            <a:ext cx="4849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203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18D43-FB76-9DFA-CD2B-F83B1E6E41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4641"/>
            <a:ext cx="9144000" cy="1920558"/>
          </a:xfrm>
        </p:spPr>
        <p:txBody>
          <a:bodyPr/>
          <a:lstStyle/>
          <a:p>
            <a:r>
              <a:rPr lang="en-GB" dirty="0"/>
              <a:t>Week 10: Abolition of slavery in Cuba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D8DF6B-CCF8-83D4-2E6C-6505B8A5E0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CA2E93-AF93-F6FA-6C68-748414A35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160" y="2661919"/>
            <a:ext cx="2783840" cy="39014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5FE6A7-1FCC-6216-BEC3-52BBE6B83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360" y="2626359"/>
            <a:ext cx="2783840" cy="397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6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85D96-0444-1215-AF62-6D185BADD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43BEC-76E4-B774-0106-7E82BE6DE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Scott, Rebecca.</a:t>
            </a:r>
            <a:r>
              <a:rPr lang="en-GB" i="1" dirty="0"/>
              <a:t> Slave Emancipation in Cuba: The Transition to Free Labour</a:t>
            </a:r>
            <a:r>
              <a:rPr lang="en-GB" dirty="0"/>
              <a:t>. Princeton University Press, 1985.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Introduction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Ada Ferrer, Insurgent Cuba: Race, Nation and Revolution, 1868-1898(Chapel Hill: University of North Carolina Press, 1999) </a:t>
            </a:r>
            <a:br>
              <a:rPr lang="en-GB" dirty="0"/>
            </a:b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“Introduction"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Schmidt-</a:t>
            </a:r>
            <a:r>
              <a:rPr lang="en-GB" dirty="0" err="1"/>
              <a:t>Nowara</a:t>
            </a:r>
            <a:r>
              <a:rPr lang="en-GB" dirty="0"/>
              <a:t>, Christopher. </a:t>
            </a:r>
            <a:r>
              <a:rPr lang="en-GB" i="1" dirty="0"/>
              <a:t>Empire and Antislavery: Spain, Cuba, and Puerto Rico, 1833-1874.</a:t>
            </a:r>
            <a:r>
              <a:rPr lang="en-GB" dirty="0"/>
              <a:t> Pittsburgh: University of Pittsburgh Press, 1999.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“Introduction”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Chapter 5: “The Colonial Public Sphere: The Making of the Spanish Abolitionist Society,”100-125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421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8C722-21F5-5F06-2DF0-F59EE2BEB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6668D-165F-3E5E-2D0A-9058770FA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Why was slavery abolished in Cuba?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Who contributed (free people of colour? Creole elites? Women? The enslaved? Spanish abolitionists..?)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did antislavery and anticolonial movements intersect (or clash)?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were the intersections between Spanish colonial power and slavery? Was it possible to have one without the other?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Why does it matter how the story of Cuban abolition is told?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970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EBEBF-FF61-1D74-9DA0-D093D816C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Emancipation in Brazil and Cuba: Comparable, connected, or neither?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FA50EE-571F-C8F9-9E19-7E7741468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what ways did the ending of slavery in Cuba and Brazil look similar?</a:t>
            </a:r>
          </a:p>
          <a:p>
            <a:r>
              <a:rPr lang="en-GB" dirty="0"/>
              <a:t>In what ways was it different?</a:t>
            </a:r>
          </a:p>
          <a:p>
            <a:r>
              <a:rPr lang="en-GB" dirty="0"/>
              <a:t>In what ways might we see the two as </a:t>
            </a:r>
            <a:r>
              <a:rPr lang="en-GB" i="1" dirty="0"/>
              <a:t>connected</a:t>
            </a:r>
            <a:r>
              <a:rPr lang="en-GB" dirty="0"/>
              <a:t>?</a:t>
            </a:r>
          </a:p>
          <a:p>
            <a:r>
              <a:rPr lang="en-GB" dirty="0"/>
              <a:t>In each case, what challenges came next?</a:t>
            </a:r>
          </a:p>
        </p:txBody>
      </p:sp>
    </p:spTree>
    <p:extLst>
      <p:ext uri="{BB962C8B-B14F-4D97-AF65-F5344CB8AC3E}">
        <p14:creationId xmlns:p14="http://schemas.microsoft.com/office/powerpoint/2010/main" val="2678142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F5C26-60FA-CB0D-FE2D-174E51AF6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Last questions: So what?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6308D-B596-F570-FD63-378F36C4DB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kern="100" dirty="0">
                <a:ea typeface="Calibri" panose="020F0502020204030204" pitchFamily="34" charset="0"/>
                <a:cs typeface="Times New Roman" panose="02020603050405020304" pitchFamily="18" charset="0"/>
              </a:rPr>
              <a:t>After doing the course, how might you talk about the history of slavery and emancipation to other people - friends/ family? In public/ professional settings that you might be speaking to after university?</a:t>
            </a:r>
            <a:endParaRPr lang="en-GB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Think back to your distant schooldays</a:t>
            </a:r>
            <a:r>
              <a:rPr lang="en-GB" kern="100" dirty="0"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r>
              <a:rPr lang="en-GB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(A-levels or similar). How much did you learn about Atlantic slavery? What insights from </a:t>
            </a:r>
            <a:r>
              <a:rPr lang="en-GB" kern="100" dirty="0">
                <a:ea typeface="Calibri" panose="020F0502020204030204" pitchFamily="34" charset="0"/>
                <a:cs typeface="Times New Roman" panose="02020603050405020304" pitchFamily="18" charset="0"/>
              </a:rPr>
              <a:t>your reading and our discussions </a:t>
            </a:r>
            <a:r>
              <a:rPr lang="en-GB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might have been useful to you back then?</a:t>
            </a:r>
            <a:r>
              <a:rPr lang="en-GB" kern="1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What primary sources would you have liked to have? </a:t>
            </a:r>
          </a:p>
          <a:p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3096244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3B8484-DDC8-541C-16A4-D2916A0773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9358" y="2224454"/>
            <a:ext cx="11333284" cy="3130062"/>
          </a:xfrm>
        </p:spPr>
        <p:txBody>
          <a:bodyPr/>
          <a:lstStyle/>
          <a:p>
            <a:r>
              <a:rPr lang="en-GB" sz="3200" dirty="0"/>
              <a:t>Please complete the History Department Module Feedback Form: </a:t>
            </a:r>
            <a:r>
              <a:rPr lang="en-GB" sz="2600" dirty="0">
                <a:hlinkClick r:id="rId2"/>
              </a:rPr>
              <a:t>https://warwick.ac.uk/fac/arts/history/students/currentug/modulefeedbackform</a:t>
            </a:r>
            <a:r>
              <a:rPr lang="en-GB" sz="2600" dirty="0"/>
              <a:t> </a:t>
            </a:r>
          </a:p>
          <a:p>
            <a:endParaRPr lang="en-GB" sz="2600" dirty="0"/>
          </a:p>
          <a:p>
            <a:r>
              <a:rPr lang="en-GB" sz="3200" dirty="0"/>
              <a:t>Group 1 meets on Tuesdays</a:t>
            </a:r>
          </a:p>
          <a:p>
            <a:r>
              <a:rPr lang="en-GB" sz="3200" dirty="0"/>
              <a:t>Group 2 meets </a:t>
            </a:r>
            <a:r>
              <a:rPr lang="en-GB" sz="3200"/>
              <a:t>on Wednesdays</a:t>
            </a:r>
            <a:endParaRPr lang="en-GB" sz="3200" dirty="0"/>
          </a:p>
          <a:p>
            <a:endParaRPr lang="en-GB" sz="2400" dirty="0"/>
          </a:p>
          <a:p>
            <a:r>
              <a:rPr lang="en-GB" sz="3600" dirty="0"/>
              <a:t>Thank you for your feedback! </a:t>
            </a:r>
          </a:p>
          <a:p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00EAAD-71A1-0127-FCFD-B25E194A0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3067" y="543736"/>
            <a:ext cx="10117970" cy="843821"/>
          </a:xfrm>
        </p:spPr>
        <p:txBody>
          <a:bodyPr/>
          <a:lstStyle/>
          <a:p>
            <a:r>
              <a:rPr lang="en-GB" sz="6600" dirty="0"/>
              <a:t>History Module Feedback</a:t>
            </a:r>
          </a:p>
        </p:txBody>
      </p:sp>
      <p:pic>
        <p:nvPicPr>
          <p:cNvPr id="1026" name="x_Picture 1">
            <a:extLst>
              <a:ext uri="{FF2B5EF4-FFF2-40B4-BE49-F238E27FC236}">
                <a16:creationId xmlns:a16="http://schemas.microsoft.com/office/drawing/2014/main" id="{2E4111BA-63D4-4AF3-19D3-AA8271487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260" y="3428999"/>
            <a:ext cx="3162451" cy="316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7128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395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Office Theme</vt:lpstr>
      <vt:lpstr>Interesting event this week on Brazilian feminisms – I will hopefully go along, maybe see some of you there!</vt:lpstr>
      <vt:lpstr>Week 10: Abolition of slavery in Cuba</vt:lpstr>
      <vt:lpstr>Readings</vt:lpstr>
      <vt:lpstr>Questions</vt:lpstr>
      <vt:lpstr>Emancipation in Brazil and Cuba: Comparable, connected, or neither?</vt:lpstr>
      <vt:lpstr>Last questions: So what?</vt:lpstr>
      <vt:lpstr>History Module Feedback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10: Abolition of slavery in Cuba</dc:title>
  <dc:creator>camillia Cowling</dc:creator>
  <cp:lastModifiedBy>camillia Cowling</cp:lastModifiedBy>
  <cp:revision>8</cp:revision>
  <dcterms:created xsi:type="dcterms:W3CDTF">2024-03-12T12:55:10Z</dcterms:created>
  <dcterms:modified xsi:type="dcterms:W3CDTF">2026-03-16T10:16:25Z</dcterms:modified>
</cp:coreProperties>
</file>