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9" r:id="rId2"/>
    <p:sldId id="256" r:id="rId3"/>
    <p:sldId id="288" r:id="rId4"/>
    <p:sldId id="272" r:id="rId5"/>
    <p:sldId id="287" r:id="rId6"/>
    <p:sldId id="285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8" autoAdjust="0"/>
  </p:normalViewPr>
  <p:slideViewPr>
    <p:cSldViewPr>
      <p:cViewPr varScale="1">
        <p:scale>
          <a:sx n="63" d="100"/>
          <a:sy n="63" d="100"/>
        </p:scale>
        <p:origin x="1380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CBA74-65BE-4261-B630-CBDA943BF33D}" type="datetimeFigureOut">
              <a:rPr lang="en-GB" smtClean="0"/>
              <a:t>17/11/2025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5F139-A7D4-4C35-AAF2-F36F0CA1C5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346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913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5118D-75A5-4749-85AB-A2324FB014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182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1.safelinks.protection.outlook.com/?url=https%3A%2F%2Fwww.arte.tv%2Fen%2Fvideos%2F119022-000-A%2Fthe-tree-of-authenticity%2F&amp;data=05%7C02%7CC.Cowling%40warwick.ac.uk%7C2134b154bea84e59ae0f08de25f553b7%7C09bacfbd47ef446592653546f2eaf6bc%7C0%7C0%7C638989932751827541%7CUnknown%7CTWFpbGZsb3d8eyJFbXB0eU1hcGkiOnRydWUsIlYiOiIwLjAuMDAwMCIsIlAiOiJXaW4zMiIsIkFOIjoiTWFpbCIsIldUIjoyfQ%3D%3D%7C0%7C%7C%7C&amp;sdata=6za593HIH%2B335p5zEElesl1MUatPC6NE%2BNAgYG3JDSM%3D&amp;reserved=0" TargetMode="External"/><Relationship Id="rId2" Type="http://schemas.openxmlformats.org/officeDocument/2006/relationships/hyperlink" Target="https://eur01.safelinks.protection.outlook.com/?url=https%3A%2F%2Ftheconversation.com%2Fbeyond-images-of-war-sammy-balojis-work-captures-dr-congos-vibrant-arts-and-culture-challenging-western-views-226404&amp;data=05%7C02%7CC.Cowling%40warwick.ac.uk%7C2134b154bea84e59ae0f08de25f553b7%7C09bacfbd47ef446592653546f2eaf6bc%7C0%7C0%7C638989932751806274%7CUnknown%7CTWFpbGZsb3d8eyJFbXB0eU1hcGkiOnRydWUsIlYiOiIwLjAuMDAwMCIsIlAiOiJXaW4zMiIsIkFOIjoiTWFpbCIsIldUIjoyfQ%3D%3D%7C0%7C%7C%7C&amp;sdata=YD51HsGAqFco8%2BWes01ZyftZRXhZXbBsTDg5ZugGM6Y%3D&amp;reserved=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cas/undergraduate/modules/am420/programme/demography/eltis_transatlantic_trade_reassessment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cas/undergraduate/modules/am420/programme/demography/paton_gender_history_atlantic_slavery.pdf" TargetMode="External"/><Relationship Id="rId2" Type="http://schemas.openxmlformats.org/officeDocument/2006/relationships/hyperlink" Target="https://ebookcentral.proquest.com/lib/warw/detail.action?docID=80718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summon.serialssolutions.com/#!/search/document?pn=1&amp;ho=t&amp;include.ft.matches=f&amp;fvf=ContentType,Newspaper%20Article,t%7CContentType,Book%20Review,t&amp;l=en-UK&amp;q=mary%20hicks&amp;id=FETCHMERGED-warwick_catalog_b407550343" TargetMode="External"/><Relationship Id="rId5" Type="http://schemas.openxmlformats.org/officeDocument/2006/relationships/hyperlink" Target="https://warwick.ac.uk/fac/arts/cas/undergraduate/modules/am420/programme/experience/rediker_slave_ship_introduction.pdf" TargetMode="External"/><Relationship Id="rId4" Type="http://schemas.openxmlformats.org/officeDocument/2006/relationships/hyperlink" Target="https://warwick.ac.uk/fac/arts/cas/undergraduate/modules/am420/programme/experience/dorseyrape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BCC43-B928-ADC5-74F7-1B13F61D6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438399"/>
          </a:xfrm>
        </p:spPr>
        <p:txBody>
          <a:bodyPr>
            <a:normAutofit fontScale="90000"/>
          </a:bodyPr>
          <a:lstStyle/>
          <a:p>
            <a:br>
              <a:rPr lang="en-GB" sz="2400" b="1" dirty="0"/>
            </a:br>
            <a:br>
              <a:rPr lang="en-GB" sz="2400" b="1" dirty="0"/>
            </a:br>
            <a:r>
              <a:rPr lang="en-GB" sz="2400" b="1" dirty="0"/>
              <a:t>Wednesday 19 November: two events about the history of Congo at Warwick!</a:t>
            </a:r>
            <a:br>
              <a:rPr lang="en-GB" sz="2400" b="1" dirty="0"/>
            </a:br>
            <a:br>
              <a:rPr lang="en-GB" sz="2000" dirty="0"/>
            </a:br>
            <a:r>
              <a:rPr lang="en-GB" sz="2000" dirty="0"/>
              <a:t>5-6pm, FAB4.79 will focus on </a:t>
            </a:r>
            <a:r>
              <a:rPr lang="en-GB" sz="2000" i="1" dirty="0"/>
              <a:t>EXTRACTION </a:t>
            </a:r>
            <a:r>
              <a:rPr lang="en-GB" sz="2000" dirty="0"/>
              <a:t>through </a:t>
            </a:r>
            <a:r>
              <a:rPr lang="en-GB" sz="2000" u="sng" dirty="0">
                <a:hlinkClick r:id="rId2" tooltip="Original URL: https://theconversation.com/beyond-images-of-war-sammy-balojis-work-captures-dr-congos-vibrant-arts-and-culture-challenging-western-views-226404. Click or tap if you trust this link."/>
              </a:rPr>
              <a:t>Sammy </a:t>
            </a:r>
            <a:r>
              <a:rPr lang="en-GB" sz="2000" u="sng" dirty="0" err="1">
                <a:hlinkClick r:id="rId2" tooltip="Original URL: https://theconversation.com/beyond-images-of-war-sammy-balojis-work-captures-dr-congos-vibrant-arts-and-culture-challenging-western-views-226404. Click or tap if you trust this link."/>
              </a:rPr>
              <a:t>Baloji</a:t>
            </a:r>
            <a:r>
              <a:rPr lang="en-GB" sz="2000" dirty="0" err="1"/>
              <a:t>’s</a:t>
            </a:r>
            <a:r>
              <a:rPr lang="en-GB" sz="2000" dirty="0"/>
              <a:t> documentary </a:t>
            </a:r>
            <a:r>
              <a:rPr lang="en-GB" sz="2000" i="1" u="sng" dirty="0" err="1">
                <a:hlinkClick r:id="rId3" tooltip="Original URL: https://www.arte.tv/en/videos/119022-000-A/the-tree-of-authenticity/. Click or tap if you trust this link."/>
              </a:rPr>
              <a:t>L’Arbre</a:t>
            </a:r>
            <a:r>
              <a:rPr lang="en-GB" sz="2000" i="1" u="sng" dirty="0">
                <a:hlinkClick r:id="rId3" tooltip="Original URL: https://www.arte.tv/en/videos/119022-000-A/the-tree-of-authenticity/. Click or tap if you trust this link."/>
              </a:rPr>
              <a:t> de </a:t>
            </a:r>
            <a:r>
              <a:rPr lang="en-GB" sz="2000" i="1" u="sng" dirty="0" err="1">
                <a:hlinkClick r:id="rId3" tooltip="Original URL: https://www.arte.tv/en/videos/119022-000-A/the-tree-of-authenticity/. Click or tap if you trust this link."/>
              </a:rPr>
              <a:t>l’authenticité</a:t>
            </a:r>
            <a:r>
              <a:rPr lang="en-GB" sz="2000" i="1" dirty="0"/>
              <a:t> </a:t>
            </a:r>
            <a:r>
              <a:rPr lang="en-GB" sz="2000" dirty="0"/>
              <a:t>[</a:t>
            </a:r>
            <a:r>
              <a:rPr lang="en-GB" sz="2000" i="1" dirty="0"/>
              <a:t>The Tree of Authenticity</a:t>
            </a:r>
            <a:r>
              <a:rPr lang="en-GB" sz="2000" dirty="0"/>
              <a:t>] (2025).  </a:t>
            </a:r>
            <a:br>
              <a:rPr lang="en-GB" sz="2000" dirty="0"/>
            </a:br>
            <a:r>
              <a:rPr lang="en-GB" sz="2000" u="sng" dirty="0"/>
              <a:t>Pierre-Philippe </a:t>
            </a:r>
            <a:r>
              <a:rPr lang="en-GB" sz="2000" u="sng" dirty="0" err="1"/>
              <a:t>Fraiture</a:t>
            </a:r>
            <a:r>
              <a:rPr lang="en-GB" sz="2000" u="sng" dirty="0"/>
              <a:t>, SMLC Professor of French Studies</a:t>
            </a:r>
            <a:r>
              <a:rPr lang="en-GB" sz="2000" dirty="0"/>
              <a:t>, who is currently working on a Leverhulme-funded project entitled ‘The Democratic Republic of the Congo: Culture and Resource Extraction’, will lead this session. </a:t>
            </a:r>
            <a:br>
              <a:rPr lang="en-GB" sz="2000" dirty="0"/>
            </a:br>
            <a:br>
              <a:rPr lang="en-GB" sz="2000" dirty="0"/>
            </a:br>
            <a:r>
              <a:rPr lang="en-GB" sz="2000" b="1" dirty="0"/>
              <a:t>AND:</a:t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721EB1-7E7E-00F9-29BD-98F5F36E3B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6ECA02-FED0-E3C3-1091-7E16D1FF0C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95600"/>
            <a:ext cx="8001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7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Week 5: The Atlantic Slave Trade: From Numbers </a:t>
            </a:r>
            <a:r>
              <a:rPr lang="en-GB" b="1"/>
              <a:t>to Life </a:t>
            </a:r>
            <a:r>
              <a:rPr lang="en-GB" b="1" dirty="0"/>
              <a:t>Histories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32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DB656-C18A-A532-A119-5556F3697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transatlantic slave trade in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6E185-3C94-5BC8-B5BA-8E3A49DC9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Eltis, David. </a:t>
            </a:r>
            <a:r>
              <a:rPr lang="en-GB" dirty="0">
                <a:hlinkClick r:id="rId2"/>
              </a:rPr>
              <a:t>“The Volume and Structure of the Transatlantic Trade: A Reassessment.”</a:t>
            </a:r>
            <a:r>
              <a:rPr lang="en-GB" dirty="0"/>
              <a:t> William and Mary Quarterly, 58: 1 (2001): 17-47.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714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week’s reading: choose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Lovejoy, Paul. </a:t>
            </a:r>
            <a:r>
              <a:rPr lang="en-GB" dirty="0">
                <a:hlinkClick r:id="rId2"/>
              </a:rPr>
              <a:t>Transformations in Slavery</a:t>
            </a:r>
            <a:r>
              <a:rPr lang="en-GB" dirty="0"/>
              <a:t>: A History of Slavery in Africa. Chapter 1: “Africa and Slavery.” CUP 2012 (third edition).</a:t>
            </a:r>
          </a:p>
          <a:p>
            <a:r>
              <a:rPr lang="en-GB" dirty="0"/>
              <a:t>Paton, Diana. "</a:t>
            </a:r>
            <a:r>
              <a:rPr lang="en-GB" dirty="0">
                <a:hlinkClick r:id="rId3"/>
              </a:rPr>
              <a:t>Gender History, Global History, and Atlantic Slavery: On Racial Capitalism and Social Reproduction."</a:t>
            </a:r>
            <a:r>
              <a:rPr lang="en-GB" dirty="0"/>
              <a:t> </a:t>
            </a:r>
            <a:r>
              <a:rPr lang="en-GB" i="1" dirty="0"/>
              <a:t>American Historical Review</a:t>
            </a:r>
            <a:r>
              <a:rPr lang="en-GB" dirty="0"/>
              <a:t>, 127:2 (June 2022): 726-754</a:t>
            </a:r>
          </a:p>
          <a:p>
            <a:r>
              <a:rPr lang="en-GB" dirty="0"/>
              <a:t>Dorsey, Joseph. Dorsey, Joseph C. </a:t>
            </a:r>
            <a:r>
              <a:rPr lang="en-GB" dirty="0">
                <a:hlinkClick r:id="rId4"/>
              </a:rPr>
              <a:t>“It Hurt Very Much at the Time: Rape Culture, Patriarchy, and the Slave Body-Semiotic.”</a:t>
            </a:r>
            <a:r>
              <a:rPr lang="en-GB" dirty="0"/>
              <a:t> In The Culture of Gender and Sexuality in the Caribbean, ed. Linden Lewis, 294-322. Gainesville: University Press of Florida, 2003</a:t>
            </a:r>
          </a:p>
          <a:p>
            <a:r>
              <a:rPr lang="en-GB" dirty="0" err="1"/>
              <a:t>Rediker</a:t>
            </a:r>
            <a:r>
              <a:rPr lang="en-GB" dirty="0"/>
              <a:t>, Marcus, </a:t>
            </a:r>
            <a:r>
              <a:rPr lang="en-GB" i="1" dirty="0"/>
              <a:t>The Slave Ship: A Human History</a:t>
            </a:r>
            <a:r>
              <a:rPr lang="en-GB" dirty="0"/>
              <a:t>. London: John Murray, 2007: </a:t>
            </a:r>
            <a:r>
              <a:rPr lang="en-GB" dirty="0">
                <a:effectLst/>
                <a:hlinkClick r:id="rId5"/>
              </a:rPr>
              <a:t>“Introduction,</a:t>
            </a:r>
            <a:r>
              <a:rPr lang="en-GB" dirty="0">
                <a:effectLst/>
              </a:rPr>
              <a:t>” pp. 1-13.</a:t>
            </a:r>
          </a:p>
          <a:p>
            <a:r>
              <a:rPr lang="en-GB" dirty="0"/>
              <a:t>Mary Hicks, </a:t>
            </a:r>
            <a:r>
              <a:rPr lang="en-GB" i="1" dirty="0">
                <a:hlinkClick r:id="rId6"/>
              </a:rPr>
              <a:t>Captive Cosmopolitans: Black Mariners and the World of South Atlantic Slavery</a:t>
            </a:r>
            <a:r>
              <a:rPr lang="en-GB" i="1" dirty="0"/>
              <a:t>. </a:t>
            </a:r>
            <a:r>
              <a:rPr lang="en-GB" dirty="0"/>
              <a:t>Omohundro Institute, 2024. Introduction</a:t>
            </a:r>
          </a:p>
        </p:txBody>
      </p:sp>
    </p:spTree>
    <p:extLst>
      <p:ext uri="{BB962C8B-B14F-4D97-AF65-F5344CB8AC3E}">
        <p14:creationId xmlns:p14="http://schemas.microsoft.com/office/powerpoint/2010/main" val="414805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5473B-44CC-DDB4-F892-9191A6577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Atlantic slave trade in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8DA60-3BB0-C0AE-FDE5-D7198376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has the Voyages.org database shaped what we know about the Atlantic slave trade?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Which were the dominant slave trading powers, when?</a:t>
            </a:r>
          </a:p>
          <a:p>
            <a:r>
              <a:rPr lang="en-GB" dirty="0"/>
              <a:t>What features did Brazil and Cuba share within the world of the Atlantic slave trade? Which were different?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patterns of trading along African coasts and why?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are the advantages and disadvantages of qualitative and quantitative approaches? What does the project </a:t>
            </a:r>
            <a:r>
              <a:rPr lang="en-GB" i="1" dirty="0"/>
              <a:t>not </a:t>
            </a:r>
            <a:r>
              <a:rPr lang="en-GB" dirty="0"/>
              <a:t>tell us?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13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B92DF-89E4-0A08-457A-41FD6F27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Beyond the numbers: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C58B4-B242-DF00-EFEF-8C4CFDA46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was the trade shaped by gendered power and reproductive labour (Paton)?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functions of the slave ship, according to </a:t>
            </a:r>
            <a:r>
              <a:rPr lang="en-GB" dirty="0" err="1"/>
              <a:t>Rediker</a:t>
            </a:r>
            <a:r>
              <a:rPr lang="en-GB" dirty="0"/>
              <a:t>/ Dorsey?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are the advantages or disadvantages of qualitative and quantitative approaches?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was the relationship between the Atlantic slave trade and the institution of slavery in Africa itself (Lovejoy)?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new perspectives on the world of the slave trade does Hicks’ book offer?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10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u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6696744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627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caribbean sea countries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556792"/>
            <a:ext cx="5976664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4124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470</Words>
  <Application>Microsoft Office PowerPoint</Application>
  <PresentationFormat>On-screen Show (4:3)</PresentationFormat>
  <Paragraphs>24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  Wednesday 19 November: two events about the history of Congo at Warwick!  5-6pm, FAB4.79 will focus on EXTRACTION through Sammy Baloji’s documentary L’Arbre de l’authenticité [The Tree of Authenticity] (2025).   Pierre-Philippe Fraiture, SMLC Professor of French Studies, who is currently working on a Leverhulme-funded project entitled ‘The Democratic Republic of the Congo: Culture and Resource Extraction’, will lead this session.   AND: </vt:lpstr>
      <vt:lpstr>Week 5: The Atlantic Slave Trade: From Numbers to Life Histories</vt:lpstr>
      <vt:lpstr>The transatlantic slave trade in numbers</vt:lpstr>
      <vt:lpstr>This week’s reading: choose 1</vt:lpstr>
      <vt:lpstr>The Atlantic slave trade in numbers</vt:lpstr>
      <vt:lpstr>Beyond the numbers: questions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The Atlantic Slave Trade</dc:title>
  <dc:creator>Cowling, Camillia</dc:creator>
  <cp:lastModifiedBy>camillia Cowling</cp:lastModifiedBy>
  <cp:revision>19</cp:revision>
  <dcterms:created xsi:type="dcterms:W3CDTF">2006-08-16T00:00:00Z</dcterms:created>
  <dcterms:modified xsi:type="dcterms:W3CDTF">2025-11-17T16:51:37Z</dcterms:modified>
</cp:coreProperties>
</file>