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8" r:id="rId3"/>
    <p:sldId id="272" r:id="rId4"/>
    <p:sldId id="285" r:id="rId5"/>
    <p:sldId id="286" r:id="rId6"/>
    <p:sldId id="287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8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CBA74-65BE-4261-B630-CBDA943BF33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5F139-A7D4-4C35-AAF2-F36F0CA1C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34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13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18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pghistoryoffice@warwick.ac.u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warw/detail.action?docID=807189" TargetMode="External"/><Relationship Id="rId2" Type="http://schemas.openxmlformats.org/officeDocument/2006/relationships/hyperlink" Target="https://warwick.ac.uk/fac/arts/cas/undergraduate/modules/am420/programme/demography/eltis_transatlantic_trade_reassessmen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fac/arts/cas/undergraduate/modules/am420/programme/experience/rediker_slave_ship_introduction.pdf" TargetMode="External"/><Relationship Id="rId5" Type="http://schemas.openxmlformats.org/officeDocument/2006/relationships/hyperlink" Target="https://warwick.ac.uk/fac/arts/cas/undergraduate/modules/am420/programme/experience/dorseyrape.pdf" TargetMode="External"/><Relationship Id="rId4" Type="http://schemas.openxmlformats.org/officeDocument/2006/relationships/hyperlink" Target="https://warwick.ac.uk/fac/arts/cas/undergraduate/modules/am420/programme/demography/paton_gender_history_atlantic_slavery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5: The Atlantic Slave Trade: From Numbers to Human Histories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3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D69AB-C6F5-275E-CD6B-F3C6D45DD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Doing an MA at Warwick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73B45-D102-2D58-A565-4800162F4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 Monday of Week 7, we will be running an information session for any final year students interested in staying on for the MA.</a:t>
            </a:r>
            <a:endParaRPr lang="en-GB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We’ll be giving students an overview of the programme, the application process and funding opportunities. It’s a great opportunity to hear what the MA is like and ask any questions they might have. </a:t>
            </a:r>
            <a:endParaRPr lang="en-GB" sz="2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session will run from 12-1pm in FAB3.57 (the large social learning space). Any students who can’t make that session are invited to get in touch with </a:t>
            </a:r>
            <a:r>
              <a:rPr lang="en-GB" sz="2500" b="1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pghistoryoffice@warwick.ac.uk</a:t>
            </a:r>
            <a:r>
              <a:rPr lang="en-GB" sz="2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more information about the MA</a:t>
            </a:r>
            <a:r>
              <a:rPr lang="en-GB" sz="2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410723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week’s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/>
              <a:t>Eltis</a:t>
            </a:r>
            <a:r>
              <a:rPr lang="en-GB" dirty="0"/>
              <a:t>, David. </a:t>
            </a:r>
            <a:r>
              <a:rPr lang="en-GB" dirty="0">
                <a:hlinkClick r:id="rId2"/>
              </a:rPr>
              <a:t>“The Volume and Structure of the Transatlantic Trade: A Reassessment.”</a:t>
            </a:r>
            <a:r>
              <a:rPr lang="en-GB" dirty="0"/>
              <a:t> William and Mary Quarterly, 58: 1 (2001): 17-47.</a:t>
            </a:r>
          </a:p>
          <a:p>
            <a:r>
              <a:rPr lang="en-GB" dirty="0"/>
              <a:t>Lovejoy, Paul. </a:t>
            </a:r>
            <a:r>
              <a:rPr lang="en-GB" dirty="0">
                <a:hlinkClick r:id="rId3"/>
              </a:rPr>
              <a:t>Transformations in Slavery</a:t>
            </a:r>
            <a:r>
              <a:rPr lang="en-GB" dirty="0"/>
              <a:t>: A History of Slavery in Africa. Chapter 1: “Africa and Slavery.” CUP 2012 (third edition).</a:t>
            </a:r>
          </a:p>
          <a:p>
            <a:r>
              <a:rPr lang="en-GB" dirty="0"/>
              <a:t>Paton, Diana. "</a:t>
            </a:r>
            <a:r>
              <a:rPr lang="en-GB" dirty="0">
                <a:hlinkClick r:id="rId4"/>
              </a:rPr>
              <a:t>Gender History, Global History, and Atlantic Slavery: On Racial Capitalism and Social Reproduction."</a:t>
            </a:r>
            <a:r>
              <a:rPr lang="en-GB" dirty="0"/>
              <a:t> </a:t>
            </a:r>
            <a:r>
              <a:rPr lang="en-GB" i="1" dirty="0"/>
              <a:t>American Historical Review</a:t>
            </a:r>
            <a:r>
              <a:rPr lang="en-GB" dirty="0"/>
              <a:t>, 127:2 (June 2022): 726-754</a:t>
            </a:r>
          </a:p>
          <a:p>
            <a:r>
              <a:rPr lang="en-GB" dirty="0"/>
              <a:t>Dorsey, Joseph. Dorsey, Joseph C. </a:t>
            </a:r>
            <a:r>
              <a:rPr lang="en-GB" dirty="0">
                <a:hlinkClick r:id="rId5"/>
              </a:rPr>
              <a:t>“It Hurt Very Much at the Time: Rape Culture, Patriarchy, and the Slave Body-Semiotic.”</a:t>
            </a:r>
            <a:r>
              <a:rPr lang="en-GB" dirty="0"/>
              <a:t> In The Culture of Gender and Sexuality in the Caribbean, ed. Linden Lewis, 294-322. Gainesville: University Press of Florida, 2003</a:t>
            </a:r>
          </a:p>
          <a:p>
            <a:r>
              <a:rPr lang="en-GB" dirty="0" err="1"/>
              <a:t>Rediker</a:t>
            </a:r>
            <a:r>
              <a:rPr lang="en-GB" dirty="0"/>
              <a:t>, Marcus, </a:t>
            </a:r>
            <a:r>
              <a:rPr lang="en-GB" i="1" dirty="0"/>
              <a:t>The Slave Ship: A Human History</a:t>
            </a:r>
            <a:r>
              <a:rPr lang="en-GB" dirty="0"/>
              <a:t>. London: John Murray, 2007.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hlinkClick r:id="rId6"/>
              </a:rPr>
              <a:t>“Introduction,</a:t>
            </a:r>
            <a:r>
              <a:rPr lang="en-GB" dirty="0">
                <a:effectLst/>
              </a:rPr>
              <a:t>” pp. 1-13.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056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B92DF-89E4-0A08-457A-41FD6F27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(all together)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C58B4-B242-DF00-EFEF-8C4CFDA46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Who/what shaped the volume and nature of the transatlantic slave trade?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was the trade shaped by gendered power and reproductive labour (Paton)?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functions of the slave ship, according to </a:t>
            </a:r>
            <a:r>
              <a:rPr lang="en-GB" dirty="0" err="1"/>
              <a:t>Rediker</a:t>
            </a:r>
            <a:r>
              <a:rPr lang="en-GB" dirty="0"/>
              <a:t>/ Dorsey?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 the advantages or disadvantages of qualitative and quantitative approaches?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relationship between the Atlantic slave trade and the institution of slavery in Africa itself (Lovejoy)?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10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18A42-A1DE-C921-4FF6-570006541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BAE45-BDE2-AB5A-E0D5-92FFA95FE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Who/what shaped the volume and nature of the transatlantic slave trade?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does Paton argue the trade was shaped by gender?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features did Brazil and Cuba share within the world of the Atlantic slave trade? Which were different?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relationship between the Atlantic slave trade and slavery in Africa itself?</a:t>
            </a:r>
          </a:p>
        </p:txBody>
      </p:sp>
    </p:spTree>
    <p:extLst>
      <p:ext uri="{BB962C8B-B14F-4D97-AF65-F5344CB8AC3E}">
        <p14:creationId xmlns:p14="http://schemas.microsoft.com/office/powerpoint/2010/main" val="261019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473B-44CC-DDB4-F892-9191A6577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8DA60-3BB0-C0AE-FDE5-D7198376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functions of the slave ship, according to </a:t>
            </a:r>
            <a:r>
              <a:rPr lang="en-GB" dirty="0" err="1"/>
              <a:t>Rediker</a:t>
            </a:r>
            <a:r>
              <a:rPr lang="en-GB" dirty="0"/>
              <a:t>/ Dorsey?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 the advantages and disadvantages of qualitative and quantitative approaches?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 the challenges of writing a more ‘human’/ person-centred history of the trade?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332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u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6696744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627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caribbean sea countries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556792"/>
            <a:ext cx="5976664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4124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492</Words>
  <Application>Microsoft Office PowerPoint</Application>
  <PresentationFormat>On-screen Show (4:3)</PresentationFormat>
  <Paragraphs>29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Week 5: The Atlantic Slave Trade: From Numbers to Human Histories</vt:lpstr>
      <vt:lpstr>Doing an MA at Warwick</vt:lpstr>
      <vt:lpstr>This week’s reading</vt:lpstr>
      <vt:lpstr>Questions (all together) </vt:lpstr>
      <vt:lpstr>Questions (1)</vt:lpstr>
      <vt:lpstr>Questions (2)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The Atlantic Slave Trade</dc:title>
  <dc:creator>Cowling, Camillia</dc:creator>
  <cp:lastModifiedBy>camillia Cowling</cp:lastModifiedBy>
  <cp:revision>16</cp:revision>
  <dcterms:created xsi:type="dcterms:W3CDTF">2006-08-16T00:00:00Z</dcterms:created>
  <dcterms:modified xsi:type="dcterms:W3CDTF">2023-10-31T16:39:19Z</dcterms:modified>
</cp:coreProperties>
</file>