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1" r:id="rId2"/>
    <p:sldId id="319" r:id="rId3"/>
    <p:sldId id="321" r:id="rId4"/>
    <p:sldId id="324" r:id="rId5"/>
    <p:sldId id="264" r:id="rId6"/>
    <p:sldId id="263" r:id="rId7"/>
    <p:sldId id="257" r:id="rId8"/>
    <p:sldId id="320" r:id="rId9"/>
    <p:sldId id="292" r:id="rId10"/>
    <p:sldId id="258" r:id="rId11"/>
    <p:sldId id="323" r:id="rId12"/>
    <p:sldId id="317" r:id="rId13"/>
    <p:sldId id="318" r:id="rId14"/>
    <p:sldId id="305" r:id="rId15"/>
    <p:sldId id="260" r:id="rId16"/>
    <p:sldId id="322" r:id="rId17"/>
    <p:sldId id="325" r:id="rId18"/>
    <p:sldId id="265" r:id="rId19"/>
    <p:sldId id="256" r:id="rId20"/>
    <p:sldId id="25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950E0-4350-49ED-8F5A-58648B4806F3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0D33B-D6FA-4996-85EA-245A8A7434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484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Modern Central West Africa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296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Mariana Candido’s book on Benguela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914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661E8995-65B9-8FA8-61FB-3AA41B35D4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D2D3DB7-B868-4F9F-8506-8EB4146B5156}" type="slidenum">
              <a:rPr lang="en-GB" altLang="en-US" smtClean="0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DEFC3357-4561-4C19-B2FD-36B38089A1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AB974682-FDAA-188A-FFCF-018F4979B5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Iberian expansion in 16</a:t>
            </a:r>
            <a:r>
              <a:rPr lang="en-GB" altLang="en-US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 / 17</a:t>
            </a:r>
            <a:r>
              <a:rPr lang="en-GB" altLang="en-US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 centuries (J Elliott, </a:t>
            </a:r>
            <a:r>
              <a:rPr lang="en-GB" altLang="en-US" i="1">
                <a:latin typeface="Arial" panose="020B0604020202020204" pitchFamily="34" charset="0"/>
                <a:cs typeface="Arial" panose="020B0604020202020204" pitchFamily="34" charset="0"/>
              </a:rPr>
              <a:t>Imperial Spain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5250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Mariana Candido’s book on Benguela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244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Modern Central West Africa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718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Central Africa in the nineteenth century. From Reid, </a:t>
            </a:r>
            <a:r>
              <a:rPr lang="en-GB" i="1" dirty="0"/>
              <a:t>A History of Modern Africa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688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Africa in the C19, from Reid, History of Modern 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0D33B-D6FA-4996-85EA-245A8A7434E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656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F36ED-3D59-2FC6-1807-3E714BB18D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B3B238-D503-A87A-D69B-71FE362159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7EB81-EFB0-6D06-F04D-C395ED601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63EC6-116F-AFC1-2B66-2F7BAFE8C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71D36-E3E6-145F-BA96-E9B61BF94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446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2E584-7FED-A286-99EE-850AB5A45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B8261D-9691-94E0-1651-ECC349269F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16264-CB61-5173-C819-031A13FBD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C316B-49E8-36FC-0CD7-9CD6FD5B6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07306-FE4F-4426-69B4-C79BE4095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2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494542-2A0C-40D5-1AB5-CDE1173FF5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E55DC2-8A72-9E75-49A6-A6629CE60F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0F277-3401-FD42-0F7D-6451C8434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B4B04-9E19-0BCC-0D7D-B9EDAE43B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F2AA2-B8F6-234F-81DD-78E53A150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7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0FCA1-8315-0CF4-F398-4296C186C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784A5-89E2-3008-2098-9F42A56C3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2685-CAFD-FF10-C652-82B57CE08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79416-47D4-B2A7-D833-88CD4EEF0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7F09A-F9AB-2DC8-D8C9-268E0D403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02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F285A-879C-5A55-91C5-D789EF7FC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548362-1CA2-37AA-906D-D05184D55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19305-5D2B-654B-26EB-1CE626986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B233B-6AC7-C586-F1C5-A7E6E2B35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3D0D3-1E91-230E-5DC5-8D31CF1FF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73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2433F-F6A9-F597-B166-F6436D8DC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405D5-5369-756D-7C6D-079602F0DB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FDBE01-7616-00AB-F820-003E1AEDD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EFC00-6A92-C472-91E9-88DE73F25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01557-BD8D-DCB8-1BBD-81CA77915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BC4D5-5F1B-B419-AAC6-D738707D9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611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9C51B-D999-6F59-2D12-4F9B47CEE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BB960-E3E8-C51D-DCED-D21C5BA1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22CC88-D137-3EB4-2417-ADBA78E16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1281D5-2422-7543-C88C-049AC91C43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F4D328-52AC-9BBD-46DA-1F1D1A6313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DAC010-AF66-7FF9-9BFD-E0163468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880727-5F76-0A46-FF7E-423F6E69E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F7D73C-E945-CCD9-26BE-03756076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79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1F32F-2428-9496-A87B-59CE1AE75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CDEF4B-FE4C-FAEA-3543-9499BAA97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4297C-7FBB-4EF1-CBD7-9D9206C67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28DEB-2B3B-950E-9E08-BEF569D48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0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0DD7B3-1794-D361-9C13-07D5EB943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CB2C88-B1FC-44A6-0198-2F61993E9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6F9446-E2E7-0148-3216-50F4C5163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0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075EB-108B-0F8E-980E-BC203E12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9149E-4EB8-9A6D-2FAE-F6CD5E05E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2A43E8-6E00-F5F9-E96C-4C5A7A30B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A1C293-C855-0AF2-EF90-BD2802950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935276-D4CF-88FD-6A1D-3978FF5F5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5DBC0-4C9C-3F98-2FC6-F1F403C28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2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F51DA-8CD2-1922-C0F0-AAAAB5954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DE6143-AF88-17C6-6A59-AF3437BF0C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F36AFF-F15F-51DB-EA5B-5ED5B501E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EBAC81-D04E-03F2-81CC-69EAAECB2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52C84-4840-0F44-410A-230646323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BD611B-F8C0-CAA0-87CB-6FE14438D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65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FF9822-D8F9-C89D-A671-08D2126E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120476-61E5-514A-2AAD-74268ED0E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6CF6A-7B5B-54A9-BA7F-83D9C86E66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A3A2E-D31C-4111-9BC5-0280F4AD736B}" type="datetimeFigureOut">
              <a:rPr lang="en-GB" smtClean="0"/>
              <a:t>10/01/2024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9981-7499-480C-A296-DBFAA57E7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0A605-A731-A040-FE19-545E419FF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30FAF-BD7B-48F6-8DA0-974F8844C3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0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0-www-cambridge-org.pugwash.lib.warwick.ac.uk/core/books/lourenco-da-silva-mendonca-and-the-black-atlantic-abolitionist-movement-in-the-seventeenth-century/B030B16D932D0C6A971FAC1BF9A19F5C" TargetMode="External"/><Relationship Id="rId7" Type="http://schemas.openxmlformats.org/officeDocument/2006/relationships/hyperlink" Target="https://ebookcentral.proquest.com/lib/warw/detail.action?docID=3445010" TargetMode="External"/><Relationship Id="rId2" Type="http://schemas.openxmlformats.org/officeDocument/2006/relationships/hyperlink" Target="https://ebookcentral.proquest.com/lib/warw/reader.action?docID=5549100&amp;ppg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vlebooks.com/Product/Index/1271565?page=0&amp;startBookmarkId=-1" TargetMode="External"/><Relationship Id="rId5" Type="http://schemas.openxmlformats.org/officeDocument/2006/relationships/hyperlink" Target="https://0-www-cambridge-org.pugwash.lib.warwick.ac.uk/core/books/wealth-land-and-property-in-angola/02D42844302D8CB96AEA9214D08D8E43" TargetMode="External"/><Relationship Id="rId4" Type="http://schemas.openxmlformats.org/officeDocument/2006/relationships/hyperlink" Target="https://ebookcentral.proquest.com/lib/warw/reader.action?docID=880641&amp;ppg=17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summon.serialssolutions.com/#!/search/document?ho=t&amp;include.ft.matches=f&amp;fvf=ContentType,Newspaper%20Article,t%7CContentType,Book%20Review,t&amp;l=en-UK&amp;q=aisha%20finch&amp;id=FETCHMERGED-warwick_catalog_b287644193" TargetMode="External"/><Relationship Id="rId2" Type="http://schemas.openxmlformats.org/officeDocument/2006/relationships/hyperlink" Target="https://0-www-cambridge-org.pugwash.lib.warwick.ac.uk/core/services/aop-cambridge-core/content/view/E68C1F5FA2B628AABD92179D72B500D1/9780511997594int_p1-30_CBO.pdf/introduction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0-academic-oup-com.pugwash.lib.warwick.ac.uk/book/25957/chapter/193760836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0-www-jstor-org.pugwash.lib.warwick.ac.uk/stable/pdf/20078560.pdf?refreqid=fastly-default%3Acda2a523a9994a4e86d5a04ec9a2a09a&amp;ab_segments=&amp;origin=&amp;initiator=&amp;acceptTC=1" TargetMode="External"/><Relationship Id="rId2" Type="http://schemas.openxmlformats.org/officeDocument/2006/relationships/hyperlink" Target="https://0-www-cambridge-org.pugwash.lib.warwick.ac.uk/core/books/central-africans-and-cultural-transformations-in-the-american-diaspora/BCF3251A9FF94F54BB55CA6CE44CE1E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bookcentral.proquest.com/lib/warw/detail.action?docID=3039488" TargetMode="External"/><Relationship Id="rId5" Type="http://schemas.openxmlformats.org/officeDocument/2006/relationships/hyperlink" Target="https://ebookcentral.proquest.com/lib/warw/detail.action?docID=6387416" TargetMode="External"/><Relationship Id="rId4" Type="http://schemas.openxmlformats.org/officeDocument/2006/relationships/hyperlink" Target="https://0-www-degruyter-com.pugwash.lib.warwick.ac.uk/document/doi/10.1525/9780520947924/htm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81670-6850-6962-F372-5295670E59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1: West Central Africans and the diaspora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481F0E-9DBE-EBF1-0331-52145C5E4B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232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AB4A33-46F5-1982-9260-68EA211C0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Portuguese fortresses south of the </a:t>
            </a:r>
            <a:r>
              <a:rPr lang="en-GB" dirty="0" err="1"/>
              <a:t>Kwanze</a:t>
            </a:r>
            <a:r>
              <a:rPr lang="en-GB" dirty="0"/>
              <a:t> River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00F94D-CA3D-E210-D455-6AD6F0907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66AFA67-AC43-38F8-2B63-E31211EA4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2CC6FD7-1605-CF7B-F74E-2ED8BBF54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111761"/>
            <a:ext cx="5440045" cy="636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593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68702-C130-577A-BA21-9B1453E28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reading on the Brazil/ South Atlantic connections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CF55C-0195-2C9C-55BB-AE7705924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94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dirty="0"/>
              <a:t>Luis Felipe </a:t>
            </a:r>
            <a:r>
              <a:rPr lang="en-GB" dirty="0" err="1"/>
              <a:t>Alencastro</a:t>
            </a:r>
            <a:r>
              <a:rPr lang="en-GB" dirty="0"/>
              <a:t>, </a:t>
            </a:r>
            <a:r>
              <a:rPr lang="en-GB" dirty="0">
                <a:hlinkClick r:id="rId2"/>
              </a:rPr>
              <a:t>The Trade in the Living: The Formation of Brazil in the South Atlantic in the Sixteenth and Seventeenth Centuries</a:t>
            </a:r>
            <a:r>
              <a:rPr lang="en-GB" dirty="0"/>
              <a:t> 2018)</a:t>
            </a:r>
          </a:p>
          <a:p>
            <a:r>
              <a:rPr lang="en-GB" dirty="0"/>
              <a:t>Jose </a:t>
            </a:r>
            <a:r>
              <a:rPr lang="en-GB" dirty="0" err="1"/>
              <a:t>Lingna</a:t>
            </a:r>
            <a:r>
              <a:rPr lang="en-GB" dirty="0"/>
              <a:t> </a:t>
            </a:r>
            <a:r>
              <a:rPr lang="en-GB" dirty="0" err="1"/>
              <a:t>Nafafe</a:t>
            </a:r>
            <a:r>
              <a:rPr lang="en-GB" dirty="0"/>
              <a:t>, </a:t>
            </a:r>
            <a:r>
              <a:rPr lang="en-GB" dirty="0">
                <a:hlinkClick r:id="rId3"/>
              </a:rPr>
              <a:t>Lourenco da Silva Mendonca and the Black Atlantic Abolitionist Movement in the Seventeenth Century</a:t>
            </a:r>
            <a:r>
              <a:rPr lang="en-GB" dirty="0"/>
              <a:t>, CUP 2022</a:t>
            </a:r>
          </a:p>
          <a:p>
            <a:r>
              <a:rPr lang="en-GB" dirty="0" err="1">
                <a:hlinkClick r:id="rId4"/>
              </a:rPr>
              <a:t>Roquinaldo</a:t>
            </a:r>
            <a:r>
              <a:rPr lang="en-GB" dirty="0">
                <a:hlinkClick r:id="rId4"/>
              </a:rPr>
              <a:t> Ferreira, Cross-Cultural Exchange in the Atlantic World: Angola and Brazil during the Era of the Slave Trade</a:t>
            </a:r>
            <a:endParaRPr lang="en-GB" dirty="0"/>
          </a:p>
          <a:p>
            <a:r>
              <a:rPr lang="en-GB" dirty="0"/>
              <a:t>Mariana Candido, </a:t>
            </a:r>
            <a:r>
              <a:rPr lang="en-GB" dirty="0">
                <a:hlinkClick r:id="rId5"/>
              </a:rPr>
              <a:t>Wealth, Land, and Property in Angola: A History of Dispossession, Slavery, and Inequality (CUP 2022)</a:t>
            </a:r>
            <a:endParaRPr lang="en-GB" dirty="0"/>
          </a:p>
          <a:p>
            <a:r>
              <a:rPr lang="en-GB" dirty="0"/>
              <a:t>Toby Green, </a:t>
            </a:r>
            <a:r>
              <a:rPr lang="en-GB" dirty="0">
                <a:hlinkClick r:id="rId6"/>
              </a:rPr>
              <a:t>A Fistful of Shells: West Africa from the Rise of the Slave Trade to the Age of Revolution</a:t>
            </a:r>
            <a:r>
              <a:rPr lang="en-GB" dirty="0"/>
              <a:t>. 2019</a:t>
            </a:r>
          </a:p>
          <a:p>
            <a:r>
              <a:rPr lang="en-GB" dirty="0"/>
              <a:t>Joseph Miller, </a:t>
            </a:r>
            <a:r>
              <a:rPr lang="en-GB" i="1" dirty="0">
                <a:hlinkClick r:id="rId7"/>
              </a:rPr>
              <a:t>Way of Death: Merchant Capitalism and the Angolan Slave Trade</a:t>
            </a:r>
            <a:r>
              <a:rPr lang="en-GB" i="1">
                <a:hlinkClick r:id="rId7"/>
              </a:rPr>
              <a:t>, 1730-1830</a:t>
            </a:r>
            <a:r>
              <a:rPr lang="en-GB" i="1"/>
              <a:t>, </a:t>
            </a:r>
            <a:r>
              <a:rPr lang="en-GB"/>
              <a:t> </a:t>
            </a:r>
            <a:r>
              <a:rPr lang="en-GB" dirty="0"/>
              <a:t>1988.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602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18EB8D5-54A9-29B3-0E4B-1F9928B54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Lourenço da Silva </a:t>
            </a:r>
            <a:r>
              <a:rPr lang="en-GB" sz="3000" b="1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Mendonça</a:t>
            </a:r>
            <a:endParaRPr lang="en-GB" sz="30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1460B1F-AEB0-8F36-FEB8-BFE4E50410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663" y="1042987"/>
            <a:ext cx="3143250" cy="4762500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E02755D-C67A-A0B8-5475-67FA0318ED3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25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Angolan prince who travelled to the Vatican in 1680s to start an international campaign against the institution of slavery - some 100 years before European abolitionism first developed</a:t>
            </a:r>
          </a:p>
          <a:p>
            <a:endParaRPr lang="en-GB" sz="2400" b="1" dirty="0">
              <a:cs typeface="Times New Roman" panose="02020603050405020304" pitchFamily="18" charset="0"/>
            </a:endParaRPr>
          </a:p>
          <a:p>
            <a:r>
              <a:rPr lang="en-GB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José </a:t>
            </a:r>
            <a:r>
              <a:rPr lang="en-GB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Lingna</a:t>
            </a:r>
            <a:r>
              <a:rPr lang="en-GB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Nafafé</a:t>
            </a:r>
            <a:r>
              <a:rPr lang="en-GB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CUP 2022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851145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entral Africa Political Map">
            <a:extLst>
              <a:ext uri="{FF2B5EF4-FFF2-40B4-BE49-F238E27FC236}">
                <a16:creationId xmlns:a16="http://schemas.microsoft.com/office/drawing/2014/main" id="{23D89FA0-7BD1-EDD7-610A-F8E0D090B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713" y="0"/>
            <a:ext cx="94265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256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7C8C3-EA04-BD4F-38F9-2172A7653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African states’ diplomatic relations with early modern Europe…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608A7-C280-77A5-E50D-5DFB69B5C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7B5C36-D7F4-E324-6945-3A812F22478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500" b="1" i="1" dirty="0"/>
              <a:t>Coat of arms of the Kingdom of </a:t>
            </a:r>
            <a:r>
              <a:rPr lang="en-GB" sz="2500" b="1" i="1" dirty="0" err="1"/>
              <a:t>Manicongo</a:t>
            </a:r>
            <a:r>
              <a:rPr lang="en-GB" sz="2500" b="1" i="1" dirty="0"/>
              <a:t> </a:t>
            </a:r>
            <a:r>
              <a:rPr lang="en-GB" sz="2500" b="1" dirty="0"/>
              <a:t>(c.1530). </a:t>
            </a:r>
          </a:p>
          <a:p>
            <a:r>
              <a:rPr lang="en-GB" sz="2500" b="1" dirty="0"/>
              <a:t>King Nzinga </a:t>
            </a:r>
            <a:r>
              <a:rPr lang="en-GB" sz="2500" b="1" dirty="0" err="1"/>
              <a:t>Nkwuwu</a:t>
            </a:r>
            <a:r>
              <a:rPr lang="en-GB" sz="2500" b="1" dirty="0"/>
              <a:t>, ruler of the kingdom of Congo, converted to Christianity at the turn of the C15. An independent kingdom with a bishopric at its capital, Sao Salvador, the Congo boasted diplomatic ties with Lisbon, Madrid, and Rome, and sent embassies to other European capitals. </a:t>
            </a:r>
          </a:p>
          <a:p>
            <a:r>
              <a:rPr lang="en-GB" sz="2500" b="1" dirty="0"/>
              <a:t>Source: Luis Felipe </a:t>
            </a:r>
            <a:r>
              <a:rPr lang="en-GB" sz="2500" b="1" dirty="0" err="1"/>
              <a:t>Alencastro</a:t>
            </a:r>
            <a:r>
              <a:rPr lang="en-GB" sz="2500" b="1" dirty="0"/>
              <a:t>, </a:t>
            </a:r>
            <a:r>
              <a:rPr lang="en-GB" sz="2500" b="1" i="1" dirty="0"/>
              <a:t>The Trade in the Living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9A4168-B2D6-C3C9-41CA-8541A3497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408" y="0"/>
            <a:ext cx="56897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39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0BB11-EE8E-B739-FD7B-784A455B8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Kingdom of Kongo, 15</a:t>
            </a:r>
            <a:r>
              <a:rPr lang="en-GB" baseline="30000" dirty="0"/>
              <a:t>th</a:t>
            </a:r>
            <a:r>
              <a:rPr lang="en-GB" dirty="0"/>
              <a:t> century coat of arms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F15068-E77F-3EC9-8E54-49ACF85EA97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2800" i="1" dirty="0"/>
              <a:t>For a great introduction to the history of this major African kingdom see:</a:t>
            </a:r>
          </a:p>
          <a:p>
            <a:r>
              <a:rPr lang="en-GB" sz="2800" b="1" dirty="0"/>
              <a:t>https://africankingdoms.co.uk/kongo/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1CA0816-355B-0619-C9D8-7C7EB5B05C0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320" y="944880"/>
            <a:ext cx="3119120" cy="445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115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25C4451-76F5-4D0B-D492-7069DAFB9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9BCF1F-9F9D-86A1-77AC-788AF950D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Mariana P Candido, </a:t>
            </a:r>
            <a:r>
              <a:rPr lang="en-GB" dirty="0">
                <a:hlinkClick r:id="rId2"/>
              </a:rPr>
              <a:t>An African Slaving Port and the Atlantic World: Benguela and its Hinterland</a:t>
            </a:r>
            <a:r>
              <a:rPr lang="en-GB" dirty="0"/>
              <a:t> (CUP 2013): "Introduction," pp. 1-30.</a:t>
            </a:r>
          </a:p>
          <a:p>
            <a:r>
              <a:rPr lang="en-GB" dirty="0"/>
              <a:t>Aisha Finch, </a:t>
            </a:r>
            <a:r>
              <a:rPr lang="en-GB" dirty="0">
                <a:hlinkClick r:id="rId3"/>
              </a:rPr>
              <a:t>Rethinking Slave Rebellion in Cuba</a:t>
            </a:r>
            <a:r>
              <a:rPr lang="en-GB" dirty="0"/>
              <a:t>, chapter 7, "African Cuban Traditions and the Making of an Insurgency"</a:t>
            </a:r>
          </a:p>
          <a:p>
            <a:r>
              <a:rPr lang="en-GB" dirty="0"/>
              <a:t>Robert </a:t>
            </a:r>
            <a:r>
              <a:rPr lang="en-GB" dirty="0" err="1"/>
              <a:t>Slenes</a:t>
            </a:r>
            <a:r>
              <a:rPr lang="en-GB" dirty="0"/>
              <a:t>, </a:t>
            </a:r>
            <a:r>
              <a:rPr lang="en-GB" dirty="0">
                <a:hlinkClick r:id="rId4"/>
              </a:rPr>
              <a:t>"Metaphors to Live By in the Diaspora: Conceptual Tropes and Ontological Wordplay among Central Africans in the Middle Passage and Beyond," in </a:t>
            </a:r>
            <a:r>
              <a:rPr lang="en-GB" i="1" dirty="0">
                <a:hlinkClick r:id="rId4"/>
              </a:rPr>
              <a:t>Tracing Language Movement in Africa</a:t>
            </a:r>
            <a:r>
              <a:rPr lang="en-GB" dirty="0"/>
              <a:t>, eds. Ericka A. Albaugh and Kathryn M de Luna (OUP, 2018)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422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4F2AC-A7C9-B609-CDC2-4EE731C2D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Further reading on central African politics &amp; culture in Africa and the diaspora (for essays etc)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926F3-A8D9-1276-7BE1-9CAFA8239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Heywood, Linda, ed., </a:t>
            </a:r>
            <a:r>
              <a:rPr lang="en-GB" i="1" dirty="0">
                <a:hlinkClick r:id="rId2"/>
              </a:rPr>
              <a:t>Central Africans and Cultural Transformations in the American Diaspora</a:t>
            </a:r>
            <a:r>
              <a:rPr lang="en-GB" i="1" dirty="0"/>
              <a:t>. </a:t>
            </a:r>
            <a:r>
              <a:rPr lang="en-GB" dirty="0"/>
              <a:t>CUP 2009</a:t>
            </a:r>
          </a:p>
          <a:p>
            <a:r>
              <a:rPr lang="en-GB" dirty="0"/>
              <a:t>John Thornton, "</a:t>
            </a:r>
            <a:r>
              <a:rPr lang="en-GB" dirty="0">
                <a:hlinkClick r:id="rId3"/>
              </a:rPr>
              <a:t>I am the Subject of the King of Congo:" African Political Ideology and the Haitian Revolution."</a:t>
            </a:r>
            <a:r>
              <a:rPr lang="en-GB" dirty="0"/>
              <a:t> 1993 (&amp; see Thornton on Kongo more generally)</a:t>
            </a:r>
          </a:p>
          <a:p>
            <a:r>
              <a:rPr lang="en-GB" dirty="0"/>
              <a:t>Todd Ochoa, </a:t>
            </a:r>
            <a:r>
              <a:rPr lang="en-GB" dirty="0">
                <a:hlinkClick r:id="rId4"/>
              </a:rPr>
              <a:t>The Society of the Dead: </a:t>
            </a:r>
            <a:r>
              <a:rPr lang="en-GB" dirty="0" err="1">
                <a:hlinkClick r:id="rId4"/>
              </a:rPr>
              <a:t>Quita</a:t>
            </a:r>
            <a:r>
              <a:rPr lang="en-GB" dirty="0">
                <a:hlinkClick r:id="rId4"/>
              </a:rPr>
              <a:t> </a:t>
            </a:r>
            <a:r>
              <a:rPr lang="en-GB" dirty="0" err="1">
                <a:hlinkClick r:id="rId4"/>
              </a:rPr>
              <a:t>Manaquita</a:t>
            </a:r>
            <a:r>
              <a:rPr lang="en-GB" dirty="0">
                <a:hlinkClick r:id="rId4"/>
              </a:rPr>
              <a:t> and Palo Praise in Cuba</a:t>
            </a:r>
            <a:r>
              <a:rPr lang="en-GB" dirty="0"/>
              <a:t>. 2010.</a:t>
            </a:r>
          </a:p>
          <a:p>
            <a:r>
              <a:rPr lang="en-GB" dirty="0"/>
              <a:t>Gladys Gonzalez Bueno, Description of a </a:t>
            </a:r>
            <a:r>
              <a:rPr lang="en-GB" dirty="0" err="1"/>
              <a:t>palo</a:t>
            </a:r>
            <a:r>
              <a:rPr lang="en-GB" dirty="0"/>
              <a:t> monte ceremony, in Stubbs, Jean, and Pedro Perez </a:t>
            </a:r>
            <a:r>
              <a:rPr lang="en-GB" dirty="0" err="1"/>
              <a:t>Sarduy,</a:t>
            </a:r>
            <a:r>
              <a:rPr lang="en-GB" dirty="0" err="1">
                <a:hlinkClick r:id="rId5"/>
              </a:rPr>
              <a:t>AfroCuba</a:t>
            </a:r>
            <a:r>
              <a:rPr lang="en-GB" dirty="0">
                <a:hlinkClick r:id="rId5"/>
              </a:rPr>
              <a:t>: An Anthology of Cuban Writing on Race, Politics and Culture</a:t>
            </a:r>
            <a:r>
              <a:rPr lang="en-GB" dirty="0"/>
              <a:t>, 1993.</a:t>
            </a:r>
          </a:p>
          <a:p>
            <a:r>
              <a:rPr lang="en-GB" dirty="0"/>
              <a:t>Gomez, Michael </a:t>
            </a:r>
            <a:r>
              <a:rPr lang="en-GB" dirty="0">
                <a:hlinkClick r:id="rId6"/>
              </a:rPr>
              <a:t>Exchanging our Country Marks: The Transformation of African Identity in the Colonial and Antebellum South</a:t>
            </a:r>
            <a:r>
              <a:rPr lang="en-GB" dirty="0"/>
              <a:t>, </a:t>
            </a:r>
            <a:r>
              <a:rPr lang="en-GB" dirty="0" err="1"/>
              <a:t>ch</a:t>
            </a:r>
            <a:r>
              <a:rPr lang="en-GB" dirty="0"/>
              <a:t> 6</a:t>
            </a:r>
          </a:p>
          <a:p>
            <a:r>
              <a:rPr lang="en-GB" dirty="0"/>
              <a:t>Miguel Barnet, </a:t>
            </a:r>
            <a:r>
              <a:rPr lang="en-GB" i="1" dirty="0"/>
              <a:t>The Autobiography of a Runaway Slave</a:t>
            </a:r>
            <a:r>
              <a:rPr lang="en-GB" dirty="0"/>
              <a:t> (descriptions of </a:t>
            </a:r>
            <a:r>
              <a:rPr lang="en-GB" i="1" dirty="0" err="1"/>
              <a:t>palo</a:t>
            </a:r>
            <a:r>
              <a:rPr lang="en-GB" dirty="0"/>
              <a:t> rituals)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196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351856-63A9-6D3A-EAD3-164DC99D0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 about the reading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772604-CAA2-CA2C-DA10-73F68CDA6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does Mariana Candido suggest that a study of Benguela can change the way we write the history of the Atlantic World?</a:t>
            </a:r>
          </a:p>
          <a:p>
            <a:r>
              <a:rPr lang="en-GB" dirty="0"/>
              <a:t>* How, according to </a:t>
            </a:r>
            <a:r>
              <a:rPr lang="en-GB" dirty="0" err="1"/>
              <a:t>Slenes</a:t>
            </a:r>
            <a:r>
              <a:rPr lang="en-GB" dirty="0"/>
              <a:t>, did language help west central Africans build "metaphors to live by" across the Atlantic?</a:t>
            </a:r>
          </a:p>
          <a:p>
            <a:r>
              <a:rPr lang="en-GB" dirty="0"/>
              <a:t>* What was the role of West Central Africans in religious practices, warfare, and subversive geographies in rural Matanzas, Cuba, according to Finch?</a:t>
            </a:r>
          </a:p>
          <a:p>
            <a:r>
              <a:rPr lang="en-GB" dirty="0"/>
              <a:t>* What methods do these historians use to uncover West Central Africans' cultural and political lives? How successful are they, in your view?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6752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993DA-BB1B-FF21-5C46-ABE80911B6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066FE1-21B9-B93F-7130-B3B12D5841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96A7B7-68F7-8331-3087-B17B42C0E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" y="274320"/>
            <a:ext cx="11328399" cy="63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7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1F66D1-EB88-EA2E-2D0E-13167136B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472"/>
            <a:ext cx="3932237" cy="1146131"/>
          </a:xfrm>
        </p:spPr>
        <p:txBody>
          <a:bodyPr/>
          <a:lstStyle/>
          <a:p>
            <a:r>
              <a:rPr lang="en-GB" b="1" dirty="0"/>
              <a:t>Atlantic winds (red) and currents (blue)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96D30B-99DD-C045-82E3-A2645A8D1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8FF9A0-416F-0CF4-EE8D-90CF1F60A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402915"/>
            <a:ext cx="3932237" cy="5348613"/>
          </a:xfrm>
        </p:spPr>
        <p:txBody>
          <a:bodyPr>
            <a:normAutofit fontScale="92500" lnSpcReduction="20000"/>
          </a:bodyPr>
          <a:lstStyle/>
          <a:p>
            <a:r>
              <a:rPr lang="en-GB" sz="2500" b="1" dirty="0"/>
              <a:t>From SlaveVoyages.org “Introductory Maps”</a:t>
            </a:r>
          </a:p>
          <a:p>
            <a:r>
              <a:rPr lang="en-GB" sz="3200" b="1" i="1" dirty="0"/>
              <a:t>“In the age of sail, winds and ocean currents shaped the direction of the trans-Atlantic slave trade, effectively creating two separate slave-trading systems, one in the north with voyages originating in Europe and North America, the other in the south with voyages originating in Brazil.”</a:t>
            </a:r>
            <a:endParaRPr lang="en-GB" sz="2500" b="1" i="1" dirty="0"/>
          </a:p>
          <a:p>
            <a:endParaRPr lang="en-GB" sz="25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FDCEF83-221C-899C-E416-8C9CBBAC8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850" y="125260"/>
            <a:ext cx="6089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925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65787-8F1A-3B7F-6C98-9DF7ACC69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D7E0E-7348-5C0E-CEC8-C96E9F831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CC56BC-A583-E9D7-C92C-A2D0C56CB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91440"/>
            <a:ext cx="9331960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304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B63AF-1DC0-724C-5064-75DEF2CDE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75D2B-23B7-E05E-57D7-F8FA79CD6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F89EF5-3CFF-7641-B7F0-67E686EC6CE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D17EC4-727D-DBEE-D8DC-DA3DDDB80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1440"/>
            <a:ext cx="9331960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48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entral Africa Political Map">
            <a:extLst>
              <a:ext uri="{FF2B5EF4-FFF2-40B4-BE49-F238E27FC236}">
                <a16:creationId xmlns:a16="http://schemas.microsoft.com/office/drawing/2014/main" id="{23D89FA0-7BD1-EDD7-610A-F8E0D090B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713" y="0"/>
            <a:ext cx="94265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557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0EE1C-9961-E08C-7583-A6E844E87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CE41C-DE27-A745-D34A-24AB4E041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FB44439-DEAA-E276-F437-6A62265AC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80963"/>
            <a:ext cx="11458575" cy="669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113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41CD7F2-7F8B-C165-FBA1-61A4AFF9F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8" y="0"/>
            <a:ext cx="6473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647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C780-F41E-F83E-6EB6-D4777D28F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73B02-D2D1-9A90-E312-56BBC97D5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C826538-0B60-6C65-6DFD-944F59713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88" y="162560"/>
            <a:ext cx="10855612" cy="653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262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EF516B-21F6-CAA2-AD2D-D7425B770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Initial questions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D922E2-5744-33E6-B2DE-B7A9736C9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do you know the connections between the longer histories of West Central Africa (especially today’s Angola) and Brazil?</a:t>
            </a:r>
          </a:p>
          <a:p>
            <a:r>
              <a:rPr lang="en-GB" dirty="0"/>
              <a:t> [by way of recap] What distinguished West Central Africans from West Africans in Brazil? where in Brazil did most West Central Africans go by the mid-C18, and why? (Check Lauderdale Graham's article and also the '</a:t>
            </a:r>
            <a:r>
              <a:rPr lang="en-GB" dirty="0" err="1"/>
              <a:t>Nago</a:t>
            </a:r>
            <a:r>
              <a:rPr lang="en-GB" dirty="0"/>
              <a:t> and Mina' pieces from last week on the Yoruba)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554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DSCN0660">
            <a:extLst>
              <a:ext uri="{FF2B5EF4-FFF2-40B4-BE49-F238E27FC236}">
                <a16:creationId xmlns:a16="http://schemas.microsoft.com/office/drawing/2014/main" id="{3FE3210C-FA58-72B2-5D7F-88E0B63BA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649289"/>
            <a:ext cx="8583612" cy="555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489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903</Words>
  <Application>Microsoft Office PowerPoint</Application>
  <PresentationFormat>Widescreen</PresentationFormat>
  <Paragraphs>57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Garamond</vt:lpstr>
      <vt:lpstr>Times New Roman</vt:lpstr>
      <vt:lpstr>Office Theme</vt:lpstr>
      <vt:lpstr>Week 1: West Central Africans and the diaspora</vt:lpstr>
      <vt:lpstr>Atlantic winds (red) and currents (blue)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Initial questions </vt:lpstr>
      <vt:lpstr>PowerPoint Presentation</vt:lpstr>
      <vt:lpstr>Portuguese fortresses south of the Kwanze River </vt:lpstr>
      <vt:lpstr>Further reading on the Brazil/ South Atlantic connections</vt:lpstr>
      <vt:lpstr>Lourenço da Silva Mendonça</vt:lpstr>
      <vt:lpstr>PowerPoint Presentation</vt:lpstr>
      <vt:lpstr>African states’ diplomatic relations with early modern Europe…</vt:lpstr>
      <vt:lpstr>Kingdom of Kongo, 15th century coat of arms </vt:lpstr>
      <vt:lpstr>Reading</vt:lpstr>
      <vt:lpstr>Further reading on central African politics &amp; culture in Africa and the diaspora (for essays etc)</vt:lpstr>
      <vt:lpstr>Questions about the reading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camillia Cowling</dc:creator>
  <cp:lastModifiedBy>camillia Cowling</cp:lastModifiedBy>
  <cp:revision>7</cp:revision>
  <dcterms:created xsi:type="dcterms:W3CDTF">2024-01-08T10:18:13Z</dcterms:created>
  <dcterms:modified xsi:type="dcterms:W3CDTF">2024-01-10T21:56:37Z</dcterms:modified>
</cp:coreProperties>
</file>