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FA8C3-DA16-8746-DC91-3E5A914488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0C94910-E786-9E41-614B-38ACE445DD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5991140-B7BE-41B3-4658-833414556815}"/>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C14ACD2F-CF34-F860-C53D-16B82C963C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941BAA-97CE-31A7-7F8E-0A7DE70F5C76}"/>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169960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2FED2-15FC-F9B3-CEDE-D6498A5352E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5DB9EE-0B54-5D02-4C99-0DB417DB02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51CFDD-8FDA-5DB1-89D0-F2EFDAE143D1}"/>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28A602FD-18CD-157B-29D2-2AA803957F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D1DDB9-B703-87F4-C83F-824BE1D7BFE7}"/>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3699002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208F60-039B-EC3B-6921-F46122CD8D2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216851-5758-02A3-4F01-0E92514E02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F5A713-60F5-5BAF-F819-66BCF4E673C5}"/>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A024C407-0E6B-1100-332A-9ED55EE27C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A60B45-E5E1-54A8-04B4-E7D505935052}"/>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2136074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62A70-C55B-8D70-A7E1-9D8705A0F0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A1FCC53-7CC4-73E1-D8E2-0FBE8B97E0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8770FD-4D05-E414-A4F0-B0455ECD0F68}"/>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8D54A7C3-A69D-431B-5CD5-548F9AAFAA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F58EB4-D286-70A5-7304-1AE0F09CDD73}"/>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1763944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FEC0A-9CF2-C175-E880-91979A4F47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1FFD9A1-635B-6313-F8C5-C3309AEC54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8A6B81-F5B6-D473-25D7-2926E1941F02}"/>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839F7EFA-EE84-FF4F-B31C-A6F5959224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C98A3B-8409-4163-6E03-164A112C4F00}"/>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3013170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8A37F-03C7-BC3E-B1A2-0E9A024E76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99097D-18E5-AE76-F83A-107659BA07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F43739-D1FC-7BF5-0AF6-9919B8A80C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FCBA280-3A33-C6A1-E5A8-97DF4BCF80B0}"/>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6" name="Footer Placeholder 5">
            <a:extLst>
              <a:ext uri="{FF2B5EF4-FFF2-40B4-BE49-F238E27FC236}">
                <a16:creationId xmlns:a16="http://schemas.microsoft.com/office/drawing/2014/main" id="{A32278AF-4193-1B43-E8B2-6601607DE5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E8088-6DE4-30A5-67CA-587033B65167}"/>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2403782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0BB90-137C-9064-7DDC-F07C8FCAFA8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C68F70-45AA-52DB-1A69-98C3127713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337A81-71F1-1512-850E-26700533FD0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A77A0B2-54B8-0D4C-B063-637B8F8318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507073-FF27-2F06-09F0-B2714C3753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F0369FC-B9DF-C881-B207-5E8CA4329381}"/>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8" name="Footer Placeholder 7">
            <a:extLst>
              <a:ext uri="{FF2B5EF4-FFF2-40B4-BE49-F238E27FC236}">
                <a16:creationId xmlns:a16="http://schemas.microsoft.com/office/drawing/2014/main" id="{53AA0C73-E5B3-16BD-302E-625CC9EF696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58FDBA-E0D3-1F05-1AC8-6107FC4D29D4}"/>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3107324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B9E9D-004E-0F97-6A2C-33253EED7FC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DF9C40B-B97D-A54C-6566-63CEC0E7C941}"/>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4" name="Footer Placeholder 3">
            <a:extLst>
              <a:ext uri="{FF2B5EF4-FFF2-40B4-BE49-F238E27FC236}">
                <a16:creationId xmlns:a16="http://schemas.microsoft.com/office/drawing/2014/main" id="{1E8A2BB0-BEE4-0BC5-B3DE-8907ABF6D63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1E69919-03FB-B8EF-338D-F3765566D2BC}"/>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1673285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F0C5A5-DFFA-5F84-4C51-47B6E4DD223E}"/>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3" name="Footer Placeholder 2">
            <a:extLst>
              <a:ext uri="{FF2B5EF4-FFF2-40B4-BE49-F238E27FC236}">
                <a16:creationId xmlns:a16="http://schemas.microsoft.com/office/drawing/2014/main" id="{EB9BC4A2-0D63-83D0-FC76-F1315E67F7E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1151FB6-22FA-7980-82CA-0EE6BE7E415D}"/>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1529730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2A328-EFD0-726F-F281-AF69AAB2D8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C008C59-B5CA-7096-7373-03FD12D081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F9541E-28DC-56E4-D3E6-84F253F995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27253E-9647-9BA5-AA3A-B907CC27419D}"/>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6" name="Footer Placeholder 5">
            <a:extLst>
              <a:ext uri="{FF2B5EF4-FFF2-40B4-BE49-F238E27FC236}">
                <a16:creationId xmlns:a16="http://schemas.microsoft.com/office/drawing/2014/main" id="{ED799E8D-1B94-5A34-D776-0BC7846BC1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0678E0-4840-3CC4-2292-B61D245594F1}"/>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498999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E4368-7D67-6CC7-033A-6037F277D1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E52038-EAE8-A2A6-42BC-BA53CDDCDD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851635-64B0-C662-EE7B-F56F6E852F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626F9F-4CAD-4CAE-7738-6D54457C34F6}"/>
              </a:ext>
            </a:extLst>
          </p:cNvPr>
          <p:cNvSpPr>
            <a:spLocks noGrp="1"/>
          </p:cNvSpPr>
          <p:nvPr>
            <p:ph type="dt" sz="half" idx="10"/>
          </p:nvPr>
        </p:nvSpPr>
        <p:spPr/>
        <p:txBody>
          <a:bodyPr/>
          <a:lstStyle/>
          <a:p>
            <a:fld id="{F46DA765-2B1E-4A6D-9EA9-1767504CC2B2}" type="datetimeFigureOut">
              <a:rPr lang="en-GB" smtClean="0"/>
              <a:t>20/11/2025</a:t>
            </a:fld>
            <a:endParaRPr lang="en-GB"/>
          </a:p>
        </p:txBody>
      </p:sp>
      <p:sp>
        <p:nvSpPr>
          <p:cNvPr id="6" name="Footer Placeholder 5">
            <a:extLst>
              <a:ext uri="{FF2B5EF4-FFF2-40B4-BE49-F238E27FC236}">
                <a16:creationId xmlns:a16="http://schemas.microsoft.com/office/drawing/2014/main" id="{E4CEA14B-0984-BD18-5789-2D828344D5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4B7CB1-E007-AA4F-F888-9411665E2C34}"/>
              </a:ext>
            </a:extLst>
          </p:cNvPr>
          <p:cNvSpPr>
            <a:spLocks noGrp="1"/>
          </p:cNvSpPr>
          <p:nvPr>
            <p:ph type="sldNum" sz="quarter" idx="12"/>
          </p:nvPr>
        </p:nvSpPr>
        <p:spPr/>
        <p:txBody>
          <a:bodyPr/>
          <a:lstStyle/>
          <a:p>
            <a:fld id="{0FDBC6D1-5B04-4BC4-B34C-89C467F5D4D9}" type="slidenum">
              <a:rPr lang="en-GB" smtClean="0"/>
              <a:t>‹#›</a:t>
            </a:fld>
            <a:endParaRPr lang="en-GB"/>
          </a:p>
        </p:txBody>
      </p:sp>
    </p:spTree>
    <p:extLst>
      <p:ext uri="{BB962C8B-B14F-4D97-AF65-F5344CB8AC3E}">
        <p14:creationId xmlns:p14="http://schemas.microsoft.com/office/powerpoint/2010/main" val="3704040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BF6D17-74EC-F31A-9522-E74EFEEE1C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009437B-83E7-DDFB-B215-4B15FDD370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A8D57D-7C27-E1AE-39F3-3BC2D205ED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6DA765-2B1E-4A6D-9EA9-1767504CC2B2}" type="datetimeFigureOut">
              <a:rPr lang="en-GB" smtClean="0"/>
              <a:t>20/11/2025</a:t>
            </a:fld>
            <a:endParaRPr lang="en-GB"/>
          </a:p>
        </p:txBody>
      </p:sp>
      <p:sp>
        <p:nvSpPr>
          <p:cNvPr id="5" name="Footer Placeholder 4">
            <a:extLst>
              <a:ext uri="{FF2B5EF4-FFF2-40B4-BE49-F238E27FC236}">
                <a16:creationId xmlns:a16="http://schemas.microsoft.com/office/drawing/2014/main" id="{96852F94-27F0-02DB-842C-83D95B198B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20C1CB9-B9CD-30ED-C6F1-EE0B71519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BC6D1-5B04-4BC4-B34C-89C467F5D4D9}" type="slidenum">
              <a:rPr lang="en-GB" smtClean="0"/>
              <a:t>‹#›</a:t>
            </a:fld>
            <a:endParaRPr lang="en-GB"/>
          </a:p>
        </p:txBody>
      </p:sp>
    </p:spTree>
    <p:extLst>
      <p:ext uri="{BB962C8B-B14F-4D97-AF65-F5344CB8AC3E}">
        <p14:creationId xmlns:p14="http://schemas.microsoft.com/office/powerpoint/2010/main" val="2521062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jstor.org/stable/10.5149/9781469671482_hicks.11?seq=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B4E70-A315-7D76-02DF-95C7FE7317C8}"/>
              </a:ext>
            </a:extLst>
          </p:cNvPr>
          <p:cNvSpPr>
            <a:spLocks noGrp="1"/>
          </p:cNvSpPr>
          <p:nvPr>
            <p:ph type="ctrTitle"/>
          </p:nvPr>
        </p:nvSpPr>
        <p:spPr/>
        <p:txBody>
          <a:bodyPr/>
          <a:lstStyle/>
          <a:p>
            <a:r>
              <a:rPr lang="en-GB" b="1" dirty="0"/>
              <a:t>Week 7: Abolition Efforts or a New Enslavement?</a:t>
            </a:r>
          </a:p>
        </p:txBody>
      </p:sp>
      <p:sp>
        <p:nvSpPr>
          <p:cNvPr id="3" name="Subtitle 2">
            <a:extLst>
              <a:ext uri="{FF2B5EF4-FFF2-40B4-BE49-F238E27FC236}">
                <a16:creationId xmlns:a16="http://schemas.microsoft.com/office/drawing/2014/main" id="{2DA93B29-1BA2-1B1F-98B3-AC27A45DD0B5}"/>
              </a:ext>
            </a:extLst>
          </p:cNvPr>
          <p:cNvSpPr>
            <a:spLocks noGrp="1"/>
          </p:cNvSpPr>
          <p:nvPr>
            <p:ph type="subTitle" idx="1"/>
          </p:nvPr>
        </p:nvSpPr>
        <p:spPr/>
        <p:txBody>
          <a:bodyPr>
            <a:normAutofit/>
          </a:bodyPr>
          <a:lstStyle/>
          <a:p>
            <a:r>
              <a:rPr lang="en-GB" sz="5400" dirty="0"/>
              <a:t>The Role of Britain</a:t>
            </a:r>
          </a:p>
        </p:txBody>
      </p:sp>
    </p:spTree>
    <p:extLst>
      <p:ext uri="{BB962C8B-B14F-4D97-AF65-F5344CB8AC3E}">
        <p14:creationId xmlns:p14="http://schemas.microsoft.com/office/powerpoint/2010/main" val="1064044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9146F-E359-5FFD-62E1-88DA1D2391EA}"/>
              </a:ext>
            </a:extLst>
          </p:cNvPr>
          <p:cNvSpPr>
            <a:spLocks noGrp="1"/>
          </p:cNvSpPr>
          <p:nvPr>
            <p:ph type="title"/>
          </p:nvPr>
        </p:nvSpPr>
        <p:spPr/>
        <p:txBody>
          <a:bodyPr/>
          <a:lstStyle/>
          <a:p>
            <a:r>
              <a:rPr lang="en-GB" b="1" dirty="0"/>
              <a:t>Reading</a:t>
            </a:r>
          </a:p>
        </p:txBody>
      </p:sp>
      <p:sp>
        <p:nvSpPr>
          <p:cNvPr id="3" name="Content Placeholder 2">
            <a:extLst>
              <a:ext uri="{FF2B5EF4-FFF2-40B4-BE49-F238E27FC236}">
                <a16:creationId xmlns:a16="http://schemas.microsoft.com/office/drawing/2014/main" id="{77277E09-83DD-B8B1-FECA-7E469980BD42}"/>
              </a:ext>
            </a:extLst>
          </p:cNvPr>
          <p:cNvSpPr>
            <a:spLocks noGrp="1"/>
          </p:cNvSpPr>
          <p:nvPr>
            <p:ph idx="1"/>
          </p:nvPr>
        </p:nvSpPr>
        <p:spPr/>
        <p:txBody>
          <a:bodyPr>
            <a:normAutofit/>
          </a:bodyPr>
          <a:lstStyle/>
          <a:p>
            <a:pPr>
              <a:buFont typeface="Arial" panose="020B0604020202020204" pitchFamily="34" charset="0"/>
              <a:buChar char="•"/>
            </a:pPr>
            <a:r>
              <a:rPr lang="en-GB" dirty="0"/>
              <a:t>Davis, David </a:t>
            </a:r>
            <a:r>
              <a:rPr lang="en-GB" dirty="0" err="1"/>
              <a:t>Brion</a:t>
            </a:r>
            <a:r>
              <a:rPr lang="en-GB" dirty="0"/>
              <a:t>. </a:t>
            </a:r>
            <a:r>
              <a:rPr lang="en-GB" i="1" dirty="0"/>
              <a:t>Inhuman Bondage: The Rise and Fall of Slavery in the New World.</a:t>
            </a:r>
            <a:r>
              <a:rPr lang="en-GB" dirty="0"/>
              <a:t> Oxford University Press, 2006: Chapter 12, “Explanations of British Abolitionism”</a:t>
            </a:r>
          </a:p>
          <a:p>
            <a:r>
              <a:rPr lang="en-GB" dirty="0"/>
              <a:t>Mary Hicks, </a:t>
            </a:r>
            <a:r>
              <a:rPr lang="en-GB" i="1" dirty="0"/>
              <a:t>Captive Cosmopolitans: Black Mariners and the World of South Atlantic Slavery </a:t>
            </a:r>
            <a:r>
              <a:rPr lang="en-GB" dirty="0"/>
              <a:t>(Omohundro Institute 2024), chapter 5: </a:t>
            </a:r>
            <a:r>
              <a:rPr lang="en-GB" dirty="0">
                <a:hlinkClick r:id="rId2"/>
              </a:rPr>
              <a:t>"Black Mariners in the Age of Abolition."</a:t>
            </a:r>
            <a:endParaRPr lang="en-GB" dirty="0"/>
          </a:p>
          <a:p>
            <a:pPr>
              <a:buFont typeface="Arial" panose="020B0604020202020204" pitchFamily="34" charset="0"/>
              <a:buChar char="•"/>
            </a:pPr>
            <a:r>
              <a:rPr lang="en-GB" dirty="0"/>
              <a:t>Randy J. Sparks, "</a:t>
            </a:r>
            <a:r>
              <a:rPr lang="en-GB" dirty="0" err="1"/>
              <a:t>Gavino</a:t>
            </a:r>
            <a:r>
              <a:rPr lang="en-GB" dirty="0"/>
              <a:t> of the </a:t>
            </a:r>
            <a:r>
              <a:rPr lang="en-GB" i="1" dirty="0"/>
              <a:t>Lucumi </a:t>
            </a:r>
            <a:r>
              <a:rPr lang="en-GB" dirty="0"/>
              <a:t>Nation: David Turnbull and the Liberated Africans of Havana", in: </a:t>
            </a:r>
            <a:r>
              <a:rPr lang="en-GB" i="1" dirty="0"/>
              <a:t>Liberated Africans and the Abolition of the Slave Trade, 1807-1896</a:t>
            </a:r>
            <a:r>
              <a:rPr lang="en-GB" dirty="0"/>
              <a:t>, eds. Richard Anderson and Henry B. Lovejoy (Cambridge, 2020) (chapter 9)</a:t>
            </a:r>
          </a:p>
          <a:p>
            <a:endParaRPr lang="en-GB" dirty="0"/>
          </a:p>
        </p:txBody>
      </p:sp>
    </p:spTree>
    <p:extLst>
      <p:ext uri="{BB962C8B-B14F-4D97-AF65-F5344CB8AC3E}">
        <p14:creationId xmlns:p14="http://schemas.microsoft.com/office/powerpoint/2010/main" val="1432625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96B0-EEE5-FB28-E01C-694D46AFA7F1}"/>
              </a:ext>
            </a:extLst>
          </p:cNvPr>
          <p:cNvSpPr>
            <a:spLocks noGrp="1"/>
          </p:cNvSpPr>
          <p:nvPr>
            <p:ph type="title"/>
          </p:nvPr>
        </p:nvSpPr>
        <p:spPr/>
        <p:txBody>
          <a:bodyPr/>
          <a:lstStyle/>
          <a:p>
            <a:r>
              <a:rPr lang="en-GB" b="1" dirty="0"/>
              <a:t>Questions </a:t>
            </a:r>
          </a:p>
        </p:txBody>
      </p:sp>
      <p:sp>
        <p:nvSpPr>
          <p:cNvPr id="3" name="Content Placeholder 2">
            <a:extLst>
              <a:ext uri="{FF2B5EF4-FFF2-40B4-BE49-F238E27FC236}">
                <a16:creationId xmlns:a16="http://schemas.microsoft.com/office/drawing/2014/main" id="{AE63DCA2-CC5F-16AF-AB2B-326DCA786E51}"/>
              </a:ext>
            </a:extLst>
          </p:cNvPr>
          <p:cNvSpPr>
            <a:spLocks noGrp="1"/>
          </p:cNvSpPr>
          <p:nvPr>
            <p:ph idx="1"/>
          </p:nvPr>
        </p:nvSpPr>
        <p:spPr/>
        <p:txBody>
          <a:bodyPr>
            <a:normAutofit lnSpcReduction="10000"/>
          </a:bodyPr>
          <a:lstStyle/>
          <a:p>
            <a:r>
              <a:rPr lang="en-GB" dirty="0"/>
              <a:t>Why did Britain eventually abolish the trade in 1807 and slavery itself in 1833-8?</a:t>
            </a:r>
          </a:p>
          <a:p>
            <a:r>
              <a:rPr lang="en-GB" dirty="0"/>
              <a:t>What was the effect of British slave trade abolition on Brazil and Cuba?</a:t>
            </a:r>
          </a:p>
          <a:p>
            <a:r>
              <a:rPr lang="en-GB" dirty="0"/>
              <a:t>What was the fate of Liberated Africans in Cuba/ Brazil/ across the Atlantic World?</a:t>
            </a:r>
          </a:p>
          <a:p>
            <a:r>
              <a:rPr lang="en-GB" dirty="0"/>
              <a:t>Why have historians been so interested in the Liberated Africans?</a:t>
            </a:r>
          </a:p>
          <a:p>
            <a:r>
              <a:rPr lang="en-GB" dirty="0"/>
              <a:t>Looked at from the perspective of Black mariners in the South Atlantic (Hicks), does the story of the abolition of the slave trade change? What did freedom mean to enslaved sailors?</a:t>
            </a:r>
          </a:p>
          <a:p>
            <a:endParaRPr lang="en-GB" dirty="0"/>
          </a:p>
        </p:txBody>
      </p:sp>
    </p:spTree>
    <p:extLst>
      <p:ext uri="{BB962C8B-B14F-4D97-AF65-F5344CB8AC3E}">
        <p14:creationId xmlns:p14="http://schemas.microsoft.com/office/powerpoint/2010/main" val="3171525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227</Words>
  <Application>Microsoft Office PowerPoint</Application>
  <PresentationFormat>Widescreen</PresentationFormat>
  <Paragraphs>12</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Week 7: Abolition Efforts or a New Enslavement?</vt:lpstr>
      <vt:lpstr>Reading</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7: Abolition Efforts or a New Enslavement?</dc:title>
  <dc:creator>camillia Cowling</dc:creator>
  <cp:lastModifiedBy>camillia Cowling</cp:lastModifiedBy>
  <cp:revision>2</cp:revision>
  <dcterms:created xsi:type="dcterms:W3CDTF">2023-11-14T16:02:39Z</dcterms:created>
  <dcterms:modified xsi:type="dcterms:W3CDTF">2025-11-20T17:35:03Z</dcterms:modified>
</cp:coreProperties>
</file>