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  <p:sldId id="256" r:id="rId4"/>
    <p:sldId id="259" r:id="rId5"/>
    <p:sldId id="263" r:id="rId6"/>
    <p:sldId id="258" r:id="rId7"/>
    <p:sldId id="260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8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45423-9CD8-4C6D-8E64-55F31ADE6CB1}" type="datetimeFigureOut">
              <a:rPr lang="en-GB" smtClean="0"/>
              <a:t>26/01/2026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85619-5E3E-4214-B1EC-0CE59DEE66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18683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45423-9CD8-4C6D-8E64-55F31ADE6CB1}" type="datetimeFigureOut">
              <a:rPr lang="en-GB" smtClean="0"/>
              <a:t>26/01/2026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85619-5E3E-4214-B1EC-0CE59DEE66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94135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45423-9CD8-4C6D-8E64-55F31ADE6CB1}" type="datetimeFigureOut">
              <a:rPr lang="en-GB" smtClean="0"/>
              <a:t>26/01/2026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85619-5E3E-4214-B1EC-0CE59DEE66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2193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45423-9CD8-4C6D-8E64-55F31ADE6CB1}" type="datetimeFigureOut">
              <a:rPr lang="en-GB" smtClean="0"/>
              <a:t>26/01/2026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85619-5E3E-4214-B1EC-0CE59DEE66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44133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45423-9CD8-4C6D-8E64-55F31ADE6CB1}" type="datetimeFigureOut">
              <a:rPr lang="en-GB" smtClean="0"/>
              <a:t>26/01/2026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85619-5E3E-4214-B1EC-0CE59DEE66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0932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45423-9CD8-4C6D-8E64-55F31ADE6CB1}" type="datetimeFigureOut">
              <a:rPr lang="en-GB" smtClean="0"/>
              <a:t>26/01/2026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85619-5E3E-4214-B1EC-0CE59DEE66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3899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45423-9CD8-4C6D-8E64-55F31ADE6CB1}" type="datetimeFigureOut">
              <a:rPr lang="en-GB" smtClean="0"/>
              <a:t>26/01/2026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85619-5E3E-4214-B1EC-0CE59DEE66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49433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45423-9CD8-4C6D-8E64-55F31ADE6CB1}" type="datetimeFigureOut">
              <a:rPr lang="en-GB" smtClean="0"/>
              <a:t>26/01/2026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85619-5E3E-4214-B1EC-0CE59DEE66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76511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45423-9CD8-4C6D-8E64-55F31ADE6CB1}" type="datetimeFigureOut">
              <a:rPr lang="en-GB" smtClean="0"/>
              <a:t>26/01/2026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85619-5E3E-4214-B1EC-0CE59DEE66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8956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45423-9CD8-4C6D-8E64-55F31ADE6CB1}" type="datetimeFigureOut">
              <a:rPr lang="en-GB" smtClean="0"/>
              <a:t>26/01/2026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85619-5E3E-4214-B1EC-0CE59DEE66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56210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45423-9CD8-4C6D-8E64-55F31ADE6CB1}" type="datetimeFigureOut">
              <a:rPr lang="en-GB" smtClean="0"/>
              <a:t>26/01/2026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85619-5E3E-4214-B1EC-0CE59DEE66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3526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45423-9CD8-4C6D-8E64-55F31ADE6CB1}" type="datetimeFigureOut">
              <a:rPr lang="en-GB" smtClean="0"/>
              <a:t>26/01/2026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385619-5E3E-4214-B1EC-0CE59DEE66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9965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ac.uk/fac/arts/cas/undergraduate/modules/am420/programme/internal3/dos_hermanos__2_english_revised_by_authors_ccmhm.docx" TargetMode="External"/><Relationship Id="rId2" Type="http://schemas.openxmlformats.org/officeDocument/2006/relationships/hyperlink" Target="https://0-chooser-crossref-org.pugwash.lib.warwick.ac.uk/?doi=10.1515%2F9780691196206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arwick.ac.uk/fac/arts/cas/undergraduate/modules/am420/programme/iberian/camillia_cowling_sh_article.pdf" TargetMode="External"/><Relationship Id="rId5" Type="http://schemas.openxmlformats.org/officeDocument/2006/relationships/hyperlink" Target="https://ebookcentral.proquest.com/lib/warw/detail.action?docID=1168402" TargetMode="External"/><Relationship Id="rId4" Type="http://schemas.openxmlformats.org/officeDocument/2006/relationships/hyperlink" Target="https://0-www-cambridge-org.pugwash.lib.warwick.ac.uk/core/books/as-if-she-were-free/introduction/CEF71816557439F96783EB1BBD26B468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948F5E-AA95-E70E-5A5A-FB9D2DB1ADE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/>
              <a:t>Week 3: Gender and manumission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92A855D-7783-6A67-08E2-A68E7E74F43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62451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37F701-8206-7BB9-2F10-9409FAE977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Primary sources for the source-based essay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89AC8C-D33C-965B-2C8E-B442F3BBD6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Find one primary source from the course bibliography. Look at it together.</a:t>
            </a:r>
          </a:p>
          <a:p>
            <a:r>
              <a:rPr lang="en-GB" dirty="0"/>
              <a:t>Why did you choose it?</a:t>
            </a:r>
          </a:p>
          <a:p>
            <a:r>
              <a:rPr lang="en-GB" dirty="0"/>
              <a:t>What is its value as a source? What are its limitations?</a:t>
            </a:r>
          </a:p>
          <a:p>
            <a:r>
              <a:rPr lang="en-GB" dirty="0"/>
              <a:t>Might you be able to use it in conjunction with other primary sources? How?</a:t>
            </a:r>
          </a:p>
          <a:p>
            <a:r>
              <a:rPr lang="en-GB" dirty="0"/>
              <a:t>How might you design a question focused </a:t>
            </a:r>
            <a:r>
              <a:rPr lang="en-GB"/>
              <a:t>on this source?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40655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Important reading on manumission and slave law in Iberian / non-Iberian slave societies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Frank Tannenbaum </a:t>
            </a:r>
            <a:r>
              <a:rPr lang="en-GB" i="1" dirty="0"/>
              <a:t>Slave &amp; Citizen: The Negro in the Americas</a:t>
            </a:r>
            <a:r>
              <a:rPr lang="en-GB" dirty="0"/>
              <a:t> 1946</a:t>
            </a:r>
          </a:p>
          <a:p>
            <a:r>
              <a:rPr lang="en-GB" dirty="0"/>
              <a:t>De la Fuente, Alejandro. “Slave Law and Claims-making in Cuba: The Tannenbaum Debate Revisited.” Law and History Review, 22:2 (Summer 2004): 339-67.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44797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Some more context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Gilberto </a:t>
            </a:r>
            <a:r>
              <a:rPr lang="en-GB" dirty="0" err="1"/>
              <a:t>Freyre</a:t>
            </a:r>
            <a:r>
              <a:rPr lang="en-GB" dirty="0"/>
              <a:t>, </a:t>
            </a:r>
            <a:r>
              <a:rPr lang="en-GB" i="1" dirty="0"/>
              <a:t>The Masters and the Slaves </a:t>
            </a:r>
            <a:r>
              <a:rPr lang="en-GB" dirty="0"/>
              <a:t>(1933): notion of ‘benign’ Brazilian race relations based on paternalism and inter-racial sex; </a:t>
            </a:r>
          </a:p>
          <a:p>
            <a:r>
              <a:rPr lang="en-GB" dirty="0"/>
              <a:t>Iconic images of inter-racial sex (and the slave woman who becomes rich and free as a result) in the figure of </a:t>
            </a:r>
            <a:r>
              <a:rPr lang="en-GB" dirty="0" err="1"/>
              <a:t>Chica</a:t>
            </a:r>
            <a:r>
              <a:rPr lang="en-GB" dirty="0"/>
              <a:t> da Silva, and similar (see </a:t>
            </a:r>
            <a:r>
              <a:rPr lang="en-GB" dirty="0" err="1"/>
              <a:t>youtube</a:t>
            </a:r>
            <a:r>
              <a:rPr lang="en-GB" dirty="0"/>
              <a:t> for film and telenovela clips)</a:t>
            </a:r>
          </a:p>
          <a:p>
            <a:r>
              <a:rPr lang="en-GB" dirty="0"/>
              <a:t>Image of ‘seductive’ slave woman has traditionally made Brazilian historians slower to recognise inter-racial sex as rape</a:t>
            </a:r>
          </a:p>
          <a:p>
            <a:r>
              <a:rPr lang="en-GB" dirty="0"/>
              <a:t>See also </a:t>
            </a:r>
            <a:r>
              <a:rPr lang="en-GB" dirty="0" err="1"/>
              <a:t>Junia</a:t>
            </a:r>
            <a:r>
              <a:rPr lang="en-GB" dirty="0"/>
              <a:t> Ferreira Furtado, </a:t>
            </a:r>
            <a:r>
              <a:rPr lang="en-GB" i="1" dirty="0"/>
              <a:t>A Brazilian Slave of the Eighteenth Century </a:t>
            </a:r>
            <a:r>
              <a:rPr lang="en-GB" dirty="0"/>
              <a:t>(2005) for a look at </a:t>
            </a:r>
            <a:r>
              <a:rPr lang="en-GB" dirty="0" err="1"/>
              <a:t>Chica</a:t>
            </a:r>
            <a:r>
              <a:rPr lang="en-GB" dirty="0"/>
              <a:t> beyond the myth: e-book at library. </a:t>
            </a:r>
          </a:p>
        </p:txBody>
      </p:sp>
    </p:spTree>
    <p:extLst>
      <p:ext uri="{BB962C8B-B14F-4D97-AF65-F5344CB8AC3E}">
        <p14:creationId xmlns:p14="http://schemas.microsoft.com/office/powerpoint/2010/main" val="25320877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1F4BDE-43BB-23DA-615E-F030CA869A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Further reading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A854A4-7BD6-964F-7344-5F91266F5D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30960"/>
            <a:ext cx="10515600" cy="5374639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Grinberg, Keila. “Freedom Suits and Civil Law in Brazil and the United States.” Slavery and Abolition, 22:3 (December 2001): 66-82.</a:t>
            </a:r>
          </a:p>
          <a:p>
            <a:r>
              <a:rPr lang="en-GB" dirty="0"/>
              <a:t>Karasch, Mary. </a:t>
            </a:r>
            <a:r>
              <a:rPr lang="en-GB" dirty="0">
                <a:hlinkClick r:id="rId2"/>
              </a:rPr>
              <a:t>Slave Life in Rio de Janeiro, 1808-1850</a:t>
            </a:r>
            <a:r>
              <a:rPr lang="en-GB" dirty="0"/>
              <a:t>. Princeton University Press, 1987. [E-book at library], Chapter 11: “The Letter of Liberty,” pp 335-70</a:t>
            </a:r>
          </a:p>
          <a:p>
            <a:r>
              <a:rPr lang="en-GB" dirty="0" err="1"/>
              <a:t>Aisnara</a:t>
            </a:r>
            <a:r>
              <a:rPr lang="en-GB" dirty="0"/>
              <a:t> Perera Díaz and María de </a:t>
            </a:r>
            <a:r>
              <a:rPr lang="en-GB" dirty="0" err="1"/>
              <a:t>los</a:t>
            </a:r>
            <a:r>
              <a:rPr lang="en-GB" dirty="0"/>
              <a:t> Ángeles Meriño Fuentes, </a:t>
            </a:r>
            <a:r>
              <a:rPr lang="en-GB" dirty="0">
                <a:hlinkClick r:id="rId3"/>
              </a:rPr>
              <a:t>"The African Women of the </a:t>
            </a:r>
            <a:r>
              <a:rPr lang="en-GB" i="1" dirty="0">
                <a:hlinkClick r:id="rId3"/>
              </a:rPr>
              <a:t>Dos Hermanos</a:t>
            </a:r>
            <a:r>
              <a:rPr lang="en-GB" dirty="0">
                <a:hlinkClick r:id="rId3"/>
              </a:rPr>
              <a:t> Slave Ship in Cuba: Slaves First, Mothers Second."</a:t>
            </a:r>
            <a:r>
              <a:rPr lang="en-GB" dirty="0"/>
              <a:t> </a:t>
            </a:r>
            <a:r>
              <a:rPr lang="en-GB" i="1" dirty="0"/>
              <a:t>Women's History Review (</a:t>
            </a:r>
            <a:r>
              <a:rPr lang="en-GB" dirty="0"/>
              <a:t>published online June 2017, in special issue "Mothering Slaves”</a:t>
            </a:r>
          </a:p>
          <a:p>
            <a:r>
              <a:rPr lang="en-GB" dirty="0">
                <a:hlinkClick r:id="rId4"/>
              </a:rPr>
              <a:t>As If she were Free: A Collective Biography of Women and Emancipation in the Americas</a:t>
            </a:r>
            <a:r>
              <a:rPr lang="en-GB" dirty="0"/>
              <a:t>, eds. Erica Ball et. al. (many of the essays in this volume we started reading last week contain useful perspectives on women and manumission)</a:t>
            </a:r>
          </a:p>
          <a:p>
            <a:r>
              <a:rPr lang="en-GB" dirty="0"/>
              <a:t>Pamela Scully and Diana Paton, eds., </a:t>
            </a:r>
            <a:r>
              <a:rPr lang="en-GB" i="1" dirty="0">
                <a:hlinkClick r:id="rId5"/>
              </a:rPr>
              <a:t>Gender and Slave Emancipation in the Atlantic World</a:t>
            </a:r>
            <a:r>
              <a:rPr lang="en-GB" i="1" dirty="0"/>
              <a:t> </a:t>
            </a:r>
            <a:r>
              <a:rPr lang="en-GB" dirty="0"/>
              <a:t>2005</a:t>
            </a:r>
          </a:p>
          <a:p>
            <a:r>
              <a:rPr lang="en-GB" dirty="0"/>
              <a:t>Teresa Prados </a:t>
            </a:r>
            <a:r>
              <a:rPr lang="en-GB" dirty="0" err="1"/>
              <a:t>Torreira</a:t>
            </a:r>
            <a:r>
              <a:rPr lang="en-GB" dirty="0"/>
              <a:t> </a:t>
            </a:r>
            <a:r>
              <a:rPr lang="en-GB" i="1" dirty="0"/>
              <a:t>The Power of her Will</a:t>
            </a:r>
            <a:r>
              <a:rPr lang="en-GB" dirty="0"/>
              <a:t> Alabama University Press, (on women owners as enslavers and as manumitters)</a:t>
            </a:r>
          </a:p>
          <a:p>
            <a:r>
              <a:rPr lang="en-GB" dirty="0"/>
              <a:t>Cowling, Camillia. </a:t>
            </a:r>
            <a:r>
              <a:rPr lang="en-GB" dirty="0">
                <a:hlinkClick r:id="rId6"/>
              </a:rPr>
              <a:t>“As a Slave Woman and as a Mother: Women and the Abolition of Slavery in Havana and Rio de Janeiro.”</a:t>
            </a:r>
            <a:r>
              <a:rPr lang="en-GB" dirty="0"/>
              <a:t> Social History, 26:3 (August 2011), 294-311</a:t>
            </a:r>
          </a:p>
          <a:p>
            <a:r>
              <a:rPr lang="en-GB" dirty="0"/>
              <a:t>Vera </a:t>
            </a:r>
            <a:r>
              <a:rPr lang="en-GB" dirty="0" err="1"/>
              <a:t>Kutsinski</a:t>
            </a:r>
            <a:r>
              <a:rPr lang="en-GB" dirty="0"/>
              <a:t> </a:t>
            </a:r>
            <a:r>
              <a:rPr lang="en-GB" i="1" dirty="0"/>
              <a:t>Sugar's Secrets: Race and the </a:t>
            </a:r>
            <a:r>
              <a:rPr lang="en-GB" i="1" dirty="0" err="1"/>
              <a:t>Erotics</a:t>
            </a:r>
            <a:r>
              <a:rPr lang="en-GB" i="1" dirty="0"/>
              <a:t> of Cuban</a:t>
            </a:r>
            <a:r>
              <a:rPr lang="en-GB" dirty="0"/>
              <a:t> Nationalism, 1993 [wider context on mestizaje in national imaginary]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95449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Recap: what does “manumission” mean?</a:t>
            </a:r>
          </a:p>
          <a:p>
            <a:r>
              <a:rPr lang="en-GB" dirty="0"/>
              <a:t>Why were so many women manumitted in Brazil, Cuba, and other “Iberian” slave societies? </a:t>
            </a:r>
          </a:p>
          <a:p>
            <a:r>
              <a:rPr lang="en-GB" dirty="0"/>
              <a:t>Should the pursuit of manumission be seen as “resistance”, “accommodation,” or neither?</a:t>
            </a:r>
          </a:p>
          <a:p>
            <a:r>
              <a:rPr lang="en-GB" dirty="0"/>
              <a:t>Was it collective or individual?</a:t>
            </a:r>
          </a:p>
          <a:p>
            <a:r>
              <a:rPr lang="en-GB" dirty="0"/>
              <a:t>Was manumission granted or won?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83586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Readings for this week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Proctor III, Frank “Trey.” “Gender and the Manumission of Slaves in New Spain.” </a:t>
            </a:r>
            <a:r>
              <a:rPr lang="en-GB" i="1" dirty="0"/>
              <a:t>Hispanic American Historical Review</a:t>
            </a:r>
            <a:r>
              <a:rPr lang="en-GB" dirty="0"/>
              <a:t>, 2006</a:t>
            </a:r>
          </a:p>
          <a:p>
            <a:r>
              <a:rPr lang="en-GB" dirty="0"/>
              <a:t>Cowling, Camillia </a:t>
            </a:r>
            <a:r>
              <a:rPr lang="en-GB" i="1" dirty="0"/>
              <a:t>Conceiving Freedom: Women of Colour, Gender, and the Abolition of Slavery in Havana and Rio de Janeiro</a:t>
            </a:r>
            <a:r>
              <a:rPr lang="en-GB" dirty="0"/>
              <a:t> “Introduction”</a:t>
            </a:r>
          </a:p>
        </p:txBody>
      </p:sp>
    </p:spTree>
    <p:extLst>
      <p:ext uri="{BB962C8B-B14F-4D97-AF65-F5344CB8AC3E}">
        <p14:creationId xmlns:p14="http://schemas.microsoft.com/office/powerpoint/2010/main" val="22852616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610</Words>
  <Application>Microsoft Office PowerPoint</Application>
  <PresentationFormat>Widescreen</PresentationFormat>
  <Paragraphs>33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Week 3: Gender and manumission</vt:lpstr>
      <vt:lpstr>Primary sources for the source-based essay</vt:lpstr>
      <vt:lpstr>Important reading on manumission and slave law in Iberian / non-Iberian slave societies</vt:lpstr>
      <vt:lpstr>Some more context</vt:lpstr>
      <vt:lpstr>Further reading</vt:lpstr>
      <vt:lpstr>Questions</vt:lpstr>
      <vt:lpstr>Readings for this week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Important reading on manumission and slave law in Iberian / non-Iberian slave societies</dc:title>
  <dc:creator>camillia</dc:creator>
  <cp:lastModifiedBy>camillia Cowling</cp:lastModifiedBy>
  <cp:revision>9</cp:revision>
  <dcterms:created xsi:type="dcterms:W3CDTF">2017-02-05T16:59:39Z</dcterms:created>
  <dcterms:modified xsi:type="dcterms:W3CDTF">2026-01-26T08:09:52Z</dcterms:modified>
</cp:coreProperties>
</file>