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70" r:id="rId2"/>
    <p:sldId id="387" r:id="rId3"/>
    <p:sldId id="278" r:id="rId4"/>
    <p:sldId id="271" r:id="rId5"/>
    <p:sldId id="272" r:id="rId6"/>
    <p:sldId id="256" r:id="rId7"/>
    <p:sldId id="259" r:id="rId8"/>
    <p:sldId id="273" r:id="rId9"/>
    <p:sldId id="274" r:id="rId10"/>
    <p:sldId id="257" r:id="rId11"/>
    <p:sldId id="268" r:id="rId12"/>
    <p:sldId id="258" r:id="rId13"/>
    <p:sldId id="275" r:id="rId14"/>
    <p:sldId id="276" r:id="rId15"/>
    <p:sldId id="277" r:id="rId16"/>
    <p:sldId id="279" r:id="rId17"/>
    <p:sldId id="280" r:id="rId18"/>
    <p:sldId id="281" r:id="rId19"/>
    <p:sldId id="282" r:id="rId20"/>
    <p:sldId id="269" r:id="rId21"/>
    <p:sldId id="283" r:id="rId22"/>
    <p:sldId id="284" r:id="rId23"/>
    <p:sldId id="285" r:id="rId24"/>
    <p:sldId id="286" r:id="rId25"/>
    <p:sldId id="287" r:id="rId26"/>
    <p:sldId id="264" r:id="rId27"/>
    <p:sldId id="260" r:id="rId28"/>
    <p:sldId id="261" r:id="rId29"/>
    <p:sldId id="262" r:id="rId30"/>
    <p:sldId id="263" r:id="rId31"/>
    <p:sldId id="26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0F685-3740-400A-B3D7-08F7E8A232CF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D6481-6FDB-4D40-A38A-BDE18AF21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897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Richard Reid </a:t>
            </a:r>
            <a:r>
              <a:rPr lang="en-GB" i="1" dirty="0"/>
              <a:t>History of Modern Africa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4D6481-6FDB-4D40-A38A-BDE18AF21E1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794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From: https://coursewikis.fas.harvard.edu/aiu18/?title=File:Yorubaland.jpg&amp;limit=500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3384F-4588-4ED9-913E-69F0DB14349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606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Representation</a:t>
            </a:r>
            <a:r>
              <a:rPr lang="en-GB" baseline="0" dirty="0"/>
              <a:t> of </a:t>
            </a:r>
            <a:r>
              <a:rPr lang="en-GB" baseline="0" dirty="0" err="1"/>
              <a:t>Yemaya</a:t>
            </a:r>
            <a:r>
              <a:rPr lang="en-GB" baseline="0" dirty="0"/>
              <a:t>; ceremony of worship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D6481-6FDB-4D40-A38A-BDE18AF21E1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12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boy being presented to the general public watches the deities that will protect him in the future.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Once a priest has determined which </a:t>
            </a:r>
            <a:r>
              <a:rPr lang="en-GB" dirty="0" err="1"/>
              <a:t>orixa</a:t>
            </a:r>
            <a:r>
              <a:rPr lang="en-GB" dirty="0"/>
              <a:t> belongs to the new initiate, which is done by the casting of cowry shells, a string of beads are consecrated to that deity and placed round the initiate's neck. The initiate spends up to a month in seclusion, participating in other important rituals, before being presented to the general public. [</a:t>
            </a:r>
            <a:r>
              <a:rPr lang="en-GB" dirty="0" err="1"/>
              <a:t>bbc</a:t>
            </a:r>
            <a:r>
              <a:rPr lang="en-GB" dirty="0"/>
              <a:t> </a:t>
            </a:r>
            <a:r>
              <a:rPr lang="en-GB" dirty="0" err="1"/>
              <a:t>candomble</a:t>
            </a:r>
            <a:r>
              <a:rPr lang="en-GB" dirty="0"/>
              <a:t> site]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D6481-6FDB-4D40-A38A-BDE18AF21E1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092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46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018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33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800" y="3779225"/>
            <a:ext cx="49059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350" b="0" i="0" kern="1800" spc="-23" baseline="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4799" y="1889951"/>
            <a:ext cx="4906885" cy="135517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54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58627" y="0"/>
            <a:ext cx="3010574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6528" y="5813460"/>
            <a:ext cx="1535789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74800" y="503550"/>
            <a:ext cx="48896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4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51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23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20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680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09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164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202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783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FD572-FE77-4C35-900A-1D30CAA6DA77}" type="datetimeFigureOut">
              <a:rPr lang="en-GB" smtClean="0"/>
              <a:t>08/12/2025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086B0-8D45-4EFE-A4C1-9D7A7E550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690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pierreverger.org/o-fotografo-fluxo-e-refluxo/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arwick.ac.uk/fac/arts/history/students/currentug/modulefeedbackform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bookcentral.proquest.com/lib/warw/detail.action?docID=455786" TargetMode="External"/><Relationship Id="rId2" Type="http://schemas.openxmlformats.org/officeDocument/2006/relationships/hyperlink" Target="https://0-academic-oup-com.pugwash.lib.warwick.ac.uk/north-carolina-scholarship-online/book/31407?login=tru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arwick.summon.serialssolutions.com/#!/search?ho=t&amp;include.ft.matches=f&amp;fvf=ContentType,Newspaper%20Article,t%7CContentType,Book%20Review,t&amp;l=en-UK&amp;q=reis%20joao%20jose&amp;ebooks.only=true" TargetMode="External"/><Relationship Id="rId4" Type="http://schemas.openxmlformats.org/officeDocument/2006/relationships/hyperlink" Target="https://fs6jr8lx8q.search.serialssolutions.com/?ctx_ver=Z39.88-2004&amp;ctx_enc=info%3Aofi%2Fenc%3AUTF-8&amp;rfr_id=info%3Asid%2Fsummon.serialssolutions.com&amp;rft_val_fmt=info%3Aofi%2Ffmt%3Akev%3Amtx%3Ajournal&amp;rft.genre=article&amp;rft.atitle=Being+Yoruba+in+Nineteenth-Century+Rio+de+Janeiro&amp;rft.jtitle=Slavery+%26+abolition&amp;rft.au=Graham%2C+Sandra+Lauderdale&amp;rft.date=2011-03-01&amp;rft.issn=0144-039X&amp;rft.eissn=1743-9523&amp;rft.volume=32&amp;rft.issue=1&amp;rft.spage=1&amp;rft.epage=26&amp;rft_id=info:doi/10.1080%2F0144039X.2011.538196&amp;rft.externalDBID=NO_FULL_TEXT&amp;paramdict=en-gb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0-www-taylorfrancis-com.pugwash.lib.warwick.ac.uk/books/mono/10.4324/9780429318566/santer%C3%ADa-enthroned-david-brow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CA6D9-1212-CD89-7F80-28384FA29C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Week 10</a:t>
            </a:r>
            <a:r>
              <a:rPr lang="en-GB"/>
              <a:t>: A Case </a:t>
            </a:r>
            <a:r>
              <a:rPr lang="en-GB" dirty="0"/>
              <a:t>Study: The Yoruba Diaspora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9EBC6B-E75B-94B3-27CB-09CDFBA693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475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Oyo Empire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AutoShape 2" descr="data:image/jpeg;base64,/9j/4AAQSkZJRgABAQAAAQABAAD/2wCEAAkGBxQQEhQUEhQVFRQWGBcWGBgYGBsWFhYYFBoWGBYcGBcYHCggHBolHBgYITEhJykrLi4uFx8zODMsNygtLisBCgoKDg0OGxAQGywkHyQwNDQsLCwsLCwuLC8sLCwsLCwsLCwsLCwsLCwsLCwsLCwsLCwsLCwsLCwsLCwsLCwsLP/AABEIAMkA8AMBIgACEQEDEQH/xAAbAAACAwEBAQAAAAAAAAAAAAAABAIDBQEGB//EAEkQAAIBAgQEAwQEBw4GAwAAAAECEQADBBIhMQUiQVETYXEGMoGRI0JSoRQzNGKT0dIVQ1Ryc3SCg5KxsrPB8SRTosLh8BbD0//EABoBAAIDAQEAAAAAAAAAAAAAAAABAgMEBQb/xAAwEQACAgEEAAMGBAcAAAAAAAAAAQIRAwQSITETQVEFFCIyYXFSgZGxFSMzQsHh8P/aAAwDAQACEQMRAD8A+pY7MwGUwQytHQhTJHxH+lTt3cwBBMHvofiOhrppDH2FRTcGZSsnkME5iCeU8pk9+9UFhdxDNlzqCXQhhHvEA8wHeROlMWr+cBlaVOoI6iqcLdZhLIUPYkHvsR/7rVN3AxLWm8Nzr3Rj+cnn3EGgB7Oe9Gc96WwuJzyCpVlgMp6E6iD1B6Gr6AJZz3oznvUaVx98oFy/WJExMaHboD60mwGrl/L7zAbDUxvtVGI4klsSzjyAILN05VGp17Vj2cOqzAknVmOrMe5PU1MKBsB8qr8QdGta4grGMxB1gHSYiSPLWmCx86wmWRB1B6HaoWLIt+5y7bExpsInbyoWT1Cj0Gc96M570pgcWLgI+ssBgNpImRPQ9PQ1fduBFLMQqjUkmAPiatsRZnPesnhXH/HuNbysrKLhMmdEfIpHcNuD5EUz+6Czs0d40iJnvFTwiWiBcthDIIDLGxOYif42sd6VgUni30RuZTPiG0FzRLeJ4a83QE/Ko3+LlcO16AzKcpVWJGYNkIkrOh/NptsMhUoVUo0ypGhzamR5moDA2/DNvIvhndY0MmTPx1pgL8U4u2Hsi6VkkgFZYRIJOuQt0+z8qfs3iyq2ozAGJmJExppSt9rVsBWA5RmVYLGBpIG/WPjVI4gFIRLbZRAnQKAOwmYHpSugNPOe9Gc96zzxL8xtiY06HQb9d6lh+Iq24ZDIEMIknaCJBo3IB7Oe9Gc96i2gk6DeTtA3rFucUe6foeS3HvshzMTtkUkaR9YjWRFDdAd4jx3KxRELMhEljlWd/XbrFaXD+IC8uZZEaEHdTvBryuOsMr+IzF84CuxgQQeTlGgXUj/epYPipw1u59HmcszSTlTKByTodRtA7TWpY4zxKUOyne4zal0exznvRnPes/8AdW0oXPcQMQpI7SJ1GsfGnLdwMJUhgeoMj5isxcWZz3oznvUa6KAA1C4sgiSJ6jcelTNcoAWu4nwyPE90k88Qq9g2un8bb0qy9iFT3jGhPcwsToO0irSKgwKhiijNvG0npJoAUt3At46yLyqUIMg+GDmHyYEfHtT1Y1+1aNtEhnCnMrI3hwZYGCDIgyI6TRwzHugW3iCJMBbg2J6K8/W6Ztm8qVroDarGxl7xLgKn6NQYg6OzaH4Llj1Y03xh4QD7TqvUdZO3pSVQnKuBoKKKKpGFFFFAHFGVsymGjLI7TOoOhjX0k1F7QYgtqQSRJJgnXQGp0U7YBUbYyElSQSQT2JAI1H9/eBUqKE6Av/dNhE2p2kqwGvXlb9dTv8QJBCAhjIDEAgdmInX08qVoqXiMKIWbYUQJPUkmSSdyT3qGIxASBBZmmFG5AiTroAJGp71LEXxbUs2w6DcnoB5k6VXg7BWWfW43vHeN4Ufmif8AWo/VgQN+6P3mfS4CfvAH31xrl5tFRbcxLMwYgdYUCJjuYpyiiwE7fDlCZMzkEQ3OYYdiAYjyjbSnKKKG2wI3EDAhhIIgjuDWBbw/h3bwnllSo+yMu2p2ma9DSuNwIuidVYAgMNN9pjcAwYq/TZvCnb6K8sN8aMe3cEgJlCQWd4OS2PqlsomD38q3uGcJuoVYXlVJzFUBZXnfUmNe4FTwvEjYVFuqq2wAudSWCkQBmBGx79OtN8IuL9IispCuxUAj3WhhAH1ZYgHyrTk1Msn2IxxKP3NCu1yu1QWAa5S9rHIwDSQDmjMCvu+9v2ov4+1bBL3EAETzAnXbQayaAGa4THpXmVv3MUA7nJbIJRELK2p0Z2neIhRoCTvVdu0brvmd2tjkylyQ7A8xYbQNo9ag5odDb2ka811CYKgDXkM6syx9rT+z5mp3EDAgiQRBB2INSoqlu2MQxfE2seHbusXQ6h41QJA+lIB5dRDaGRrvTtu4GAZSCDsQZB9CKquLlbOBMgK25MCSMoHmapxGFKnPZADzzLstwdQezdmqTdgO0Uvh8VmYqVZHAmDGqnSVI0InTypiogFFFFIAooooAKKKKACiuVVir+QCBmYmFHcnuegiST5UwKVHiXJPu2yQB1Z41Y9gNh6k9qcqnC2ciwTJJLEjQSxkwO1XUMAooopAFFFFABRRXLdq5cP0eTKNCWJ1PVRHUdSfKmk2BE3crW5mC6iQYidp8pgfGpcS4dbF604UW2Iuy6gKwICsCD1Oh0OhGatHDYIKZJzNrrsAJkQNpHeo3Rmv2wdlR2AOxJKrPwE/2quiqQmXYG4XtozaMyqTG0kAmr6S4UYVkn8WzJHULMpP9GKdqYimzcUgqCOXRgdI0nUbbGe1ebxllMResuFC2rc3LYKZWdzpn29wA6HvWvxrDq2TQguwtMy6PkYNIzdu/wAaYu4FSiqvLkXKm5A0AEieYaCk+uAMrFBipCGGOgP2Z3PqKycRxlcOzWhbJCQBqdScnkZPODpJ0OlbMMpi4ArdIMhgIkr1jUb96XvcPtOSWQEnc+kfI6DXyFULjhkhA+0Ch8hRgwbLE7jl5hO4kx3BHmKY4PxdcSDlUqVVGYGJBuZtNP4sz5ipYjD2w1tRaVm5iJ+qOXOZ3+z6kCrU8K00DIrEKpjQkLIUH0kx603toai2+C3FJmRlLZcwKz2kRXcO+ZVJjUA6bfCelV4oEm3lg80kGIK9T8NCI6xTFR8hGO+J8bEW1CMDba4S3Qqq5SJHdiNPza2KwODoVxV5CgQWxNsKdCt07x/R28636nkUU0o+go35hRRRVYwooooAKKKKAOMY30FKKwuXQQQVtgydwXcDQegH/VXcQhuMEIi2IZiR75nRR5dT8BTKIFEAADsBAp9ASooopAFFFFABRRRQBC68RAksyqP6Rj7hJ+FbVi0EUKJIGknc+Z86zcBaztm5cqGO5LQZjsRI+dajMAJJAA6nQD41dBUhM7SWPbI9q4dgWQ9gLgEEn1UD+lVt3GosFiwBkSVaBGhkxoPM0XL1t1KnnVgAQASCryBqOh11qwQYjBhjmBZHgDMu8CdCDow1OhHWq4vJrmW6Ooy5H+BkgnyMetLYXiiowtO+f6q3Nx2C3SBCv01ifWtagDG4pibn4VYtouZVV7tyASdORAp2kyxg7xWurAgEEEHYjUH0rExd5xir4tBCfwZWLE8yNmcWwAdCG1Pqo71tWlhQBMADfQ/Ed6AM/izw9sa6h+giRlOp3Bj569qXrUxWHDrB3ElTuVMEAjz1rKt6gdJjfQj1FU5FzZJGdiLxBu3BuItL5dWPzI/s1h3L2hI5z2BEk9prVS2buGc6jOzsO4BY9+tePtcOuELsk5EIXYrbmWafrHSO1VyXPJ1dDKoParf/AFHoMJiHtgSwnr213jNMDb5VoYTix+vzA9Rv/wCa8wvDrhQhrknMpjcHLEmTrJIJgaCaMHgb1oGLgJ5AM0lYEZoURBjQGaX5mqWKE+HD8+LPYYe6ty+SpEi2BpuwLaz1gQI/jGtCvIuhlWU5XUyrRPqCOoPatbAnEIAZOIVpOpVXQ9IMAMp103ECmnZzNVpXhdro2KT4qbnh/QmHzIASJEFhMj7MbntUsNj0c5Zy3OttoW4P6PUeYkU1T6ZjMuziLrWFYqy3DcEqRzKpuQQR5J1+Nc4nibiXFgXCkLAticzF4YO2VoAWCBpMnXStWinYGbi7rjE2lGbwyjEwDlLZtMxyHp0lfjUWe9+FfW8GFH5slWJ0idwOadNo1rUoosBO3edfHZlYhWJQAasoRTCxvLSKhwV7ptxfEXFJBOkNMEERoRrHwp+ilYBRXAapxGJCgRDMTlVQRqfPsANTQMsu3AgzMQAOpqjx3bVben55yE/0YMfGKLOF1zPzPvOuVfJAdvXemqOBCn4SykeIqqrGJDTlPTNoAJ7964eJ2swXNqxyqdlYzBAc6GJ11ptlBBBEg7g7Gp4PCq7iVkIrQIGXn5YPwnTbepRSbAYwQWwIchWuOSFJGp0Gkeg+Jq/GIxKRBQE517gjTfoNSR1+GonDrQBUW1AYQY3I9d6rwl9lItXfeg5X3FwLudtGAIkeciriI4lwMAQZBEgjYg7V2lbzNbMhSyGSwEl121UdV8hr60yrA7EHpprqN6AI37QdWVhKsCCPI70qjvaIVznQkKH0zDNoA4Ag66Zh31HWnajdthwVYSDuKAMPAur4rFW7gbxCUb3eXwrelvmGkk5iQa18JeZswcAMpgke63UFZ/u6EV5n2WxObGYosHm4SysQFtuls5UgZQS4kyexFelwLAqY1h3GwGoYzt59ak006Yk7GCK8/gBFu2CQYVRIMgwOh616EV5/DPmRSCSCAZMSZ7xpNVZOiSKeGnKpQ/vZy6bERmEfAivFXccbSqFyQLZfXlzAECEHfUfd3r2qHLeud3VWXpJTMGAPlK/OvPPhVXKIBAgqfe06EH/Wqpep0vZ9tyinTM5eMKSBlaZg7aGQpG+pBI2709Yvq4lGDCSJGolTBHwNct4dV2A0JbXUydSZPWjxUUhZAJ6bbz+o1W68jrR3L5mM2LDOYUSa2uGYZrYOY7xA3jvWXwvGhHClhz6fIE6V6AMDsQacV5nM1+ad+HxRTicHbux4iK0bSJIneDS2IwYtjNZSGUg5V0zLPMsTGomPOK0KKnbOWVYbELcUOhlT8D5gg6gjqDVtZLX2t37q27bOWS25GgRXJdZZjtIUbT7tMm1fP75bHkLZIHxLyTTaAdopH/iF/wCVcHkGtt95Yf3VwcWtiRcJssNxc5firDlYehpUA69wKJYgDuTArKfHtfIW0k2z+MZwVGQxsehIP3VVi8OmKcMqXGCiCTNtGB1XVoJjuB1ptOFhvxxzjpb/AHpR2C/WPm0/CpJJdgKcNFtz4NtmuWrcF2J0Ymcir3XQsSNNh6a9rDoplVUHaQADFTCgbADYfAbD0EmpUm7AKKKKiALYNw5VLLEFmEaAgxGYEHUfCtPCYUWxAknqxjM0TEkAdzpS3CLZ53JBDlSms8oG/lJJNaFXxVITCkr35Ra1k5LgK/ZHKc3lJhfOr8VfyAELmJIAGwk9z0FV8OwnhqJgufebcsZO5OpqQhqlcYTbDXFEwJZddVElsoH1us9YimjSf7q2Z/GL665Z7Zoyk+U0wHJ69N/hSGHL3wHzG2jAFVWM5BEyzEGPQfOqW4gmU27bBrhkIJLkhjGYmNhMntFaVi0EVVB0UBZPZRGvypAeP4GP+NAW6XyJeSRqr6oQfUaA+YFerwK5VywBl05TIJ6nuNZ31ryvs2f+LJumbji7cAUaJ4hUsPIABY7kmvUcMt5bYEksCcxJBOcmWmABMmdO9XZr3898fsQx1t4GxXn8KoCKBAEaQcwjybqPOtnGz4b5WynK0N9kwYNZFn3VnsPnGtZchYhd2+nQHojsPWVBn4f61j4xicuYgsAQQOnMYGmkgRWlj73h3FcRzIyjyKlWH95+QrD4VbN1VC9RuY6bkxprvpVUujo6CCUnkk+ESqOH9lfFGa5cf1MSRLHtp70TvW/hcAtqWJBI6nQCnQZ1GtKKaJ6rWqXww/X/AEefw3shZQk57pJncjrP5v5x9Z1rU4fwtLHuT7oXUzIBkT3NO0VLczmt27YUUUUhCPD9bmIPXxFXzhUWPhqfmaerO4M2YXXO7Xrn/QfDH3L99aNN9gFFFFIANFFRYwP/ADEnoJNAEqKstYC4yy0I08qzIA2Ocjc+m0VNOFRnObnJ5TrlAAhQw+t1PxqexhZRVbPzKuoDZizbBVQSxn7Xb49q6jyWBBUqcpBjQ6HcaEQQalZw4vWLjakkXFUbry5wGWN5ojHkGbNoDKI1ECD3EaVKq8PdDorDZlB+YFWVeRKsSHgeGVmfrTBHXbWqPwR2/GXWPkg8MfMSx+dOUUAJ/uXb6hiOxdyp9VLQaaMAeQ6fqFRxF9bal2MKNSd4HfSqsTa8RlXXKrBm7NE5QD5GCfhSAqOGdn8QOUaAoUgMuUGSCIkEk6wegpk4cE83NuIOwBjSNjtudatrtAGFwUph/GW5cUXPEYktCEqMoETHL29a07llg+dDuAGTo+WcuU/VbXfY9aycbxkM2lpWAOhub9pAgx8aRs8RuLbe2qqiktlIYnIrdFEdNYrR7vllzXZX4kFxZuXOOWVJGYlgYKqpYg9iRp99YK8SYliLIRSZUFhIBAmcs6zJ+NUqoAgCB0FdrWtFj/u5KHnl5GT7U47EEWyiJlDEt1ljy2xJII1JmB11Iis/90LtpkNi4p5crcg8IkkRE7a6ySAV2k16O9aV1KsAQdwda8/cVrDNbuAXLb+6oOVmOboetwaayIAmdgB6TEvIktTl27b4JYsTcN65dY2mGccgyMw5cgEaAQTzdztBrewmOd1DJcBBA0KLpImCFiD5V5pVNgqDraYDLll7epOpXUEroAogHTQnay2j4YeKr57ZUSRAWFLSpB5pg6HcknMdAKl4ON9xRXvl6nr8PxDWLgAJ0DD3T5H7Jp+sJOZeZYkaqdd+mlRTiLWiBcdsqxlVULu42JdgDoummnTeaxarSKHxQ6L8ObdwzfrM43tbGdklsvL9aR11BjfbvT9i+HEr8joR5EHUHyrH42fEvWbUxEuWBHIB9YiekHfufhgiuTQxzhxi7iE0hXVhHa4okE95U/MVoVm8BUm14jGXvE3WPTmjKAOgChRWlRLsAoooqIHCdvPQDqT2A6mmuH4IkB7oGbcL0QGNG6FtN+nSo8ITMXZgZVioHSNCCPPfUeladXQj5ibCiuivM3bmK8KLYunEZszh4W0oTM2W2csFWgLpJ13BqwRt3sArMWJIneDEkRqTvMCPSuPjQDltL4jDokBV7Zm2X038q8lxa7jLjFBbcrN66kgTlPLbUr1KHyPvrTwGKVvo/F8HQGBzZYTMQjKCG9+DvOkbUUB6Lh+HNtACQWJLMRoMzGTlHQUxXm1uYnMfx0SvgSohkztn8fTQ5YiYMec017NnE8wxOYxbs5WIAzsQ5uEgbN7oI2003oA2qKKQ4jjcv0dszeaIAGYqpIl2GwAEnXfbWgCvG3y9w21TOLfh3GUES2YtkGugUFZJPlpT2FQhRmjMdWy6Asd4pG7hRaKsruXe4oZiffB05gBGwgQBWnQBn2cNeyhC4CqIzLJuMBtqdFMbnX4UIl5JRACs8rs+Yqp7g6sRr17Uzi7BcAo5RxOU7jXoy7Eff2rmFxWYlWGS4NSu+ndT9ZfP5xSA8rc3PrUDU7m59ajXfOaFFFFABVGLwy3VKNMHtoQRsQe9X0UDE7vDUa2tsZlVYjKxB089/jv50rwyw9t2UIwtQNXYCW1kogmFiBGnfetaio0gsKXxg5CRmkCeU5WjqA3SRTFFOSUlTBOnZfgFe3bVbdnKsZue6GY5tTqJk+ZNL43xL9xbRBt22Ulxy5ynumTqBJ0gawSaZ4XiQoFpjBGiE/WHQT9oV3hboSxBBuOS28ubYZgmnRR2rz04yhJprk6MWpK0aP3UV5rG8fKtcayc6gJ7+iLlIF0qIzNAuISPKj/5cgGUqxcMqkqpZGBaCyka5Yk/dUVik+kNySPS1BrgC5pGWJnpG8zSv7qW+mc+iMP8UViuzIxylvBzFxbYaErzqvLqqs06baDYVOOnyPmn+hF5IrzPccPt5UE6SS25PvajfUaRp0pmkuFcSGIVmCOmVisNEnQEHQnoadqdVwx3YUUUUAJYUTevEyWXIo7KhGaB5lpJ+FQ43xA4e1nVQxzKoBMDnIG4HnVPGMtki8rMtxituBJW7J0DJBkgZtRqNaV9r8Uhw6lWBzPbZQDqwDg6CnFW1Yn0LN7R4jQCxbYnYK7En0GTWmsFxLGXZjD21AMS9xl1G4jJP3VXwJSGYZQLrCecEMqDQALGpnMSB5T0Fb2GsZBEsxOpZjJJgAnsNthpVmXYpNQXBCG5q5HmOMcQxasv4pCDlULcJGYjMSwKc4CiI6Zp7EVYLi9+3mbwrbO8Fma4ZOUQBASAAOgr0GKwCXLwDgFcpcr3dSqgzuOVo03gdqXX2eTODJNsSchn4DNMwPOpY3ir407FNZL+Ew7ntHfuMhFlCEYkrmYcwELJZRoJOwIp3hvtFiMQ5RLNoFQSS1xlEKQDEpJ1O4EedNJwFWLRcdQGIjRtBEQWE9es1ncF4cHv31YuCpQMG0JVM+XKAMrKSQ2b4U5+Dt+C7CPiX8VUaiY7FnJFqxzyR9K2y9/o6MQmKuRms2JUypF5wynuCLf+9X8TF9UJtqLrpzIZyH84EDeR237Vzh3HrV1RmdEeQpUtHMTAylozA9PlvVFOrosvyPJ3sdca5cW1hrl0W2CsyvbUZioaIdgdiK54+J/gN39JY/8A0p32c/G43+cD/JtVzFcRfMcpgAxHeO9XZtdkhNxVD0uh8dcCnjYn+BXf0tn9uu+Lif4Fd/S2f26eTjB6qD6aVo4bFrc9069joar/AIhl+hPL7OljVyTowPFxP8CufpbP7dHiYr+Bv+ls/t16ain7/l+hR7vA8nicdftANcwrqmZVLeJaMZ2CgwGnc1pEV32u/Jj/ACln/NSht636TNLLFuRnzQUGqOUUUVqKSNxAwggEdjS+H4elv3Qw0yjmbQSWga7SSaaopOMX2hptdC9vBW12RflPbv6D5VcqAbAD0FSoppJdAFFFWYTCtecIoJHKXI0yqSeu8mCNKUpKKtjSbdIv4VxDwGfMGKNB5RJVhIJjeCI27Uw3tUmcIEIDG2FdtF+kksDEnONBEbnpWbeCZ38KRbnKJZmnLIJliTBOnwqr3LiXAASsgyCwCtEnKDzEEA1jyYFNeIrt+RdDI4vaz2mIvrbBLsFAnfrHYdT5ClreJvMB9BlP51wafBQT/wCa7hsKrHxWK3GMFWjlVemQEmJ3J3PwpyueahWzhmzB7hDMJCgCFSd4nUse5+Ea1ne0dgJaBtqiub1gzES3iLGYjpNbdY/tV+JX+Ws7HKfxi7MdB69KF2AzewSBbakTzrJ90k66ysHc1a102vfJZPtxqv8AHA3H5wHr3rNt4yFHjPcJ99YNsrcKt9UoNADlmSIzVDG8U2GYuHHuoMojNlnxHHMk6HLr2FIDUa21xgwm2FkA/WYHcZToF0G+unSuWLlyJMPBYECFblJGmsH0MUte4lcCscqAgHmkkDscuX7pq3C4iMMHAysUJAYyc5ncjclu3ehOwJ4W47ZmUDKWMZpB6AyPUGsnjKvZu28RpMhGVRMjUnVtyQIjTULW7hAMi5SSCJk7mdST5zSXE8IcSTbByqoIYxPM8Zcv5ygTP5wqcHT5FJWh+3fVlDhhlIzA7afHavN4zhGFzM5P0YYu++VCQWJVtsxaDl1mfOk8Bdu2TcsjDC5cW4SLhDZSDBDBQCdyT0HnVFxnu3C16WYGDMKqMmgAtgnXU8xk+dX4cMpy+F8f4+xVkyKK5Rb7N/jcb/OB/k2ap4jby3GA9fnTHs7+Mxn84/8Aqs1LjdqCrd9Pl/vWHVf1Jfc6nsue2aXqjMqyyjE8oJPlUFUkwNTWpwvDXEaSCFjXz7VmSOxnyrHBvi/qadonKJEGNu1Tooqw84zF9rvyb+tsf5qV01H2v/Jx53sOPneSumuv7O+R/cx6ntBRXCY1PSkbHFFIl+SRmEmTliZIXbTWuhZnH6KzsJxdXDEqyhSq7Eks0wFAGvwot8WDAlFLDOETWM5y5yZOygdfKluQUaNFInitsKpzDXsZGmXNrsYzD50JxeySBn1IkAqwMb6gjSek707QUPVEr1kg9wSp+YNQw19bihkMqdun3GraGk0HRxRGg2Fdoqu++VWPYE/IUCPTezqEWE2g5mHkrEkCtKl+HZfCt5SMuRY+Q++mJrhyduzopUqCsP2zUNhoOoNy0D5guJrYv31RczGBp57mBoNd6xPaq+Gw4ifxlk6qRp4gHUfdTh8yCXTMnBYq7ZfMAtwkEFrjMDqV3ABBPKBIiQBO01C/evXPDJZE8PN7q5sxYyS2bbXoKkDXJrse6Yrujm+8ZKqxrhfEg9wjEDKFAYeGS6sUPPmXLmEcpHTQ1qcPJJUpbkgFs7kxBOnhrrlB1jQaLWDaxT2Tmt/Wyqw0ByzurEHKQTrOhHoK9LhL62wRc5H5Vg6wqjl1E8up17k1y9RhWKdJceRuw5N8bfZ0i5ZDPyFIkoJEHrkJnU7RAE/Go4W5cFy4FtgrMkZxIY76xGvbpHnFd9oQfB9/IM6Zm2yjMJM9Krxls4SzcuWpZlBYqYh4EDYaQI1G8azVJaKcV4lAUwvikBraAkt5NcYRFvrHWI71kWbeUASTG5O7E7k+ZOvxqNizk6yx1Zjux/V2GwECrJrtabT+Eue2c3Nl3v6HfZv38Z/OT/lWa6bDXrpmQB1jYDaKPZz3sX/OD/lWa2q4GoX82X3OxpczxRtdtfoZHi+A7AJmACQR77FpnXsOtdXiz7eCZHny7nuJ6dt6txuJuIxIHKoBiOUrBLkv0I0AH/og+MvFHi2VIAI0JiSPLU5STptFRS4ISk5O2zrcUYID4Zli8DXTKQFnTczMdgaieIXVKg2weVGaJk5lJbKI6ER+qi9j7ySTbBUQAdZMkiYjyBiPrCufh1/X6HqNyRv6DbT15qdfQQnx/Em7hVYqU+nsaHfS6lM0e134hf5fD/5qVyup7P8Akf3Mmp7QUkeEWf8Aljp1PSYA10XU6ba07RW+jOL/AIDbylcoAJBMSNRsZBkH0o/AbeXIEAWQYEiCIAII1BgDamKKKQCS8Jsj97XaOu2nSfIfKu3OH2SdVWWBG5GYQARE66AelOVW1kFg3UCB/t8/nSoLO2LKooVRAHT11O9ToopiCoXbZcZFEs2ijz/UNz5VOtHgWDS4TdciVMIM0RrBJAPUiAD286qz5NkLLMcd0qN5cMgM5FkkMSABLDr6761B8DaMTbQxoJUaTqY+NMUVxzcJ4vCrCwFEPbPbRDoP1CkPa/8AJx/K2v8AGtauLcKBM+8g0AOpYAb/AN9ZXth+T/1lr/GKlD5kKXTMKuV2uV6I4xx7eflkDMcsnYZtJPpv8K9jjCDaua5uRpgiToeo2rx5nQrowII7SNp8q9LeS3et2j4aRdKaEDQEZiNBroIiuX7QvcvQ36SqZzFZrYQ3LofnJIK5i41kJlAmAeo9aSwjSMSrt4dr39ShQJcBEA65RpsPOKesWEsv/wAPbQjLzAQoUfVhoOpj3fKdOuBxMh7igsHC21cKDyo9wszSOrREE6gbROuPFj8SaijRknsjYpgbVy5kUSzsE3B5SwEs56D3j8KssPmCnvr/AOzWhw/E+HZxBzQ7ZUUeoMN5+8f7NIEHTLp+ryrsY5ylOS8kc6cUor1ZRaTEWbl422s5blw3IdWJEqixIMfVq78Lxf2sP/YuftVpXNzXKoelxSdtFyyzSqzNOKxf2sP/AGH/AG6PwrGfbw/6N/260qKXumH8P7j8afqZhxWM+3h/0b/t1z8Kxv28P+jf9utSij3TD+EPGn6mHjLeKvhVuXLOQPbc5bbBj4bBgAS3cVo03RV2PHHGqiiEpOXYpRTdFTIilFN0UAKUU3RQApRTdFAClQwWHs4i+tq6gcMjmCCOxDjvEaHpM0+u9McN97A/yd//ALKy6vJtjXqXYY279DaXDARBbTL9YxyiBpO3cdaimCAM5rnXe45GvkTFNUVyzYLNhFO+YwVOrE6pqp3779+tZfth+T/1lr/GtbtYntj+T/1tr/GtTh8yIy6ZgVyu1yvRHHO1q8DBuzauEFbZDKIgw2YCWB6GfurKFaPAPxt7+Q/7jWPWxTxX6GnTNqdGjxzF/gyqFRSHzLk90sYAgRssbt0rzGFsC2oUR1JgQJJkx5VTc/Kj/Jf9wpqoaHElDf5slqpty2hFdFcqSVuM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jpeg;base64,/9j/4AAQSkZJRgABAQAAAQABAAD/2wCEAAkGBxQQEhQUEhQVFRQWGBcWGBgYGBsWFhYYFBoWGBYcGBcYHCggHBolHBgYITEhJykrLi4uFx8zODMsNygtLisBCgoKDg0OGxAQGywkHyQwNDQsLCwsLCwuLC8sLCwsLCwsLCwsLCwsLCwsLCwsLCwsLCwsLCwsLCwsLCwsLCwsLP/AABEIAMkA8AMBIgACEQEDEQH/xAAbAAACAwEBAQAAAAAAAAAAAAAABAIDBQEGB//EAEkQAAIBAgQEAwQEBw4GAwAAAAECEQADBBIhMQUiQVETYXEGMoGRI0JSoRQzNGKT0dIVQ1Ryc3SCg5KxsrPB8SRTosLh8BbD0//EABoBAAIDAQEAAAAAAAAAAAAAAAABAgMEBQb/xAAwEQACAgEEAAMGBAcAAAAAAAAAAQIRAwQSITETQVEFFCIyYXFSgZGxFSMzQsHh8P/aAAwDAQACEQMRAD8A+pY7MwGUwQytHQhTJHxH+lTt3cwBBMHvofiOhrppDH2FRTcGZSsnkME5iCeU8pk9+9UFhdxDNlzqCXQhhHvEA8wHeROlMWr+cBlaVOoI6iqcLdZhLIUPYkHvsR/7rVN3AxLWm8Nzr3Rj+cnn3EGgB7Oe9Gc96WwuJzyCpVlgMp6E6iD1B6Gr6AJZz3oznvUaVx98oFy/WJExMaHboD60mwGrl/L7zAbDUxvtVGI4klsSzjyAILN05VGp17Vj2cOqzAknVmOrMe5PU1MKBsB8qr8QdGta4grGMxB1gHSYiSPLWmCx86wmWRB1B6HaoWLIt+5y7bExpsInbyoWT1Cj0Gc96M570pgcWLgI+ssBgNpImRPQ9PQ1fduBFLMQqjUkmAPiatsRZnPesnhXH/HuNbysrKLhMmdEfIpHcNuD5EUz+6Czs0d40iJnvFTwiWiBcthDIIDLGxOYif42sd6VgUni30RuZTPiG0FzRLeJ4a83QE/Ko3+LlcO16AzKcpVWJGYNkIkrOh/NptsMhUoVUo0ypGhzamR5moDA2/DNvIvhndY0MmTPx1pgL8U4u2Hsi6VkkgFZYRIJOuQt0+z8qfs3iyq2ozAGJmJExppSt9rVsBWA5RmVYLGBpIG/WPjVI4gFIRLbZRAnQKAOwmYHpSugNPOe9Gc96zzxL8xtiY06HQb9d6lh+Iq24ZDIEMIknaCJBo3IB7Oe9Gc96i2gk6DeTtA3rFucUe6foeS3HvshzMTtkUkaR9YjWRFDdAd4jx3KxRELMhEljlWd/XbrFaXD+IC8uZZEaEHdTvBryuOsMr+IzF84CuxgQQeTlGgXUj/epYPipw1u59HmcszSTlTKByTodRtA7TWpY4zxKUOyne4zal0exznvRnPes/8AdW0oXPcQMQpI7SJ1GsfGnLdwMJUhgeoMj5isxcWZz3oznvUa6KAA1C4sgiSJ6jcelTNcoAWu4nwyPE90k88Qq9g2un8bb0qy9iFT3jGhPcwsToO0irSKgwKhiijNvG0npJoAUt3At46yLyqUIMg+GDmHyYEfHtT1Y1+1aNtEhnCnMrI3hwZYGCDIgyI6TRwzHugW3iCJMBbg2J6K8/W6Ztm8qVroDarGxl7xLgKn6NQYg6OzaH4Llj1Y03xh4QD7TqvUdZO3pSVQnKuBoKKKKpGFFFFAHFGVsymGjLI7TOoOhjX0k1F7QYgtqQSRJJgnXQGp0U7YBUbYyElSQSQT2JAI1H9/eBUqKE6Av/dNhE2p2kqwGvXlb9dTv8QJBCAhjIDEAgdmInX08qVoqXiMKIWbYUQJPUkmSSdyT3qGIxASBBZmmFG5AiTroAJGp71LEXxbUs2w6DcnoB5k6VXg7BWWfW43vHeN4Ufmif8AWo/VgQN+6P3mfS4CfvAH31xrl5tFRbcxLMwYgdYUCJjuYpyiiwE7fDlCZMzkEQ3OYYdiAYjyjbSnKKKG2wI3EDAhhIIgjuDWBbw/h3bwnllSo+yMu2p2ma9DSuNwIuidVYAgMNN9pjcAwYq/TZvCnb6K8sN8aMe3cEgJlCQWd4OS2PqlsomD38q3uGcJuoVYXlVJzFUBZXnfUmNe4FTwvEjYVFuqq2wAudSWCkQBmBGx79OtN8IuL9IispCuxUAj3WhhAH1ZYgHyrTk1Msn2IxxKP3NCu1yu1QWAa5S9rHIwDSQDmjMCvu+9v2ov4+1bBL3EAETzAnXbQayaAGa4THpXmVv3MUA7nJbIJRELK2p0Z2neIhRoCTvVdu0brvmd2tjkylyQ7A8xYbQNo9ag5odDb2ka811CYKgDXkM6syx9rT+z5mp3EDAgiQRBB2INSoqlu2MQxfE2seHbusXQ6h41QJA+lIB5dRDaGRrvTtu4GAZSCDsQZB9CKquLlbOBMgK25MCSMoHmapxGFKnPZADzzLstwdQezdmqTdgO0Uvh8VmYqVZHAmDGqnSVI0InTypiogFFFFIAooooAKKKKACiuVVir+QCBmYmFHcnuegiST5UwKVHiXJPu2yQB1Z41Y9gNh6k9qcqnC2ciwTJJLEjQSxkwO1XUMAooopAFFFFABRRXLdq5cP0eTKNCWJ1PVRHUdSfKmk2BE3crW5mC6iQYidp8pgfGpcS4dbF604UW2Iuy6gKwICsCD1Oh0OhGatHDYIKZJzNrrsAJkQNpHeo3Rmv2wdlR2AOxJKrPwE/2quiqQmXYG4XtozaMyqTG0kAmr6S4UYVkn8WzJHULMpP9GKdqYimzcUgqCOXRgdI0nUbbGe1ebxllMResuFC2rc3LYKZWdzpn29wA6HvWvxrDq2TQguwtMy6PkYNIzdu/wAaYu4FSiqvLkXKm5A0AEieYaCk+uAMrFBipCGGOgP2Z3PqKycRxlcOzWhbJCQBqdScnkZPODpJ0OlbMMpi4ArdIMhgIkr1jUb96XvcPtOSWQEnc+kfI6DXyFULjhkhA+0Ch8hRgwbLE7jl5hO4kx3BHmKY4PxdcSDlUqVVGYGJBuZtNP4sz5ipYjD2w1tRaVm5iJ+qOXOZ3+z6kCrU8K00DIrEKpjQkLIUH0kx603toai2+C3FJmRlLZcwKz2kRXcO+ZVJjUA6bfCelV4oEm3lg80kGIK9T8NCI6xTFR8hGO+J8bEW1CMDba4S3Qqq5SJHdiNPza2KwODoVxV5CgQWxNsKdCt07x/R28636nkUU0o+go35hRRRVYwooooAKKKKAOMY30FKKwuXQQQVtgydwXcDQegH/VXcQhuMEIi2IZiR75nRR5dT8BTKIFEAADsBAp9ASooopAFFFFABRRRQBC68RAksyqP6Rj7hJ+FbVi0EUKJIGknc+Z86zcBaztm5cqGO5LQZjsRI+dajMAJJAA6nQD41dBUhM7SWPbI9q4dgWQ9gLgEEn1UD+lVt3GosFiwBkSVaBGhkxoPM0XL1t1KnnVgAQASCryBqOh11qwQYjBhjmBZHgDMu8CdCDow1OhHWq4vJrmW6Ooy5H+BkgnyMetLYXiiowtO+f6q3Nx2C3SBCv01ifWtagDG4pibn4VYtouZVV7tyASdORAp2kyxg7xWurAgEEEHYjUH0rExd5xir4tBCfwZWLE8yNmcWwAdCG1Pqo71tWlhQBMADfQ/Ed6AM/izw9sa6h+giRlOp3Bj569qXrUxWHDrB3ElTuVMEAjz1rKt6gdJjfQj1FU5FzZJGdiLxBu3BuItL5dWPzI/s1h3L2hI5z2BEk9prVS2buGc6jOzsO4BY9+tePtcOuELsk5EIXYrbmWafrHSO1VyXPJ1dDKoParf/AFHoMJiHtgSwnr213jNMDb5VoYTix+vzA9Rv/wCa8wvDrhQhrknMpjcHLEmTrJIJgaCaMHgb1oGLgJ5AM0lYEZoURBjQGaX5mqWKE+HD8+LPYYe6ty+SpEi2BpuwLaz1gQI/jGtCvIuhlWU5XUyrRPqCOoPatbAnEIAZOIVpOpVXQ9IMAMp103ECmnZzNVpXhdro2KT4qbnh/QmHzIASJEFhMj7MbntUsNj0c5Zy3OttoW4P6PUeYkU1T6ZjMuziLrWFYqy3DcEqRzKpuQQR5J1+Nc4nibiXFgXCkLAticzF4YO2VoAWCBpMnXStWinYGbi7rjE2lGbwyjEwDlLZtMxyHp0lfjUWe9+FfW8GFH5slWJ0idwOadNo1rUoosBO3edfHZlYhWJQAasoRTCxvLSKhwV7ptxfEXFJBOkNMEERoRrHwp+ilYBRXAapxGJCgRDMTlVQRqfPsANTQMsu3AgzMQAOpqjx3bVben55yE/0YMfGKLOF1zPzPvOuVfJAdvXemqOBCn4SykeIqqrGJDTlPTNoAJ7964eJ2swXNqxyqdlYzBAc6GJ11ptlBBBEg7g7Gp4PCq7iVkIrQIGXn5YPwnTbepRSbAYwQWwIchWuOSFJGp0Gkeg+Jq/GIxKRBQE517gjTfoNSR1+GonDrQBUW1AYQY3I9d6rwl9lItXfeg5X3FwLudtGAIkeciriI4lwMAQZBEgjYg7V2lbzNbMhSyGSwEl121UdV8hr60yrA7EHpprqN6AI37QdWVhKsCCPI70qjvaIVznQkKH0zDNoA4Ag66Zh31HWnajdthwVYSDuKAMPAur4rFW7gbxCUb3eXwrelvmGkk5iQa18JeZswcAMpgke63UFZ/u6EV5n2WxObGYosHm4SysQFtuls5UgZQS4kyexFelwLAqY1h3GwGoYzt59ak006Yk7GCK8/gBFu2CQYVRIMgwOh616EV5/DPmRSCSCAZMSZ7xpNVZOiSKeGnKpQ/vZy6bERmEfAivFXccbSqFyQLZfXlzAECEHfUfd3r2qHLeud3VWXpJTMGAPlK/OvPPhVXKIBAgqfe06EH/Wqpep0vZ9tyinTM5eMKSBlaZg7aGQpG+pBI2709Yvq4lGDCSJGolTBHwNct4dV2A0JbXUydSZPWjxUUhZAJ6bbz+o1W68jrR3L5mM2LDOYUSa2uGYZrYOY7xA3jvWXwvGhHClhz6fIE6V6AMDsQacV5nM1+ad+HxRTicHbux4iK0bSJIneDS2IwYtjNZSGUg5V0zLPMsTGomPOK0KKnbOWVYbELcUOhlT8D5gg6gjqDVtZLX2t37q27bOWS25GgRXJdZZjtIUbT7tMm1fP75bHkLZIHxLyTTaAdopH/iF/wCVcHkGtt95Yf3VwcWtiRcJssNxc5firDlYehpUA69wKJYgDuTArKfHtfIW0k2z+MZwVGQxsehIP3VVi8OmKcMqXGCiCTNtGB1XVoJjuB1ptOFhvxxzjpb/AHpR2C/WPm0/CpJJdgKcNFtz4NtmuWrcF2J0Ymcir3XQsSNNh6a9rDoplVUHaQADFTCgbADYfAbD0EmpUm7AKKKKiALYNw5VLLEFmEaAgxGYEHUfCtPCYUWxAknqxjM0TEkAdzpS3CLZ53JBDlSms8oG/lJJNaFXxVITCkr35Ra1k5LgK/ZHKc3lJhfOr8VfyAELmJIAGwk9z0FV8OwnhqJgufebcsZO5OpqQhqlcYTbDXFEwJZddVElsoH1us9YimjSf7q2Z/GL665Z7Zoyk+U0wHJ69N/hSGHL3wHzG2jAFVWM5BEyzEGPQfOqW4gmU27bBrhkIJLkhjGYmNhMntFaVi0EVVB0UBZPZRGvypAeP4GP+NAW6XyJeSRqr6oQfUaA+YFerwK5VywBl05TIJ6nuNZ31ryvs2f+LJumbji7cAUaJ4hUsPIABY7kmvUcMt5bYEksCcxJBOcmWmABMmdO9XZr3898fsQx1t4GxXn8KoCKBAEaQcwjybqPOtnGz4b5WynK0N9kwYNZFn3VnsPnGtZchYhd2+nQHojsPWVBn4f61j4xicuYgsAQQOnMYGmkgRWlj73h3FcRzIyjyKlWH95+QrD4VbN1VC9RuY6bkxprvpVUujo6CCUnkk+ESqOH9lfFGa5cf1MSRLHtp70TvW/hcAtqWJBI6nQCnQZ1GtKKaJ6rWqXww/X/AEefw3shZQk57pJncjrP5v5x9Z1rU4fwtLHuT7oXUzIBkT3NO0VLczmt27YUUUUhCPD9bmIPXxFXzhUWPhqfmaerO4M2YXXO7Xrn/QfDH3L99aNN9gFFFFIANFFRYwP/ADEnoJNAEqKstYC4yy0I08qzIA2Ocjc+m0VNOFRnObnJ5TrlAAhQw+t1PxqexhZRVbPzKuoDZizbBVQSxn7Xb49q6jyWBBUqcpBjQ6HcaEQQalZw4vWLjakkXFUbry5wGWN5ojHkGbNoDKI1ECD3EaVKq8PdDorDZlB+YFWVeRKsSHgeGVmfrTBHXbWqPwR2/GXWPkg8MfMSx+dOUUAJ/uXb6hiOxdyp9VLQaaMAeQ6fqFRxF9bal2MKNSd4HfSqsTa8RlXXKrBm7NE5QD5GCfhSAqOGdn8QOUaAoUgMuUGSCIkEk6wegpk4cE83NuIOwBjSNjtudatrtAGFwUph/GW5cUXPEYktCEqMoETHL29a07llg+dDuAGTo+WcuU/VbXfY9aycbxkM2lpWAOhub9pAgx8aRs8RuLbe2qqiktlIYnIrdFEdNYrR7vllzXZX4kFxZuXOOWVJGYlgYKqpYg9iRp99YK8SYliLIRSZUFhIBAmcs6zJ+NUqoAgCB0FdrWtFj/u5KHnl5GT7U47EEWyiJlDEt1ljy2xJII1JmB11Iis/90LtpkNi4p5crcg8IkkRE7a6ySAV2k16O9aV1KsAQdwda8/cVrDNbuAXLb+6oOVmOboetwaayIAmdgB6TEvIktTl27b4JYsTcN65dY2mGccgyMw5cgEaAQTzdztBrewmOd1DJcBBA0KLpImCFiD5V5pVNgqDraYDLll7epOpXUEroAogHTQnay2j4YeKr57ZUSRAWFLSpB5pg6HcknMdAKl4ON9xRXvl6nr8PxDWLgAJ0DD3T5H7Jp+sJOZeZYkaqdd+mlRTiLWiBcdsqxlVULu42JdgDoummnTeaxarSKHxQ6L8ObdwzfrM43tbGdklsvL9aR11BjfbvT9i+HEr8joR5EHUHyrH42fEvWbUxEuWBHIB9YiekHfufhgiuTQxzhxi7iE0hXVhHa4okE95U/MVoVm8BUm14jGXvE3WPTmjKAOgChRWlRLsAoooqIHCdvPQDqT2A6mmuH4IkB7oGbcL0QGNG6FtN+nSo8ITMXZgZVioHSNCCPPfUeladXQj5ibCiuivM3bmK8KLYunEZszh4W0oTM2W2csFWgLpJ13BqwRt3sArMWJIneDEkRqTvMCPSuPjQDltL4jDokBV7Zm2X038q8lxa7jLjFBbcrN66kgTlPLbUr1KHyPvrTwGKVvo/F8HQGBzZYTMQjKCG9+DvOkbUUB6Lh+HNtACQWJLMRoMzGTlHQUxXm1uYnMfx0SvgSohkztn8fTQ5YiYMec017NnE8wxOYxbs5WIAzsQ5uEgbN7oI2003oA2qKKQ4jjcv0dszeaIAGYqpIl2GwAEnXfbWgCvG3y9w21TOLfh3GUES2YtkGugUFZJPlpT2FQhRmjMdWy6Asd4pG7hRaKsruXe4oZiffB05gBGwgQBWnQBn2cNeyhC4CqIzLJuMBtqdFMbnX4UIl5JRACs8rs+Yqp7g6sRr17Uzi7BcAo5RxOU7jXoy7Eff2rmFxWYlWGS4NSu+ndT9ZfP5xSA8rc3PrUDU7m59ajXfOaFFFFABVGLwy3VKNMHtoQRsQe9X0UDE7vDUa2tsZlVYjKxB089/jv50rwyw9t2UIwtQNXYCW1kogmFiBGnfetaio0gsKXxg5CRmkCeU5WjqA3SRTFFOSUlTBOnZfgFe3bVbdnKsZue6GY5tTqJk+ZNL43xL9xbRBt22Ulxy5ynumTqBJ0gawSaZ4XiQoFpjBGiE/WHQT9oV3hboSxBBuOS28ubYZgmnRR2rz04yhJprk6MWpK0aP3UV5rG8fKtcayc6gJ7+iLlIF0qIzNAuISPKj/5cgGUqxcMqkqpZGBaCyka5Yk/dUVik+kNySPS1BrgC5pGWJnpG8zSv7qW+mc+iMP8UViuzIxylvBzFxbYaErzqvLqqs06baDYVOOnyPmn+hF5IrzPccPt5UE6SS25PvajfUaRp0pmkuFcSGIVmCOmVisNEnQEHQnoadqdVwx3YUUUUAJYUTevEyWXIo7KhGaB5lpJ+FQ43xA4e1nVQxzKoBMDnIG4HnVPGMtki8rMtxituBJW7J0DJBkgZtRqNaV9r8Uhw6lWBzPbZQDqwDg6CnFW1Yn0LN7R4jQCxbYnYK7En0GTWmsFxLGXZjD21AMS9xl1G4jJP3VXwJSGYZQLrCecEMqDQALGpnMSB5T0Fb2GsZBEsxOpZjJJgAnsNthpVmXYpNQXBCG5q5HmOMcQxasv4pCDlULcJGYjMSwKc4CiI6Zp7EVYLi9+3mbwrbO8Fma4ZOUQBASAAOgr0GKwCXLwDgFcpcr3dSqgzuOVo03gdqXX2eTODJNsSchn4DNMwPOpY3ir407FNZL+Ew7ntHfuMhFlCEYkrmYcwELJZRoJOwIp3hvtFiMQ5RLNoFQSS1xlEKQDEpJ1O4EedNJwFWLRcdQGIjRtBEQWE9es1ncF4cHv31YuCpQMG0JVM+XKAMrKSQ2b4U5+Dt+C7CPiX8VUaiY7FnJFqxzyR9K2y9/o6MQmKuRms2JUypF5wynuCLf+9X8TF9UJtqLrpzIZyH84EDeR237Vzh3HrV1RmdEeQpUtHMTAylozA9PlvVFOrosvyPJ3sdca5cW1hrl0W2CsyvbUZioaIdgdiK54+J/gN39JY/8A0p32c/G43+cD/JtVzFcRfMcpgAxHeO9XZtdkhNxVD0uh8dcCnjYn+BXf0tn9uu+Lif4Fd/S2f26eTjB6qD6aVo4bFrc9069joar/AIhl+hPL7OljVyTowPFxP8CufpbP7dHiYr+Bv+ls/t16ain7/l+hR7vA8nicdftANcwrqmZVLeJaMZ2CgwGnc1pEV32u/Jj/ACln/NSht636TNLLFuRnzQUGqOUUUVqKSNxAwggEdjS+H4elv3Qw0yjmbQSWga7SSaaopOMX2hptdC9vBW12RflPbv6D5VcqAbAD0FSoppJdAFFFWYTCtecIoJHKXI0yqSeu8mCNKUpKKtjSbdIv4VxDwGfMGKNB5RJVhIJjeCI27Uw3tUmcIEIDG2FdtF+kksDEnONBEbnpWbeCZ38KRbnKJZmnLIJliTBOnwqr3LiXAASsgyCwCtEnKDzEEA1jyYFNeIrt+RdDI4vaz2mIvrbBLsFAnfrHYdT5ClreJvMB9BlP51wafBQT/wCa7hsKrHxWK3GMFWjlVemQEmJ3J3PwpyueahWzhmzB7hDMJCgCFSd4nUse5+Ea1ne0dgJaBtqiub1gzES3iLGYjpNbdY/tV+JX+Ws7HKfxi7MdB69KF2AzewSBbakTzrJ90k66ysHc1a102vfJZPtxqv8AHA3H5wHr3rNt4yFHjPcJ99YNsrcKt9UoNADlmSIzVDG8U2GYuHHuoMojNlnxHHMk6HLr2FIDUa21xgwm2FkA/WYHcZToF0G+unSuWLlyJMPBYECFblJGmsH0MUte4lcCscqAgHmkkDscuX7pq3C4iMMHAysUJAYyc5ncjclu3ehOwJ4W47ZmUDKWMZpB6AyPUGsnjKvZu28RpMhGVRMjUnVtyQIjTULW7hAMi5SSCJk7mdST5zSXE8IcSTbByqoIYxPM8Zcv5ygTP5wqcHT5FJWh+3fVlDhhlIzA7afHavN4zhGFzM5P0YYu++VCQWJVtsxaDl1mfOk8Bdu2TcsjDC5cW4SLhDZSDBDBQCdyT0HnVFxnu3C16WYGDMKqMmgAtgnXU8xk+dX4cMpy+F8f4+xVkyKK5Rb7N/jcb/OB/k2ap4jby3GA9fnTHs7+Mxn84/8Aqs1LjdqCrd9Pl/vWHVf1Jfc6nsue2aXqjMqyyjE8oJPlUFUkwNTWpwvDXEaSCFjXz7VmSOxnyrHBvi/qadonKJEGNu1Tooqw84zF9rvyb+tsf5qV01H2v/Jx53sOPneSumuv7O+R/cx6ntBRXCY1PSkbHFFIl+SRmEmTliZIXbTWuhZnH6KzsJxdXDEqyhSq7Eks0wFAGvwot8WDAlFLDOETWM5y5yZOygdfKluQUaNFInitsKpzDXsZGmXNrsYzD50JxeySBn1IkAqwMb6gjSek707QUPVEr1kg9wSp+YNQw19bihkMqdun3GraGk0HRxRGg2Fdoqu++VWPYE/IUCPTezqEWE2g5mHkrEkCtKl+HZfCt5SMuRY+Q++mJrhyduzopUqCsP2zUNhoOoNy0D5guJrYv31RczGBp57mBoNd6xPaq+Gw4ifxlk6qRp4gHUfdTh8yCXTMnBYq7ZfMAtwkEFrjMDqV3ABBPKBIiQBO01C/evXPDJZE8PN7q5sxYyS2bbXoKkDXJrse6Yrujm+8ZKqxrhfEg9wjEDKFAYeGS6sUPPmXLmEcpHTQ1qcPJJUpbkgFs7kxBOnhrrlB1jQaLWDaxT2Tmt/Wyqw0ByzurEHKQTrOhHoK9LhL62wRc5H5Vg6wqjl1E8up17k1y9RhWKdJceRuw5N8bfZ0i5ZDPyFIkoJEHrkJnU7RAE/Go4W5cFy4FtgrMkZxIY76xGvbpHnFd9oQfB9/IM6Zm2yjMJM9Krxls4SzcuWpZlBYqYh4EDYaQI1G8azVJaKcV4lAUwvikBraAkt5NcYRFvrHWI71kWbeUASTG5O7E7k+ZOvxqNizk6yx1Zjux/V2GwECrJrtabT+Eue2c3Nl3v6HfZv38Z/OT/lWa6bDXrpmQB1jYDaKPZz3sX/OD/lWa2q4GoX82X3OxpczxRtdtfoZHi+A7AJmACQR77FpnXsOtdXiz7eCZHny7nuJ6dt6txuJuIxIHKoBiOUrBLkv0I0AH/og+MvFHi2VIAI0JiSPLU5STptFRS4ISk5O2zrcUYID4Zli8DXTKQFnTczMdgaieIXVKg2weVGaJk5lJbKI6ER+qi9j7ySTbBUQAdZMkiYjyBiPrCufh1/X6HqNyRv6DbT15qdfQQnx/Em7hVYqU+nsaHfS6lM0e134hf5fD/5qVyup7P8Akf3Mmp7QUkeEWf8Aljp1PSYA10XU6ba07RW+jOL/AIDbylcoAJBMSNRsZBkH0o/AbeXIEAWQYEiCIAII1BgDamKKKQCS8Jsj97XaOu2nSfIfKu3OH2SdVWWBG5GYQARE66AelOVW1kFg3UCB/t8/nSoLO2LKooVRAHT11O9ToopiCoXbZcZFEs2ijz/UNz5VOtHgWDS4TdciVMIM0RrBJAPUiAD286qz5NkLLMcd0qN5cMgM5FkkMSABLDr6761B8DaMTbQxoJUaTqY+NMUVxzcJ4vCrCwFEPbPbRDoP1CkPa/8AJx/K2v8AGtauLcKBM+8g0AOpYAb/AN9ZXth+T/1lr/GKlD5kKXTMKuV2uV6I4xx7eflkDMcsnYZtJPpv8K9jjCDaua5uRpgiToeo2rx5nQrowII7SNp8q9LeS3et2j4aRdKaEDQEZiNBroIiuX7QvcvQ36SqZzFZrYQ3LofnJIK5i41kJlAmAeo9aSwjSMSrt4dr39ShQJcBEA65RpsPOKesWEsv/wAPbQjLzAQoUfVhoOpj3fKdOuBxMh7igsHC21cKDyo9wszSOrREE6gbROuPFj8SaijRknsjYpgbVy5kUSzsE3B5SwEs56D3j8KssPmCnvr/AOzWhw/E+HZxBzQ7ZUUeoMN5+8f7NIEHTLp+ryrsY5ylOS8kc6cUor1ZRaTEWbl422s5blw3IdWJEqixIMfVq78Lxf2sP/YuftVpXNzXKoelxSdtFyyzSqzNOKxf2sP/AGH/AG6PwrGfbw/6N/260qKXumH8P7j8afqZhxWM+3h/0b/t1z8Kxv28P+jf9utSij3TD+EPGn6mHjLeKvhVuXLOQPbc5bbBj4bBgAS3cVo03RV2PHHGqiiEpOXYpRTdFTIilFN0UAKUU3RQApRTdFAClQwWHs4i+tq6gcMjmCCOxDjvEaHpM0+u9McN97A/yd//ALKy6vJtjXqXYY279DaXDARBbTL9YxyiBpO3cdaimCAM5rnXe45GvkTFNUVyzYLNhFO+YwVOrE6pqp3779+tZfth+T/1lr/GtbtYntj+T/1tr/GtTh8yIy6ZgVyu1yvRHHO1q8DBuzauEFbZDKIgw2YCWB6GfurKFaPAPxt7+Q/7jWPWxTxX6GnTNqdGjxzF/gyqFRSHzLk90sYAgRssbt0rzGFsC2oUR1JgQJJkx5VTc/Kj/Jf9wpqoaHElDf5slqpty2hFdFcqSVuMp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 descr="http://upload.wikimedia.org/wikipedia/commons/0/00/Oyoxvii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48072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828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900" y="1600200"/>
            <a:ext cx="5558200" cy="4525963"/>
          </a:xfrm>
        </p:spPr>
      </p:pic>
    </p:spTree>
    <p:extLst>
      <p:ext uri="{BB962C8B-B14F-4D97-AF65-F5344CB8AC3E}">
        <p14:creationId xmlns:p14="http://schemas.microsoft.com/office/powerpoint/2010/main" val="2480837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https://www.msu.edu/%7Ewilliss2/carpentier/part4/dahom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8435280" cy="5890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7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s://coursewikis.fas.harvard.edu/aiu18/images/Yorubala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7848872" cy="657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8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/>
              <a:t>Orixás</a:t>
            </a:r>
            <a:r>
              <a:rPr lang="en-GB" b="1" dirty="0"/>
              <a:t> (</a:t>
            </a:r>
            <a:r>
              <a:rPr lang="en-GB" b="1" dirty="0" err="1"/>
              <a:t>Orishas</a:t>
            </a:r>
            <a:r>
              <a:rPr lang="en-GB" b="1" dirty="0"/>
              <a:t>): </a:t>
            </a:r>
            <a:r>
              <a:rPr lang="en-GB" b="1" dirty="0" err="1"/>
              <a:t>Changó</a:t>
            </a:r>
            <a:r>
              <a:rPr lang="en-GB" b="1" dirty="0"/>
              <a:t>/ </a:t>
            </a:r>
            <a:r>
              <a:rPr lang="en-GB" b="1" dirty="0" err="1"/>
              <a:t>Xangó</a:t>
            </a:r>
            <a:r>
              <a:rPr lang="en-GB" b="1" dirty="0"/>
              <a:t>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s://encrypted-tbn2.gstatic.com/images?q=tbn:ANd9GcTLq1f4HQZlhbrrpgOA9uWS94pTlBW9VxfvcO7RGgVFVmwoM7Bba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309634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anteriachurch.org/wp-content/uploads/2012/07/Dr-E-chango-batea-pil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324036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13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>
                <a:latin typeface="Garamond" panose="02020404030301010803" pitchFamily="18" charset="0"/>
              </a:rPr>
              <a:t>Yemayá</a:t>
            </a:r>
            <a:r>
              <a:rPr lang="en-GB" b="1" dirty="0">
                <a:latin typeface="Garamond" panose="02020404030301010803" pitchFamily="18" charset="0"/>
              </a:rPr>
              <a:t>/ </a:t>
            </a:r>
            <a:r>
              <a:rPr lang="en-GB" b="1" dirty="0" err="1">
                <a:latin typeface="Garamond" panose="02020404030301010803" pitchFamily="18" charset="0"/>
              </a:rPr>
              <a:t>Iemanjá</a:t>
            </a:r>
            <a:r>
              <a:rPr lang="en-GB" b="1" dirty="0">
                <a:latin typeface="Garamond" panose="02020404030301010803" pitchFamily="18" charset="0"/>
              </a:rPr>
              <a:t>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://upload.wikimedia.org/wikipedia/commons/thumb/9/9d/Yemaya-NewOrleans.jpg/220px-Yemaya-NewOrlea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338437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60040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182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Pierre “</a:t>
            </a:r>
            <a:r>
              <a:rPr lang="en-GB" b="1" dirty="0" err="1"/>
              <a:t>Fatumbi</a:t>
            </a:r>
            <a:r>
              <a:rPr lang="en-GB" b="1" dirty="0"/>
              <a:t>” Verger and Afro-Brazilian religious life in 1940s Bahia and Benin/ Nigeria</a:t>
            </a:r>
            <a:br>
              <a:rPr lang="en-GB" b="1" dirty="0"/>
            </a:br>
            <a:r>
              <a:rPr lang="en-GB" b="1" dirty="0">
                <a:hlinkClick r:id="rId2"/>
              </a:rPr>
              <a:t>https://pierreverger.org/o-fotografo-fluxo-e-refluxo/</a:t>
            </a:r>
            <a:r>
              <a:rPr lang="en-GB" b="1" dirty="0"/>
              <a:t> 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8994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 </a:t>
            </a:r>
            <a:r>
              <a:rPr lang="en-GB" b="1" dirty="0" err="1"/>
              <a:t>candomblé</a:t>
            </a:r>
            <a:r>
              <a:rPr lang="en-GB" b="1" dirty="0"/>
              <a:t> </a:t>
            </a:r>
            <a:r>
              <a:rPr lang="en-GB" b="1" i="1" dirty="0" err="1"/>
              <a:t>terreiro</a:t>
            </a:r>
            <a:r>
              <a:rPr lang="en-GB" b="1" dirty="0"/>
              <a:t> (religious house)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266" name="Picture 2" descr="http://www.pierreverger.org/fpv/images/phocagallery/espaco_foto/exposicoes/2012/nos_caminhos_afros/fotos_expostas/thumbs/phoca_thumb_l_276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4248472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071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290" name="Picture 2" descr="http://www.pierreverger.org/fpv/images/phocagallery/espaco_foto/exposicoes/2012/nos_caminhos_afros/fotos_expostas/thumbs/phoca_thumb_l_277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07550"/>
            <a:ext cx="54102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0939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338" name="Picture 2" descr="http://www.pierreverger.org/fpv/images/phocagallery/espaco_foto/exposicoes/2012/nos_caminhos_afros/fotos_expostas/thumbs/phoca_thumb_l_295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43000"/>
            <a:ext cx="54102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598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3B8484-DDC8-541C-16A4-D2916A0773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2019" y="2525590"/>
            <a:ext cx="8499963" cy="2347547"/>
          </a:xfrm>
        </p:spPr>
        <p:txBody>
          <a:bodyPr/>
          <a:lstStyle/>
          <a:p>
            <a:r>
              <a:rPr lang="en-GB" sz="2400" dirty="0"/>
              <a:t>Please complete the History Department Module Feedback Form: </a:t>
            </a:r>
            <a:r>
              <a:rPr lang="en-GB" sz="1950" dirty="0">
                <a:hlinkClick r:id="rId2"/>
              </a:rPr>
              <a:t>https://warwick.ac.uk/fac/arts/history/students/currentug/modulefeedbackform</a:t>
            </a:r>
            <a:r>
              <a:rPr lang="en-GB" sz="1950" dirty="0"/>
              <a:t> </a:t>
            </a:r>
          </a:p>
          <a:p>
            <a:endParaRPr lang="en-GB" sz="1950" dirty="0"/>
          </a:p>
          <a:p>
            <a:r>
              <a:rPr lang="en-GB" sz="1800" b="1" dirty="0"/>
              <a:t>Group 1 </a:t>
            </a:r>
            <a:r>
              <a:rPr lang="en-GB" sz="1800" dirty="0"/>
              <a:t>is the Tuesday group</a:t>
            </a:r>
          </a:p>
          <a:p>
            <a:r>
              <a:rPr lang="en-GB" sz="1800" b="1" dirty="0"/>
              <a:t>Group 2 </a:t>
            </a:r>
            <a:r>
              <a:rPr lang="en-GB" sz="1800" dirty="0"/>
              <a:t>is the Wednesday group</a:t>
            </a:r>
            <a:endParaRPr lang="en-GB" sz="1800" b="1" dirty="0"/>
          </a:p>
          <a:p>
            <a:r>
              <a:rPr lang="en-GB" sz="2700" dirty="0"/>
              <a:t>Thank you for your feedback! </a:t>
            </a:r>
          </a:p>
          <a:p>
            <a:endParaRPr lang="en-US" sz="1800" dirty="0"/>
          </a:p>
          <a:p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00EAAD-71A1-0127-FCFD-B25E194A0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800" y="1265052"/>
            <a:ext cx="7588478" cy="632866"/>
          </a:xfrm>
        </p:spPr>
        <p:txBody>
          <a:bodyPr/>
          <a:lstStyle/>
          <a:p>
            <a:r>
              <a:rPr lang="en-GB" sz="4950" dirty="0"/>
              <a:t>History Module Feedback</a:t>
            </a: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2C4288AC-22E3-ECFC-2B15-B1144C6DFC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47975" y="1704975"/>
            <a:ext cx="344805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89E65988-E533-8FB0-0231-3D5D0E134F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00375" y="1857375"/>
            <a:ext cx="344805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8" descr="Image preview">
            <a:extLst>
              <a:ext uri="{FF2B5EF4-FFF2-40B4-BE49-F238E27FC236}">
                <a16:creationId xmlns:a16="http://schemas.microsoft.com/office/drawing/2014/main" id="{25B7B28D-026D-0BAC-0282-00C9C302C3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30D49F-25E2-52C1-98BD-0E798F5FB3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801575"/>
            <a:ext cx="2359149" cy="214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28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314" name="Picture 2" descr="http://www.pierreverger.org/fpv/images/phocagallery/espaco_foto/exposicoes/2012/nos_caminhos_afros/fotos_expostas/thumbs/phoca_thumb_l_278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57054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2311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Cowrie shells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http://www.pierreverger.org/fpv/images/phocagallery/espaco_foto/exposicoes/2012/nos_caminhos_afros/fotos_expostas/thumbs/phoca_thumb_l_149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5194176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203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362" name="Picture 2" descr="http://www.pierreverger.org/fpv/images/phocagallery/espaco_foto/exposicoes/2012/nos_caminhos_afros/fotos_expostas/thumbs/phoca_thumb_l_82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52736"/>
            <a:ext cx="52387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706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 descr="http://www.pierreverger.org/fpv/images/phocagallery/espaco_foto/exposicoes/2012/nos_caminhos_afros/fotos_expostas/thumbs/phoca_thumb_l_274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4102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7233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2" name="Picture 2" descr="http://www.pierreverger.org/fpv/images/phocagallery/espaco_foto/exposicoes/2012/nos_caminhos_afros/fotos_expostas/thumbs/phoca_thumb_l_27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54102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9376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 descr="http://www.pierreverger.org/fpv/images/phocagallery/espaco_foto/exposicoes/2012/nos_caminhos_afros/fotos_expostas/thumbs/phoca_thumb_l_272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43000"/>
            <a:ext cx="54387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3749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 descr="http://www.pierreverger.org/fpv/images/phocagallery/espaco_foto/exposicoes/2012/nos_caminhos_afros/fotos_expostas/thumbs/phoca_thumb_l_272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43000"/>
            <a:ext cx="52863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6412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Yoruba-derived religion: the </a:t>
            </a:r>
            <a:r>
              <a:rPr lang="en-GB" i="1" dirty="0" err="1"/>
              <a:t>orisha</a:t>
            </a:r>
            <a:r>
              <a:rPr lang="en-GB" dirty="0"/>
              <a:t> </a:t>
            </a:r>
            <a:r>
              <a:rPr lang="en-GB" dirty="0" err="1"/>
              <a:t>Changó</a:t>
            </a:r>
            <a:r>
              <a:rPr lang="en-GB" dirty="0"/>
              <a:t> (</a:t>
            </a:r>
            <a:r>
              <a:rPr lang="en-GB" dirty="0" err="1"/>
              <a:t>Xangó</a:t>
            </a:r>
            <a:r>
              <a:rPr lang="en-GB" dirty="0"/>
              <a:t>) (Santa Barbara)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 descr="http://www.cuban-traditions.com/files/cubantraditions.cubaxp.com/chan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331236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25.media.tumblr.com/tumblr_lvokq3flnn1r379hlo1_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00808"/>
            <a:ext cx="338437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7612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Yoruba  religion: </a:t>
            </a:r>
            <a:r>
              <a:rPr lang="en-GB" dirty="0" err="1"/>
              <a:t>Yemayá</a:t>
            </a:r>
            <a:r>
              <a:rPr lang="en-GB" dirty="0"/>
              <a:t>/ </a:t>
            </a:r>
            <a:r>
              <a:rPr lang="en-GB" dirty="0" err="1"/>
              <a:t>Iemanjá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 descr="http://upload.wikimedia.org/wikipedia/commons/thumb/9/9d/Yemaya-NewOrleans.jpg/220px-Yemaya-NewOrlea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2095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Out in the open sea, men surround a statue of a female, and female hands reach down from a boat towards the offering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592582"/>
            <a:ext cx="4143375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8586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Candomblé</a:t>
            </a:r>
            <a:r>
              <a:rPr lang="en-GB" dirty="0"/>
              <a:t> in Brazil: initiation ceremony for a child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 descr="Initiation ceremony. The back of a boy can be seen, as he looks on at people dressed as brightly coloured orixa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626469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494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Two important references: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classic reference on mixture and creolisation: </a:t>
            </a:r>
            <a:r>
              <a:rPr lang="en-GB" b="1" dirty="0"/>
              <a:t>Sidney W. </a:t>
            </a:r>
            <a:r>
              <a:rPr lang="en-GB" b="1" dirty="0" err="1"/>
              <a:t>Mintz</a:t>
            </a:r>
            <a:r>
              <a:rPr lang="en-GB" b="1" dirty="0"/>
              <a:t> and Richard Price, </a:t>
            </a:r>
            <a:r>
              <a:rPr lang="en-GB" b="1" i="1" dirty="0"/>
              <a:t>The Birth of African-American Culture: An Anthropological Perspective. </a:t>
            </a:r>
            <a:r>
              <a:rPr lang="en-GB" b="1" dirty="0"/>
              <a:t>Boston, 1992</a:t>
            </a:r>
          </a:p>
          <a:p>
            <a:r>
              <a:rPr lang="en-GB" dirty="0"/>
              <a:t>On African continuities: </a:t>
            </a:r>
            <a:r>
              <a:rPr lang="en-GB" b="1" dirty="0"/>
              <a:t>John Thornton, </a:t>
            </a:r>
            <a:r>
              <a:rPr lang="en-GB" b="1" i="1" dirty="0"/>
              <a:t>Africa and Africans in the Making of the Atlantic World, 1400-1680. </a:t>
            </a:r>
            <a:r>
              <a:rPr lang="en-GB" b="1" dirty="0"/>
              <a:t>New York, 1992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6602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err="1"/>
              <a:t>Candomblé</a:t>
            </a:r>
            <a:r>
              <a:rPr lang="en-GB" sz="3600" dirty="0"/>
              <a:t> in Brazil: worshipping the supreme deity </a:t>
            </a:r>
            <a:r>
              <a:rPr lang="en-GB" sz="3600" dirty="0" err="1"/>
              <a:t>Oxalá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146" name="Picture 2" descr="Three women stand bent, dressed in white, clutching metal walking stick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34481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0734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Pano</a:t>
            </a:r>
            <a:r>
              <a:rPr lang="en-GB" dirty="0"/>
              <a:t> da Costa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AutoShape 2" descr="data:image/jpeg;base64,/9j/4AAQSkZJRgABAQAAAQABAAD/2wCEAAkGBhESERUUExQWFBQUGB8XGRgVFx0fGxYdGBkaGRcbHxsdHCcfHB0jGxwYHy8gJicpLSwuHB4xNzAqNSgrLCkBCQoKDgwOGg8PGiwkHyQsKSwsLCksLCwsLCwsLCwsLCwsLCwsLCwsLCwsLCwsLCwsLCwsLCwsLCwsLCwsLCwpLP/AABEIANEA8gMBIgACEQEDEQH/xAAcAAACAgMBAQAAAAAAAAAAAAAABQQGAgMHAQj/xAA/EAACAgEDAgQDBgQFAwIHAAABAgMREgAEIQUxEyJBUQYyYQcjQnGBkRRSofAzYnKx0YKSwRXxJDRDssLS4f/EABgBAAMBAQAAAAAAAAAAAAAAAAABAgME/8QAKBEBAQACAgIBAwMFAQAAAAAAAAECESExEkEDImHwMnGxQlGBkaET/9oADAMBAAIRAxEAPwDhujRrY+3YCyK/v276A16zghZ2CqCzMaAHck9hrDXQfsx2qw5bmRTbMI4iVJ4FtOw/JRV+5A9a0BYPg/7KokhY71A8klUoJ+7HP4geSbHbtXfWPVvsWhajt5Wj5FiTzCvWiKN/3xromz38cylkZWUkgEdjXtrO6Nam7ilAH2LbPGvFmy/mBX/bHUVfsShzs7iQp7YANf8Aqsj+muma90tjTlnVPsUU87ecg/yzCx/3KB/9uqlvPsy6jHIqeDnl2ZGBXjvZNY/qBr6CvVcPXHaFDKrRJIbMkZ8qoQSLYeaM/KrEgAWSG9qm6Vcrn+yTfohdzAoAs5S1Q+pIx/rpb034KeRj4k0EMa93MqtZPYBVNk+vprquy6rsm3HhhT85VHLlopXA47uQWF0Cw73zdaXfEvTdpBKMVlJcZYRCPFQTxQZSWyYGkv0IFChpX7fn8iKRN8BRXSdQ2x/1ZL+XNEDUWP4ElD4yzQRLwQxkDB7NDEJbH9hq+v8ADkzRCSLKVTflYYSrQK8q3BYEAcEduAQdaui9Dz3GDxlFUeI4ZCpYBjitED5j7H5Q1nWcyz3qxWpre1P3XwJGjY/xa3yOYJwLX5heB7evtrXsPgZWYCXdwpkaUIHlJ54+RaFjmib9wPTo8it/HvHMoaLcEeWwQajqOQeobyEE8HzLVijqP8S9NXaphGzZy+IWkPzLGByoNHGyUDEUW5s88Xbrn0WlP3n2e7dUBXe8upZctvIFajXcWQLIF0dQdt8Drj99uURr4WJTLx6MWUhFv0BN/lrpPXelySRRT4U6RhZIgRaoaYlb4taah/8Arym2vSZpmCxpVty7KVRf5iLxLngMFX1smtRnlnMtYw5JZu1Tz8ExlbG6VT6eLFIoPr8wyF16fl76b9G+zjbSZeJuZKU0zJCVjU+gLv8A8CvWrF2Pqmxh2jqr7d5EbgytKQXNZMFVD7Wecbo8+pcda6zFsYxDEoLAE+YkqoJNs5Jskm6UkFjfIrVy2fqL9lKf7Hi7jwN3HJHfmPdk/RSQf3GrP0/7ItgijxM5m9SWKg/otV++t/TupSOEZokiljtmkf7tDGSyqb5Yhv5SALUm+2mXTOqHxnMkhKuEVPu3WMtbkhLBHYryWNntwBqrPZE0v2RdPMgYCRV9UD+U/qRkP309g+Dtgi4jbQ19UBJr3Jsn9dOuTow1JqyPs+6d4vifw62Pw84fnh2/8amdU+GdrNCYniRU4PkUKRibFECx7flenDNqJvpwkTueAqk/004TkHx79ny7RPGgJMV0ytyUvtR9R6c6ouuvfE05lgnVI2uWN+HPmZoWRiAtn/DQt29bAHBJ5Kdu1XXGmTXo0a9VbND10w80a2+B/mX99GgPIZMSD7a3Fl5s2T/dX7k/sNaEiJ7C9e/w7ex/uv8AkfvoCVt9ukkiot2zBQB9TXt3uv7Guo7FJ43TcmIpBGMAWoYxVS4rlkQDTXjzV83qmfZ10/PdElMsYywFgXbIhokgA4s1fX99dH6t0lGgZoYzE8Xz7eiocGjTIr4mwOHW757mqNbNv+H9+zymahjJI8dqDiwUjwSTXFedbvm/y1aRfsf1+vJP59uO3f6ap3wV1pnuLw1RK8uD3VKXoirAIvzH1q/m1do24B0r0ceKa41nWvWQH2vXin+uoNB65HcDHxWhC+bJb9PQhSGIPagQT6G9V6OU7eIM6T7eubjlzXk3RSRz5j/LiTZqydW3dbNJVxdQy2DR7WDY/Y86r3UejQKZFeFRDIgAZYwcCMgboWvdWDcC75FDWmN41U1WOrdNijhiDFIpSaPmPmRRas6IrYycL5hwGHLEeXTPZ7N99GHaRY5oTSyxNlnxfmVaKH17i7JqiV1n0z4GQUzSApQb7pMA44IJYOTXqACO5551EhM8m5lhimXbCMsI4lpQwQkHgLyaXInnhxQ4vUb/ALw2+bYTbVhJPvmAPoLdnq+Ajll49wvHuL1B6Oz7iXcRnMmdQbamMYjJwEmNABhYK0o9BYN6kdUg3bwsZ4i5hBZJFKZcfOjqjAsjKO4A9CV4vR8OdcMBwZVMLNlnzmMy1Mx7OoKgZVwtcmtTc9WS9X80etpA2Q2zJPupfE8LyxKq88DsDQLuefyHLNwNLurddg3Zj8T7q47D3koEh8waha060H/y80Do6ltp33IkniZ4zI4FYlfCjBkUAFvlISyaANmybrW/qe2Z1VDCRMZkcEFcAJ6UKTYYAABCaotGK7ga01bLwW+Urc7GbbrNupZM38LwhS8ebGmelHlXv2ArI+vClOoh08Lc7iVRwFJVSGXjFHIUOD25yxY0ee2ncu43Ox2kKfdvIXKAHJhhTMoFYsaAqjx2H5I/h7bSeL5UEkkaM0YuowS1B2I7BFx4BaywN2CRNt8pIcnFWLafCiK4klaTcODa+IxxW+QQpsjspFk8keqjSHceHBuw0omlcS5EsiKjcEAoC2T48FQDQoce7M/Cksiu+8keQgErHG/zULNAgKOeAABXqTxqV8NbInaLFvAAHchElIyIocAGj82RAqwMe3Gq7hFw6nHJuyYs3LLlbbeRzFiABQyUBTZ8wBNk8m+HPTHymjkUzSh1ILvEyooILBktFC2QFNfMCLJrWO26IkE/3CsXx+Z5DggdjfF5MbS6r28y3p9Bt8UVb4UAfnXrp7uuS1y2s2sNZhdeHUG1sL1X/iHeOwkiUIAMcixORBINqAtEdxd97HpqwSNQ1S/jOZ4wzA1YQLYvFbJbj18xs/knsNXimk/VEKmB/FylhABUqQrOrl2xkIxJJJUrx7fTXPepxBJ5A55yIFc8E2CP+mq/P011To+328228WWBrjPJbvNIbyAT5SMzQHayO3I1zj402DJu3Hh+HYBxBBA49COK4P7aLNUE5MfHf+6vn9/7OsJnWgF/M/8AvrEbdvb1r9u+vf4ZvbQGxdwlfINGtRgb2/qNGgMAx1l4p99YaNAX/wCyTaO+4kk/AiYnj1civ2CnXUPiDpNwNIp8yqcgaIkTuVPHcVY/UdidVD7IdpW1ZvV5T+yhQP63rp0kOUbA+oI/canHum5l8OPgGczCNyBxIY1V1QlcCSvlde1+YUVse156LuIpolaJiVqhyCRXoTR5B/r++qB0bbGSWTxWdUhyNxiizgqrYn6tjx7+2rp8PSYlor4jxABQowUjjJT62D5hQPf31rlOClOlgA7E8f8A9/5OvY4QPf8AX6a2KNegaxW80VrILoI0gqj+FHGyHcM7ReSONSEIZWCIACPOQaBLZL34rUXrL7vaoJq2xY4rJKkRyAJAXu/mW6H7eWuzcbiJDuGlK+CJQwZuwelVwARyVdRyPUkd1Oql8T7pZGaYSM23pVcBnCo63wyEeUkY0StX7Gr0yupdJkRZ+r7pjZmmY8Aqpr+YMAqgAGlNCj/q06630VGhhbZwJ4XDFocQxHIC8jlSCSScjYAocnSWPYTHBhGCpbtKhCy/ixVB5iMgW4VRVljV6tM3Utw8c0axrHNEE/w3DlVcm6GICsEUkKCe66w+PHO4XzXlZvhV49tLtrzhnKmN0AHyhnEY9GYJZDCgB2Ao9hN3fVg5VXikcNCIX8IqWDqR5kr51U8gggAmryBGgwbiJIWeSXw9y+DxEyM+JJ4p7Nsq0SuPLj0N6Y73fs23uRSiyZGBox5tuUBUKcDdUAcl4pnX5QCej45qe/8AKLeVdTo2+dVzhmLGhcjL6HgeZrVeF44NWPY6Z/F3S4IxCEVUkc26RGgUC8igAG82IUkcniua1v6f0WSKSCSB5HEh+89kplzDjL2z+a2DL3s6k9W3Em6MkBiCrG58yeeQYtiHRGxX5gymixBBGJsamYXnXB+XSrHezRJcczoPUhrUEmrAYVjYcih6UfSrfDtIHyeF/wCIZSFlBYSeKpIJFva3XmGJAta/Kr9UiSGjHKs3uoUo6VQIbgheR2bEg3wSdNoOqJsS0KqZZAR4jZBRdClUEE0ARyaFt3F0Mfi88NzP+VZavSy9G8INIqRGJlClgQgsNljWBI/C3H/Omuk3Sd2DLYsruk8dWIphiEUofSgrIR/1d+5d63y7QxOtZ1sI1iRqTLusblUjJYsL8ow+az2x+vf9tUX4k6gzvEpIlVgDE5QfiJVjIvHKkEUABfcXVWX4ohMymFE8RypIyoKl+XxCx7ULr6nSKDpceMKBJOaZWkYUw8QZFURyFQ2SOBdg899bYzjaKtey6CqpGWd3KAFQSAqkDghFULY9CQSPfXHftKidN8xIIUquJ9CAKP8AUEa74yeXXPftL6EJtq7geeD7wf6ezj9qP/TrLK8xUcb8U/2Ne+O3PPf/AMdta9GmTcN03+X/ALV/40a06NAGvQNeaZfDcStu9urcKZUB/wC4aA7f8D9F/htvHEfmAyb/AFNyw/Idv01d0Xy6RbAefVhiHGpw6VXHYdhe4ltyqLOYnX+WMkMGDdwQ4Dn09fXV82ErGT7ylmVcXrs4/BIv+VvNx+E5L6c6tt0ZTPMX8wcslVwFf5h9Sff6Dtzc3b9BKBJJX8SZVVcgKAVRyB6+YksxPc12xUDbfCDNRrKtC1rR1Dd+FE8mLMEUsQtWQOTVkDgWe/prLS28DRqty9XkndjCWXwMGETDEzZWWsH8BXyKw8uRuzQ1tm+JFcZpIkcK4AyMuRZ5FDqirYryst9zZqhROn4Uto2/6ECFjlSR4klMqGMWCGLsY3UeardhYBBFcjkFH0nokkp3ARUSOUGPw3Yh4wr5JaKGwK88N2vixRNuh3G4l+VoxFwRKnmL32CoSVU9/MSwNih3qEEziZzTy7aYtb4iQpHISAxoYkoCRdA0p7HVfuSt7INtJhE3leSTwVd3DiBCFIKJiFpmKjmgDiCpwN2fo/SQ48VWdExKxEHzOGbJ5XyBDGRqIDA8Ue7cVjfvJmr7mCN03BDiORVc4ApGAGADI4Vk45BYtyO2rh/C7hAI4zcRZRZepIkBGYBIOYxvE3kPrwQb9DSHvdoke5gLs8jgPJbAsRQCKFVFpbLE8LZw5uhqDtSB4UMsbgQ+IXBQmlcMkRYLfldHa6uirA1R1Zeks/3isxdUelZu5GKkgkAWVYkX+/IJ0wrR5a4PSs9E6dDKhIZ80Yxs8cjp4mNYM2JGTFCtsebvnUTrmxTbBm5SOmeN0NGCQryvPBSUgcGwWNG8hTze7gncLEzMitHkuJou2RDAN7quJxHfK+QNLtxsZzFlNjM8UZKxgEq7qpp2BUZMzUAKpea5Nh752Su9K2/8S7S7hkUiPxCyxDzeHJIhfz5qKWNSSF58lVXLTp/w65neYMxSRSG8dFPi5Y9lUKQtL3Yc32I0n6eXkWXcDc5ywq4eNgSPDIN9mxFgBgqgC0APZjq07rZo7QRr94u3OL5HsPDxHI58QWjcdgTdWNE5mwmQdOCv4rsCwXBaFKgJBb1PJIXknsAABzc2rqvXVe6sse3UMxkmBbBIZGDKrkEk29n5QayJrmu+lg6moEAgAhG+BRlUiozko8QAUFbEsp4HmMd8jU63dbHS17LfxzLlG2S2R+RH5/SiPcEEcEa3v21VmYFHmUtFB4YRVj4aYKSsRB7qDeC15mBBsChqTD1vw4gkyOJIYlaS8TwAFZslYj0dqNE4mtPxG2vq0RXiURrHPKFdzIR92qs+BBQAAqpU+b8be+oJ+/30LreCqa4q1yHmI9mcUBxwgOrZsN/HOGKqajfG3SucVYMAeRwwokA6hbfYhdwzA/PRr+Wi5Nfmzk/rqvRHEi+XSXebcNasLVgVI9wRRGnsg40qnXWWSo+dvifop2m5ki9AbU+6nlT+3H5g6Va6L9sWyqWCWvmVkJ/0mx/RjrnWidFRo0aNMDVo+zvow3G8UsLSL7w+xIICD/uo/odVfXTPsg24x3D+tov6Ux/v8tTl0cdQ6f8ANpltusxmQxHJWsqpYeWQqLYK3YsOfKaPlJAIF6QlzwoYoWBJYVaqoFkWCL5A7H19a1M28cLbQ1LkhBkExIJDBzJnZAoq1ntxWq+OcCt8fEsn+q/6DW3rCTtF9ywBBthQLMtcqha1DH0JBHpxdhJ0beK7uUeRxfJlBDWDRFEChxY47H07CZ1feN5lBcJHF4r+G2LyWWCoH/APIxJBB5XkC700ky2E2SKQbBAN+/Ht6aUfEEWLeJKxeAjExeIUx92XFl8W/VTz/LfynL4Z3gZXRc1wblZLyXIByLPLAMWAbkGuDqB1uSWMzSqiyShgFLrl4cWAIIAINF8rI92J4Thfpuz7QV6xt0QBZUygBeCTKwyAA+G/4ha0psealYeYECE+2nVGizhSHcBNyxkbELkVtA1HsRGLon6j0zh6zJ4su4huDb4guHGSyOAQoCoRcjkovla6WzdgayXetv8AyNGV3BwKlWHhIsbqzCwS/NqDwLOI4Ck6LlLwNUD4k/h41i25VwllpSpxZmJbyqCMUycAOxx7AZHTrdlNzHt6cGSceG5TuUaJhOKskKpN03ZgB3POr4ah26GWJpYppJOCqA4siggijwfMXJA45+msm6dEsEqwwKqkECclR5kLKzs7HMCNgGDWScTVcXGG/Z1Ni6TK0oeSCASqK8bIm6vlUoEHk8Egi/mOst5tZ3EccsQcCRMpInpSoamLIcWUFSeAWGt8u9M+CxGRUu3kopaqDQUsAfM2PIFUG99Rup9T3EACtIgF8SeGXeQd/wDCSgpX8Tdu3AutXslghiVVCqAqgUABQH5DWd6TbLqkmCyeXcxMLDwimr/Rkch/pNjtjrwfEyGTwxFMWxz/AMMLxeN07K3f1qtR409mm426OMXVWHemAI47cHSiDp24w8LxPDRCQJFOUjqCTGDkCAAKDXZaj2B17vt/Ngzm4I1UsSMXlIHsOY0/Ut/099ROk7wzgqs8oArNZVTxArXRSSOhTURkMvWiprTnAMU6bIwKyujIeCERgX+jFnah6EDv2uuNJOoSSJHu40ikfJpCJEoAeJ5m/EHJRi3yA9gBzYEyGcQyvHAIWDBW8HxcGVgpDELiRyoQ2SOQSe96wnll8CSeOTFEzlCFPNkpYvFIciCoYOvAB7eY1zRK1JNuYoVG5jaSCXlMpCJYiBkLeieRbKD5hTA1eOt3Q+jJPFuwg80iKoMigMBcnJ8OwfvFrJf5B7aZdf61G7eB4JlxIJGbKcsQyquIyLBSD6DnvwaUdehxxgQlYvDEgDIDJHmXJjzJuhiWo2eCLIrWVyxx+q+v9q1bwn7qaZp1jR4JHQEhUDBYAoosRZDPyqiza3wvJOs48FJzvBKnkfIOZWPlj7AWbWlUKBYjAGlOy2KbnlH/AIadR95HH8tEC3QKy0rcEgGroEXROwbRABtYkUTBCEbcUU8pYpillS7AkgECgT3ClTrjfJF4MoI1d1RSq7mRmkkkV/8ABs3gpuncLjGF5HBZhVAvJN6qSAtkxPACrbN2vgD9SeAPpqk9CCR//DPCJWMhLmQKGRWQsxrKwVcGqFVRBtlJZ7bqaAlZZzC3hELISMiFkIJGXdiFUmuebHPIvKeiWLfb+eQN4AMYjGRMiEGRvmEQVh8p4DP9aXmyMk3KugdTasMgfodJekdamML5csHREDX88iglCe5xJBJNnE8kkXrf0xwWcrXYeIqisZASGsWaJHf14U+oJzzmlRp+LNpFJs51lrEIzAn8JUEqR+RGvn3X0F8SqTtNwACxMT0ALJtD2Gvn3WeJ0aNGjVEyjjLEACyTQHuT213n4b6Emz2qx8Bqykb3avMb9h2H0GuPfBsOW+24xLASKSFF9jd/kO5+mus9T62ucasSI5GxUL3kAIBZj3CEkAAckGzY4E5cnE+PciSmkhcLGbyDkeUi+MaLAqRkp4sEckVrDrXU4VeSHJvA3SnJ0FiGQBQSK+YEYMwXlSOfmNJNzu3eUsGYKriIgUMlag4BbgE4s5f8KgG/aR1WJGiWRblMC0g26AbeHkHzSMjWAQt1XYWFFnW/xxNNPhiKRHKsQVIJSrNqZHN2eSCxJF81XfubFA2W4c/gjTw24JLs1PX0CLj6d5D2rmvfDHUfEaIEG1i8O/L5xExUEgE0e4NWp4on0sW66MjU6rThxJQZgGIIJsXjZFjIjvp5dlCXY77bx754IlZWPDMSSuSqHCgljyFYmgAB9Sdb9tvPDJMqSrLLJRYxkqLYiJQ/KhQKA+pJ7k6X/EWGS7iKJg0LgzOUwsRiiCT87CxyLAAPJsDTXqfV4JE8JGSR3ZUC2aDZCiWXsVrPgg+Xiu+lYaufFW2n/iYzI6rE0oSIk5BRjeTLYIsg2wNgcdu/hgl2UniiTbOyKQ0fi4s60MgAw+byrQ+hHN6y+J41E8KDLczhsGWYZR+cKVBHCqWYpyPS77DTbd9WXbIQ67NK/Csjgk+wiENn6azmGPl5d1W7rRdsYgm6WYxGCD54wlMrHwyqhMLAZ8mIHF0oAJbWzZ9UM21VCIAFkzKvuMSwEpkAox0QffKrHfgjUYdbU7eZI1JZwZHQWscABXNY8gCXBYEkCgbegBR2dPnwiyygLOSQo27STS2azYLKpJZrosOxBJF6vUlLbxNxvCZZwZI0yNASq6xhRyGjFgr+IkBjR4NU2t826G/QIpTxkU2ASY3VipIzpgpDKtq4N0ykMDlqJBvSYJlMQhMjVIzqI0jwalpASxcDF+RzfdlAXUzx9zt4w5aUlwTi9MYkTGzR48ViyrzSrfINMdRZN0/SRul6gRk8qQKtDJMcQCa+Qq+bElQBkOeADelW72L+MJQr2nIDS4yyCiJLKspjYgHEcAeGBQs6cvH1AJ5iJQwrH7t0a64YGOLy1lyGb0FeuoSR7wCOAwkZGwVm4CIFtM+4AbBbxLFao2C2n9Xoce2zb7DdKok2s/io/IaVjfHHmDAjMEEEgr2orwNa4NpuNpEQEJeSgWiUuIkQn0C+aQlnYWuIurIUBpUsfUBwGg26JwAGAjA7KoyjJv5fwoPQXdiMY33YAfFpFXNSMlV08RkdeDjZK8Sp7g9gVJoiyXZTpHFJF5GZw0IxZ3kJA8SRl8xUEFmY8k2LCk6l79Jf4ZkddxIXvKowka5kl3KIxJqzQYlQaJoAnWO8mkcRbdWFh1VRKj+JFjXJZWW0xyQMAb9W/Fo6vsy0Dt4c/wB0xDFdwXRsGxcU8lj1IOBogXYsF4yScCtce2mKpu/FSKQoEGCGRpjWJKrYFuqpQ5+UG1F637TpqY+JuTuzMwDO3hN3FEKojjPCkUOfT66w3izLImzUrIQvldj4bRPgSxjdRYA4xXE2CVvFa1iOoiI+HuV3QkUAthO5QjnzKRIGo0eO4PHPqZTHXIm0X4eG3EksxkaIo5qN3FrH4YALZWx9TwaBWua5QCNp3eRsiXkLigQSt2h4UPVLx5x8nHIrUwbNpWl28JVgZRJlNIUdqX7tDlTNTXZH58WNaZNi0AZJnVHFt4bj5vKeUJch+bN3x3Wm8utMJO4nKrL8L/EhkikExUtDzmTyyC+X9bUjuRzYNXd6+j7ETyMmRKKpVX7Yco8bI/DZqLHr8gv5jcvpvRZIYjtyVYTKz5ABcCyqJRjzfzWpset1QtV1Bs5d2FLkRqh+W6YsqFVQ+V2IVgLB5rkegTLoe9MssYUpH4aMYUVSsTm0BIDeZi4Mtkcjki+bar1B5CB4+DSX5Ainw6u0J7iUAN3NWrEKQNQdpEIomE24VWbzNDucgnHzG5AHMhPd1BA48poHUadMUXcYkF3DAnzM4UK0ZLBb5xZATiWDpl66WU2cWXpu5DCiwZ08rUQSCCRZHpdXrk/2odAWDdCRAAk4LUOwcfP+9g/qdXna7uSbcy444x8Rv+JWpSA3Nsj82Krj3F6T/antZZ9tDNGhMcZbxB6xscRR/IhgT+WueRblejRo1ROj/Am2G3Uq5Ec25jyyPdE4wUc0HcZPz2ATgk1p9LJNuZQnhiKCFgQShDPh8gGXNFuaAHHf20i3Lhysik4yxxupBN2iKjVXYqyHsLFr9Klz9bnMCoZDkfEZpD3WOPg8j1JBF3fPe+dZY5+VuK7jqbbU3pSCSEolDzjxSVkjYAAPjjd2FPBHzV5hZ1eOndOkM0cTbncSZQeK2LhMTkoThVBAYF6BN/dn66U7fqEH8NZZDuEj8gdQWEgXjHJebfjji/11aN30OJYh5HkTPKUcs8tKyqW9XCkqcRxwKHAGuuXhkVdG6GI5QEsCIyRUfYyeLGb98X/21aitDSfprAP93FIkdk5S5hiSAAAH85UKoFmqpQLo08K2uigj6nEVS1UOsjBWjJolpCI7VqI5vlSK4JsG7gbQrsvEQhvAQZoQSSM2rwwLLNbeYf669tWIbRJBi4sWD3Iog2CCCCD+R0n+I+lQQwufCDI3+IC5DMPQ5sSzMDQUXdkVzxqe5o1U6tLDvmyhLLuFHyGlMoSyMWUkCRfawSLBoURF+H5IVnT5VRVY3XljfJljL2PLXmA8Qg2wHsQwk2Zl3EWe2khpRhFAY/EpTau7B18ID5RVHuMvQbuq7qFYYht8Nt/FK2ebYgoLDZFb890ofk+c86i/HzLVeXHCTsei7mXcLNN4fkWmMfaSkkXgZHuZDd1QAoe0rZNBDtjt2uFoqBZIzxiw8KZiFrFgFJLcXmD2NJtkJdizP4K4zIERoyDHnlcdkUQpyI5UXiKsmtN4N9PLtgZvD8KU+HkAQ+MlRh8Da2Sw9RQINcFdPG77FSn2vhyrJuIofmH3ysRiQKRirL5ewXLM1Y517upBOl+BMyc4SRlVY2KLAF0ZVbkeuQ5I7amydTjJMSxvME8rYhSqkV5SXYBmHFgWR60daOodVnCSvGgRYwTcqtk5Vcjigqh6ZE8m6BFEhMdjsJcBGinbQgknzKZWsljWJKpZJtrJ9gvBEofDW2Jto8j7uzMefqzEnUvbb2OUExsGANH0I/MHkfqNSUOlumRb74dFFY6eNhTQzMzRkf5ScmQ/lY+gPOtOx6ZPDbIkY7WviPI8gAoDxZMccR8ooj0tQTp9uJ1RSzEBR3J0k26yu0s0ZdTn5VlDKkirHHwVYWnmzpwAbuww405bSZoj7h2ppoYlAUCghZjZe8lJAAKC1I5yonvqHFE0sISMIsDMUZTl4ihZDmSSTk5IYEEAgtdmjeSdXnJepYZHjBZoFjYcKaYLIWtiD5csay4IX017nocW4mmkbIAY0sZIzGCuHZRxIxJxAcMKSqPOqnBMPifYbVl8ScOew+67yAlmQEduPNTCmFmiL0i6luTuspVIjMZ8JIWDF2oBybjyrgjgKwUDuCdZp0/cGJRKTBtohkwZDkpxK4RhrJXzEUQQCaUEca19Fnj/AIkpGrKZEKgyNbMwKE3xipC/gHbw+w1GpeL1Vdcouw+GTJtWlxMu4L4hRwirwaKtjwVN38wLK3HcW/ayxxRRRbp1MqouTP8AKWA9WPAYjnk2avTY9CiJBGSMFC5RuyEgdgcSMgPS+3prft9mkYxQUO57kknuSTZYn3JJ1pxrSCjpa+IHmMiyYs6LhWIGXcGzkSoSyT6UAObhvAPKyJkfHR5FjAyPdgTyPxeEbJ7c9tWmaLyHSra9EVeY2aMkUSKOVepB7t9fX1uhRaEHfb9S+TD7sAwOH/8ApPwy5USMHDKMrr5Pfiq7j4RkUC2ihEYOTjzWAO5BRQOMrs8jgg83fV6QqxOlljJkXZ6JZmFEngDtQAAAAAGke/gnWIiRosMcbRWBU1SsWLfKDQNAcG7FaW9dGq0/SUf73azCMoAr2zIPLQF3ytD0YEGh9b17/wCIVYgiJDRHiyBrSVQKdV4GQK2LYcUAL7jHd9DlRbwA8SLCUBrAdOUfnvbBSfa2v11D2+xaZxEB5ifN/kW/OSfYLQo974765fkzuNkx9tMZLOVb6j8DSJNIqnyq7BbB7BiB/TRqwdR+O9v40lKpGbUa7+Y89tGr3U6IvhHqUbRnbyuEps4me8bIp4yfQNSm/QgcHV26Nt5KZA0QJJ5DCQFe/GJHC2xOXq31vXHNdE+yXYs7biQmgiqAT2HOX7cD99Px53Dl9V17otJGFBICiub5oc/7G/renkPmBA49PUH6+nH/AL9q1UendUCSKJFAR/KrLTKTV1ff0PFfvq47eRK8pUj6Ea1ks7TuFPUNuzFcX8MKwexzYF3YJ5yF/p7ntPSYVzx+XpZND6n6/l7jXm5C5AijR/OtbwoHYAar0lHg4bW3eQ5IR69xfuO39daEbzanqdSaiRzqscsUb04GW63BFY3kGK+rP5WVAPKlfTEwH+HmHiFFdJWXKCFXxEal2sAdiwGLMpNZN3Fg6tW96HnOHDULTxFqxIImMkfN8U5+tjjU/edPilULIiuAbGQuj7j2P1GnlZrQiv8AQIFjgEExjDnIiFipxjZjhGQSbFenI7gWBrMoHLhsYtvs3U4qOWEaRzJ9FQWpxAJJWrA4M+SDaxAwiJCCMzGka0RdZMDS8mwCxs0aujpFut/twJdsMdqkikP4ikO/iJicASFoKKDWRa0FoXpSGTjqirFCp/iEli8roPLmW87uCCCzm81AYk3VeYnVo2vUp8AuAeWKNTMbpVfEMyih5nPfEUBa2eQCh+I+oHxw22EjO0TZYIQzqhBAUmmNZs1rfHH5NOi7tNrDGGdX2z9pr5RyCWWQ+uTZU3ezi3NE1Z7JM2+9Mu4VlvFVZWNELZK4p5gCxUB3J/DwO501G/jzCFgGYHEHu1cmh34BH9g6Q/EW5gkgLMp8hVx4sbqHCnzL51F5IWAHuRXOl242iiLdspYGEBozmSU8OISgKxNhS0jjv2eu1anWz2sfVcnCmKmaNg+N0WBVl4ugDT5Ak1YHa7EIyTQ3I/8AhWxYGsoVv5iR8yAcHuw75MBWtPSdxDFNuAq+YsqhUFtSILLEn0d3BZjyQRdgjWfU+oCSQR4uQlHw680sjZGNe+PhgI0jNeJoAmgw0a9Al2kcqusKOPCmFGRcSfCj4JVg1q7ZUVwIDlmB5J013JJhjkNrIkohZ0Bsqk/hucRwwYKTiQQLsAars2Wy3IdWjDW+SomSxq5BjiZ2ZbN0bAUgC+QQNTR1R/4mLBYImlxkzVnCyLIrtTjFQScT35BIN97rRHvVGjmjMbJKiNz4hTEBlIZbDCxyLtlx4onnnR8LbMClDmQREkMVoAuTYU1zVtzbfN39AbL4kLhcsHSQ4rLFkBl3CsjcoTxRsg2O1i2XQt34hc+lhlI/EjLaH+jD9AfXS0NnJOtScnWUp41hA3OgNm5+U61xrrPdHjUdt0FNUT+Xpoojcw0one7Nj2CivUcA/Wufy57a0dZ+L44kyCk2/hjIgDIEhuSaoUbN6rnX5kn2yyKzRnxFDseGQEHIGr4oqxqwRz9dHhaNxF6/vdtAjhJGQcR+XJ41MgNDwy1DjnygVx6capXVvi5YYmi2zM7ym5JmFFh6Kq80O/N+pPqNNvivpif+mI+QWVB51cEOzMwZiASD2ZiODw3prmhOoynJ7TRzz4pH054/ro1B0aQbI5K9AfzGug/DO1dNlC5AEE05ElUTjQUEgj/K9d+TxyRrnWu7fB24SPpeM0ZcRt4RRa8xZ1x9eDbKbsEEXwRqsP1FejBejxxbOYxP4iX4ysSpIYFW4IHPmBJPHetWCfaEXSgd/b9PTn/bVS6V1RYXkHgytDMAGV8c7OSAd/PfKVwbAHJ1cunthHjI2WJIW+WC/hDEcFh2sd+O5s62ynCZUTbSsGx7A8+nFCvav/Gm7SNX6c8j9fw+vbUNIwxy/salKa1EOtAZw3NfpX1+l+39dTNtK3GR9K9P3PGoUnB1tSTtpGl7heb14dbXFjWmPtpU4r3VY3SZiGKjcxCFHUWY5F8Uoa70Q5IPpge1jVdOwlgI3G6lGO3AKqHLMxGRVASgb5zxkWY8D66t/U9rKZo3jMfkVxUhbu+HmGINkKGHp8x99J+p7VdyoSWXwJIXLNiVF+VkVx4ljBlaw3Ncr3ulZsKv0gwxBm3AkEqm/GiYtibKglKDZWW+dZMgW7A1qy7bps8jrIY41pw5OVeNireGzRDIBg2JBz7D04AqHT5VxADqyhioIqmUOmPB8oLIMiAR+Ik1qx/DU0p2sqQlS6tjGshOMYxjo1yaNyMAOCQQONY/F8tytxvcXljrmIvUut7hRNFPGCZbSPyjEA5AVQyk8uLCrNkjyka27DbONt6rEwXx82GcBhxDqOLJOKqLvEL3NjStuv7oJk24daanpEJAyxbE+FXNOynsf99276RJGu5DSs7xKkitZGS+dmyNkk0hAYliuKlSOANsMplvSbw3bZNxGhRdvKhaRZCwD5EZBzHlXcWVsyBasnm7a7vZyJGNxJOsMoiETSFUI75H0HLNfCn2oar0qS7eUwDcyEIBSqcVsi2VVuwvINBi3t30wHWkbYyJuJwZgCVVkIkRl5QVyX8wUhq5Bo3zpTLeWp2PW2lNzOYgjERIbySIBTRyyyL2Wc1yLFk0bvWvpm3j3BG2YqRGuURQoxVQyrJGbyyQNiQGF0f8utStMwwSOYtVUiuK59yqqvYHkCySdPdp1N9vt4xLtWR1UIHqPwxVAFnVzgppSbHf31l8X/plbclZeMnDVudkqFIB5Y3OefGUjriSDShQaVT+Skd+dWOJTDKvH3cgEXIoqyhmj57YtbLXocffSWDaMZQHklmCi7CgrmLsHBLscEBj7c8G3PTOjRgCSSNPGZmkJIDFSzlgAeflBC2PbXTGd5MpjxrXtxombRDqQN7lg1GiPb6e2l38QkaF2ICjkkn+7P8AvpnvWpNJIwCKblbsVwVINgg/Q86e+SKOob/wYYy8StI7MwEleR2LN2oksA9YqCSbGsNh0QJtLnVAR962dBFKoFTKgAQq9x7/ANY8fUJkmcSJHNIhK5yMQUW1KsFVSFUhgSwAv61x51nrTywIKqQs3lUE5PGA0QVbs3lG9c/L7XrXu8FKR7vo8cyTBp89wVaQq8IVmJUsCC65EURQHZfTgDXMP4lefKDdeg/XXb978LxxvG4CJDEoLsQc3KtZJ9CW4HJJ8zADka4bu4SkjqQVKsQQe4INV+msc+aqNnjp6g/oF/40ai6NQbfsduZJEQd3YKP1IGu4jZzSjGKNTC7iYszIFZ/DRSpBtqByJYKTkBQsHXIfgzb57/brV/eA0PXHzf8AjX0jDt8Vo9/9vpp43VFnBR0noiQeckSSjsQoCx2KOIqyT6sf0C82zjjBBOvChuvTXu53ccS3I6oOws9z7AdyfoOdVbaWtJEB1A6l1WWOVUSISBkZvnpjiVBVRjRPmFWRfIsaT9T63YLB5UijFtgpV5GJACDMAgAUSeO/fijA6x1KSFhkzsfAlZSy+eKwhBfAVSuqLZ9WPJAvV4wrTvb/ABQZXIWJnR0Dw0KLYsVlZi1BFsrV+nuSBplsd94tnBkKkqQSCLHemBogdvoQQaI1XeqdRTbOMRkYYMURRZObxLEpA7AmPkmhz9RbXp/jQxxh0QKB5qYlx6szcUxu2YCvxVlWizgotER41HmYJZY0oFknsK7m/atbNs3GoXxLsDNt5I1IBdSAT25967j3GpUUTbZd1KspQtEkZCZAhmLOjF1A8y+VeD5W54Fc6UfFTnb4Oiid2sLJuRmIwMeFAo9jdjzHFiciBqF1Ha/xm7XKfbo4TGPwWLFyCzNyHQow9uTQNE81qbqUsdxbySB40emEhzlONUyiMBzYPDOB3+vKvlLqHNGPVurbAqvjIk7FQS23ry2KNPmrUxNBMiSPTVe3+yVJyBH4eaJUZLtIuRcIrEEks3LEAnHyDnk6tsP/AKZtXuo0k79iXWx7cuvH0Gql1maJGkkWdZ1YliwYCVGq1yUkVVAKyqKOPA7Nn8m/G6/52rHswk2pg26O0EZMpdWMyg+GGLCFaHCCgLHAtqq21u6TsZpoFCusn3Ygkz7oEYmyR8/ltQvBIkU5Ec6Zb/r0UUSRboeJIYx4mKLRy7ggsAex7fylqUaRbfpLMJX22UkbxFY7Yq6vkPIbIOSqGxJ9Go3dtWO5dTory2dNaSWRoHKyxSyTOzFfN5cgGBB4AYLRA4tQDwNQupbOREMc64uVIBNY3Y86eYIOeeDYrlRzp3tOqbTYkxsWkl4EjRJYT+VbsYqPRRZ9+SBpX1qd5N1iz5lgHhOLFRE/OSqnJNeQ8ZN7gdsvkwyyx3e/t+dKxsl+xgvxPvFSKUqssRAzKqwbIcOppiEYN644mu68ahdP6gsu9Z4TL4bqTKJGDDkN7MwAywAXvWQ7a37H4k2uzyjVJ3JOTs5AYtQF4SMpUUAPlHpyeDqavUF3s0TRGTwxyxD40Vpgjp6g2CCDR9677oWPoWyCRClVLs4qAAtkkChxwK0zJ41jt1oayk0EjufXWcA1iRxqLv8AfmJVCrnJI2KgmhwCzMxo0qqpJ4J7AckaAW9e61J95GsbLiwj8TJPKXAxfC7K+YH9DxwdJ+m7uTxFaWSrSXNbpEMbIP6KGaz3u+1aOvbqbIM+H3h8IGKz54yzxkpbE4nO+bongEAMn6n1VSyyhKj8WPNT82RQiRMfUhVX86Ark6dKLBuZoN38kgEqDhsSbU2PMhounJojseQRZvT07o88UryKEkJACgE0rPiHkYMASCFF0SfLXqSNHRJ5txEzsQ0kMgKM4xsMotGocWh549V7lb002G7mEpRijkLkxQFQtnyqQxN3yQb7DkciyZcbh6Mo+lLYaRmlcchn7KfdUHlT8wL+p1wX7Qdn4fUZx6Fg/wD3qGP9SdfQce7Q9zifr/zrjP2y7LHeI/pJH+5Vj/4K6i01A0aNGkFq+zHqMcPUoWkICm0s9lLKQP8Aj9dfRTpr5L11L7Lfj3cvPHtJmDxlWClvmBUEgZeo4rn6aA60DzqJ1qH7mwPvAR4bdijnhWuuAOS3uuQ5utS41tte7/bF0Kg4ngg1dEGxY9R6EcWCe3fVTsK71Z1kDREuWxomON3wYgEdlYc/yE3i1E86pvTdzFtd0nmklfIxvkMeAMSvhsS5ewCC1At5QKYkXeITJIUHhtK6gmgQkarYDN+J3aiAOOE5PFsmTdRtLk+BMO5kYkclcYWl798S3mo9inuL1tjxEVG3aHcDHY1H4bCYIWHiSsBx3LL93a+RjYGApAFtt0HpO5bcbiaZmUSpjyoUk1iGEYZsQo4FnmzfuVmx2O3yhR4XYQIHmZQzASMtYkZXxbswQGqUV3Gn8kcEMyGOWOCMx5gs5xmyDViWkwGNI1gFvMPwk27eNAz6ZO0cogLiXFAbCUUAoASVagsOVPBNHj1NgIsaV9ChQREoPI7vIOOWDuSCb5NiqJ5rHTKPjjWdOOffEH8Tt5/GVS8cdquTeVGkAClY0FsAMgSaJLUCBevfhz4akYPPNzO1smY+VzZEjLXzE0QCLRaAomhZ/iV4ol8WaZoIhwzKRXJoX5WPfixR51zn4p+MNqIxEN4JoR+GFC0snNoru1JS/wA3JagSCQbnLnlUT+hdMEJcbzbKF5Zp5n5uhSr3BtrbIEE3zzQ1p6n1ZHieCCGNduQVuRWZmsXlVjFjyQWJbgE46p0HxVsD5is8LXdYRzDv6NlGw9OOfYa3n4z6eorHdyel5RxVxVjEM3b0LV/XWGXn1hx91zx9r5sNwjQPuime420Zhej3pfmoGiCttfceZea1h8GzRwQ/eOqq8uMZPZiqLFfbsSvftyvPItP0f4m2HgbjHeqjTij40LBk8rD5VbFj5jyDXbjitV/qPxXtcwHmknqluKMIiqOAFD35Rz5Qov1b11fOpb2nhc+k7at3udtIhYThy/JBoSM6NY583ihbHII/Ooe767IszvCY0joRopjsGOIsFrzCgxzNX2x76gdI+MYkkjdt/FhGCoEkUrPi2JKVQoWqkW5quCR3RdW+K9nHJjCJNwvIMl+HQPogok8dy9g+3Oln5a+mnNb5X/afFpkidbi2+6qlL34cgVqIB4btkMTZBNixepPwX0h0MkkjKzytf3Zte5Y1QA+Zm7D2HodUHbdb6c6G91JHfdZdvkf0MbBCfzXVz+Dfj7pxURCXwynlHigJmB2bvjz3q9GNy/qF16X9BrBzr1ZAVDKQykWCDYN+oI4I1gdaJYqNJV3LbgiQEJCjHC1JdziVJPP3a8/KQW4s49tOS9caT7/GOcSsQismBbsC2SkZnsfKKW/8w9RpwqpfxP05YWaa1xzLrixEmZOQXsV4Y2X5tVArjmFN16SYoREkgZGNEUjKoObdziwIZfxUBxeYqyTFTEuH3kzk1KSfvPCYHOyTjGWAFDjnjjnSUdTjkY+D5y6vioq/vEyIYfhAljOR7UQebFvsjyLbzQQBkMQBxxiSOluQqBbl7HJ5ev0PbTbbqqzuorJkV3A9G+UE/VlAHPfDVa6Nv4n26+GJD4YjE0bAuHSQ4tx5siAGawL4rsSNWTpP8OFYQBFAPmCLjzQPIoG6rvpb4NIZNc4+2HbHwYGI+RyoP0Zbr8xjrpja5x9su6AghQHzM5JHuAv/ACdQbk2jRo0AaldM6g8EySp80bBh+moujQH0d8IfHW03oAR8ZiLaJhyK716EfUasW4sqwBokEA+xI4P6HnXzh8BfEA2e+ilb5CcHPsrVZ/Tg/pr6L3s9RM601IWHsaUkfodOBU99sjJtHMYJlOIdZHZjnCwJjOTdjzXIByB7G9Vzoe42pWVdxGbGUgeNQrAUElU0QQK7r/mYAArptuNru2GcTlIo4RJmT/iyNkz3wfMSOb4GQ454j7PYxbvbvuZLjemSQoKsKFkL16MUAX2/pp23yHGmHwrJLJu5ZIh4UBvJQFC/LUS8fjshzX1s8jV76ZuMHG3ZRXnkjINjHMmipAKlcgB3Brg3xqm9K+KTH4Sjb+HC74IQxPJYKb483mPJ4Pc2x72n4cIwZibcuyu57vgzKp+gA/COAbrRjdzdFiyBtZK2ocu9jjXKR1jX3dgB+51QfjH7X9tCjJtWE8pBAZfkS/XL8RHsP30bBl9pfxdsV2U8LyK8jqUWNTbBj2J/lCsAefbXzvrOWQsSzGyxsk+pPJOsNSBo0aNAGjRo0AaNGjQBo0aNAdZ+yz7RURBs9y4UDiJ2PFfyE+n0P6fn1nMVYN32r118m6sHwh8Xy7HcJJbPGPKyXwVPegeAex/TQH0cF1qnGtPRev7fdxiSCRXB7i/Mv0K9wdSNwv8AvWnsKd1iN9wJDEcfIY0JNFyHBeueFJTCzV8+nJq226zIkTwMoBSNwGYEPEMcmSuK9KPAHHzAatnXt7/C+M6iwUDsv4ciwQN7iwOfeh62Sv6VuPGnMe6hUTRoSpUcFSBkpGTAinHFkd+BWl7CV8JJFBGA7oksxDFSwDAVjGoB54Wv1YjTfo1nxXPDPIbW7wwAQKT6mlDX283Fijqn/wDpqS7neQyHGSQnw25rhi3a/N5DHwfQcdidW3ozBTOS3lVwMm4vw4o1dj+oIP5HTx1oXsq+NvjkbDAeEZHkBI81KMaHPBJ79tca6912XdzGWU8ngAfKo9AB7acfaF8ULvdzcf8AhRDFCfxc2zfrxX0A1VtIDRo0aANGjRoA10D7NvjncJPHtZHLwP5AH5wNHEAnkLdCu2uf6yjkKkEEgg2CO40B27qO8VtlHCJY0dmEVs4AZEZltzd4+GuR9ziPXWGx6ptjGdilhXRlWZuPEkb5vKRwDdj3qqFrdT2vWttuQJM0inavEjcUrtYt0ccDKrxIHJPOmX/pM1DKCWjQsRsQao/Mqkeh9/p76yz+TKZcY7XjjLOasnRI5E2keQTNzcNgHDxLIa64pc2NfhUDvem4+IdltUCNuIhj7upYknkkA3ZYknjuTqizfEp2W3KzPciH7iCwZEJRlLSMLKoMjSHzfpQ1y2SQsSSbJNk+5PfW2+OELh9o/wAcnfyhE/8Al4icP85PBc/7Ae1++qbo0aQGjRo0AaNGjQBo0aNAGjRo0AaNGjQBo0aNAbIdw6G1Yqe1qSD/AE11D7LPjQYnazyUbyiZj3vutn27j9fbXK9GgPofqYAYSEZRhSknF0jEHIg8FVI5HszH00i38i7beSTuwJEf3afiYkY0K9Bjd+gc+3PN/g74tbZTEtbxSLhIt+noRfFj/YnVoM43DZRzRz0gVQWWN1VaxBRyB3HcE8m/YCcrqdbOHDdegeVJ5UMUsdq9AlXWmSwQDTLlYDUeSATY1XftG39wwhHOEkkziiQJFLKytj3q2YC/QXrfuVihX7+eOIV8sZ8SVqFcBPKp7USxAIvVO+JOufxU2QGMaKEjX+VFFAaWGWVn1QZSeinRo0asho0aNAGjRo0AaNGjQHo10Hof+Ev+hv8A8NGjUZqxULc/O3+o/wC+tWjRq0jRo0aANGjRoA0aNGgDRo0aANGjRoA0aNGgDRo0aANGjRoA16dGjQHmjRo0AaNGjQBo0aNAf//Z"/>
          <p:cNvSpPr>
            <a:spLocks noChangeAspect="1" noChangeArrowheads="1"/>
          </p:cNvSpPr>
          <p:nvPr/>
        </p:nvSpPr>
        <p:spPr bwMode="auto">
          <a:xfrm>
            <a:off x="155575" y="-1698625"/>
            <a:ext cx="4105275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jpeg;base64,/9j/4AAQSkZJRgABAQAAAQABAAD/2wCEAAkGBhESERUUExQWFBQUGB8XGRgVFx0fGxYdGBkaGRcbHxsdHCcfHB0jGxwYHy8gJicpLSwuHB4xNzAqNSgrLCkBCQoKDgwOGg8PGiwkHyQsKSwsLCksLCwsLCwsLCwsLCwsLCwsLCwsLCwsLCwsLCwsLCwsLCwsLCwsLCwsLCwpLP/AABEIANEA8gMBIgACEQEDEQH/xAAcAAACAgMBAQAAAAAAAAAAAAAABQQGAgMHAQj/xAA/EAACAgEDAgQDBgQFAwIHAAABAgMREgAEIQUxEyJBUQYyYQcjQnGBkRRSofAzYnKx0YKSwRXxJDRDssLS4f/EABgBAAMBAQAAAAAAAAAAAAAAAAABAgME/8QAKBEBAQACAgIBAwMFAQAAAAAAAAECESExEkEDImHwMnGxQlGBkaET/9oADAMBAAIRAxEAPwDhujRrY+3YCyK/v276A16zghZ2CqCzMaAHck9hrDXQfsx2qw5bmRTbMI4iVJ4FtOw/JRV+5A9a0BYPg/7KokhY71A8klUoJ+7HP4geSbHbtXfWPVvsWhajt5Wj5FiTzCvWiKN/3xromz38cylkZWUkgEdjXtrO6Nam7ilAH2LbPGvFmy/mBX/bHUVfsShzs7iQp7YANf8Aqsj+muma90tjTlnVPsUU87ecg/yzCx/3KB/9uqlvPsy6jHIqeDnl2ZGBXjvZNY/qBr6CvVcPXHaFDKrRJIbMkZ8qoQSLYeaM/KrEgAWSG9qm6Vcrn+yTfohdzAoAs5S1Q+pIx/rpb034KeRj4k0EMa93MqtZPYBVNk+vprquy6rsm3HhhT85VHLlopXA47uQWF0Cw73zdaXfEvTdpBKMVlJcZYRCPFQTxQZSWyYGkv0IFChpX7fn8iKRN8BRXSdQ2x/1ZL+XNEDUWP4ElD4yzQRLwQxkDB7NDEJbH9hq+v8ADkzRCSLKVTflYYSrQK8q3BYEAcEduAQdaui9Dz3GDxlFUeI4ZCpYBjitED5j7H5Q1nWcyz3qxWpre1P3XwJGjY/xa3yOYJwLX5heB7evtrXsPgZWYCXdwpkaUIHlJ54+RaFjmib9wPTo8it/HvHMoaLcEeWwQajqOQeobyEE8HzLVijqP8S9NXaphGzZy+IWkPzLGByoNHGyUDEUW5s88Xbrn0WlP3n2e7dUBXe8upZctvIFajXcWQLIF0dQdt8Drj99uURr4WJTLx6MWUhFv0BN/lrpPXelySRRT4U6RhZIgRaoaYlb4taah/8Arym2vSZpmCxpVty7KVRf5iLxLngMFX1smtRnlnMtYw5JZu1Tz8ExlbG6VT6eLFIoPr8wyF16fl76b9G+zjbSZeJuZKU0zJCVjU+gLv8A8CvWrF2Pqmxh2jqr7d5EbgytKQXNZMFVD7Wecbo8+pcda6zFsYxDEoLAE+YkqoJNs5Jskm6UkFjfIrVy2fqL9lKf7Hi7jwN3HJHfmPdk/RSQf3GrP0/7ItgijxM5m9SWKg/otV++t/TupSOEZokiljtmkf7tDGSyqb5Yhv5SALUm+2mXTOqHxnMkhKuEVPu3WMtbkhLBHYryWNntwBqrPZE0v2RdPMgYCRV9UD+U/qRkP309g+Dtgi4jbQ19UBJr3Jsn9dOuTow1JqyPs+6d4vifw62Pw84fnh2/8amdU+GdrNCYniRU4PkUKRibFECx7flenDNqJvpwkTueAqk/004TkHx79ny7RPGgJMV0ytyUvtR9R6c6ouuvfE05lgnVI2uWN+HPmZoWRiAtn/DQt29bAHBJ5Kdu1XXGmTXo0a9VbND10w80a2+B/mX99GgPIZMSD7a3Fl5s2T/dX7k/sNaEiJ7C9e/w7ex/uv8AkfvoCVt9ukkiot2zBQB9TXt3uv7Guo7FJ43TcmIpBGMAWoYxVS4rlkQDTXjzV83qmfZ10/PdElMsYywFgXbIhokgA4s1fX99dH6t0lGgZoYzE8Xz7eiocGjTIr4mwOHW757mqNbNv+H9+zymahjJI8dqDiwUjwSTXFedbvm/y1aRfsf1+vJP59uO3f6ap3wV1pnuLw1RK8uD3VKXoirAIvzH1q/m1do24B0r0ceKa41nWvWQH2vXin+uoNB65HcDHxWhC+bJb9PQhSGIPagQT6G9V6OU7eIM6T7eubjlzXk3RSRz5j/LiTZqydW3dbNJVxdQy2DR7WDY/Y86r3UejQKZFeFRDIgAZYwcCMgboWvdWDcC75FDWmN41U1WOrdNijhiDFIpSaPmPmRRas6IrYycL5hwGHLEeXTPZ7N99GHaRY5oTSyxNlnxfmVaKH17i7JqiV1n0z4GQUzSApQb7pMA44IJYOTXqACO5551EhM8m5lhimXbCMsI4lpQwQkHgLyaXInnhxQ4vUb/ALw2+bYTbVhJPvmAPoLdnq+Ajll49wvHuL1B6Oz7iXcRnMmdQbamMYjJwEmNABhYK0o9BYN6kdUg3bwsZ4i5hBZJFKZcfOjqjAsjKO4A9CV4vR8OdcMBwZVMLNlnzmMy1Mx7OoKgZVwtcmtTc9WS9X80etpA2Q2zJPupfE8LyxKq88DsDQLuefyHLNwNLurddg3Zj8T7q47D3koEh8waha060H/y80Do6ltp33IkniZ4zI4FYlfCjBkUAFvlISyaANmybrW/qe2Z1VDCRMZkcEFcAJ6UKTYYAABCaotGK7ga01bLwW+Urc7GbbrNupZM38LwhS8ebGmelHlXv2ArI+vClOoh08Lc7iVRwFJVSGXjFHIUOD25yxY0ee2ncu43Ox2kKfdvIXKAHJhhTMoFYsaAqjx2H5I/h7bSeL5UEkkaM0YuowS1B2I7BFx4BaywN2CRNt8pIcnFWLafCiK4klaTcODa+IxxW+QQpsjspFk8keqjSHceHBuw0omlcS5EsiKjcEAoC2T48FQDQoce7M/Cksiu+8keQgErHG/zULNAgKOeAABXqTxqV8NbInaLFvAAHchElIyIocAGj82RAqwMe3Gq7hFw6nHJuyYs3LLlbbeRzFiABQyUBTZ8wBNk8m+HPTHymjkUzSh1ILvEyooILBktFC2QFNfMCLJrWO26IkE/3CsXx+Z5DggdjfF5MbS6r28y3p9Bt8UVb4UAfnXrp7uuS1y2s2sNZhdeHUG1sL1X/iHeOwkiUIAMcixORBINqAtEdxd97HpqwSNQ1S/jOZ4wzA1YQLYvFbJbj18xs/knsNXimk/VEKmB/FylhABUqQrOrl2xkIxJJJUrx7fTXPepxBJ5A55yIFc8E2CP+mq/P011To+328228WWBrjPJbvNIbyAT5SMzQHayO3I1zj402DJu3Hh+HYBxBBA49COK4P7aLNUE5MfHf+6vn9/7OsJnWgF/M/8AvrEbdvb1r9u+vf4ZvbQGxdwlfINGtRgb2/qNGgMAx1l4p99YaNAX/wCyTaO+4kk/AiYnj1civ2CnXUPiDpNwNIp8yqcgaIkTuVPHcVY/UdidVD7IdpW1ZvV5T+yhQP63rp0kOUbA+oI/canHum5l8OPgGczCNyBxIY1V1QlcCSvlde1+YUVse156LuIpolaJiVqhyCRXoTR5B/r++qB0bbGSWTxWdUhyNxiizgqrYn6tjx7+2rp8PSYlor4jxABQowUjjJT62D5hQPf31rlOClOlgA7E8f8A9/5OvY4QPf8AX6a2KNegaxW80VrILoI0gqj+FHGyHcM7ReSONSEIZWCIACPOQaBLZL34rUXrL7vaoJq2xY4rJKkRyAJAXu/mW6H7eWuzcbiJDuGlK+CJQwZuwelVwARyVdRyPUkd1Oql8T7pZGaYSM23pVcBnCo63wyEeUkY0StX7Gr0yupdJkRZ+r7pjZmmY8Aqpr+YMAqgAGlNCj/q06630VGhhbZwJ4XDFocQxHIC8jlSCSScjYAocnSWPYTHBhGCpbtKhCy/ixVB5iMgW4VRVljV6tM3Utw8c0axrHNEE/w3DlVcm6GICsEUkKCe66w+PHO4XzXlZvhV49tLtrzhnKmN0AHyhnEY9GYJZDCgB2Ao9hN3fVg5VXikcNCIX8IqWDqR5kr51U8gggAmryBGgwbiJIWeSXw9y+DxEyM+JJ4p7Nsq0SuPLj0N6Y73fs23uRSiyZGBox5tuUBUKcDdUAcl4pnX5QCej45qe/8AKLeVdTo2+dVzhmLGhcjL6HgeZrVeF44NWPY6Z/F3S4IxCEVUkc26RGgUC8igAG82IUkcniua1v6f0WSKSCSB5HEh+89kplzDjL2z+a2DL3s6k9W3Em6MkBiCrG58yeeQYtiHRGxX5gymixBBGJsamYXnXB+XSrHezRJcczoPUhrUEmrAYVjYcih6UfSrfDtIHyeF/wCIZSFlBYSeKpIJFva3XmGJAta/Kr9UiSGjHKs3uoUo6VQIbgheR2bEg3wSdNoOqJsS0KqZZAR4jZBRdClUEE0ARyaFt3F0Mfi88NzP+VZavSy9G8INIqRGJlClgQgsNljWBI/C3H/Omuk3Sd2DLYsruk8dWIphiEUofSgrIR/1d+5d63y7QxOtZ1sI1iRqTLusblUjJYsL8ow+az2x+vf9tUX4k6gzvEpIlVgDE5QfiJVjIvHKkEUABfcXVWX4ohMymFE8RypIyoKl+XxCx7ULr6nSKDpceMKBJOaZWkYUw8QZFURyFQ2SOBdg899bYzjaKtey6CqpGWd3KAFQSAqkDghFULY9CQSPfXHftKidN8xIIUquJ9CAKP8AUEa74yeXXPftL6EJtq7geeD7wf6ezj9qP/TrLK8xUcb8U/2Ne+O3PPf/AMdta9GmTcN03+X/ALV/40a06NAGvQNeaZfDcStu9urcKZUB/wC4aA7f8D9F/htvHEfmAyb/AFNyw/Idv01d0Xy6RbAefVhiHGpw6VXHYdhe4ltyqLOYnX+WMkMGDdwQ4Dn09fXV82ErGT7ylmVcXrs4/BIv+VvNx+E5L6c6tt0ZTPMX8wcslVwFf5h9Sff6Dtzc3b9BKBJJX8SZVVcgKAVRyB6+YksxPc12xUDbfCDNRrKtC1rR1Dd+FE8mLMEUsQtWQOTVkDgWe/prLS28DRqty9XkndjCWXwMGETDEzZWWsH8BXyKw8uRuzQ1tm+JFcZpIkcK4AyMuRZ5FDqirYryst9zZqhROn4Uto2/6ECFjlSR4klMqGMWCGLsY3UeardhYBBFcjkFH0nokkp3ARUSOUGPw3Yh4wr5JaKGwK88N2vixRNuh3G4l+VoxFwRKnmL32CoSVU9/MSwNih3qEEziZzTy7aYtb4iQpHISAxoYkoCRdA0p7HVfuSt7INtJhE3leSTwVd3DiBCFIKJiFpmKjmgDiCpwN2fo/SQ48VWdExKxEHzOGbJ5XyBDGRqIDA8Ue7cVjfvJmr7mCN03BDiORVc4ApGAGADI4Vk45BYtyO2rh/C7hAI4zcRZRZepIkBGYBIOYxvE3kPrwQb9DSHvdoke5gLs8jgPJbAsRQCKFVFpbLE8LZw5uhqDtSB4UMsbgQ+IXBQmlcMkRYLfldHa6uirA1R1Zeks/3isxdUelZu5GKkgkAWVYkX+/IJ0wrR5a4PSs9E6dDKhIZ80Yxs8cjp4mNYM2JGTFCtsebvnUTrmxTbBm5SOmeN0NGCQryvPBSUgcGwWNG8hTze7gncLEzMitHkuJou2RDAN7quJxHfK+QNLtxsZzFlNjM8UZKxgEq7qpp2BUZMzUAKpea5Nh752Su9K2/8S7S7hkUiPxCyxDzeHJIhfz5qKWNSSF58lVXLTp/w65neYMxSRSG8dFPi5Y9lUKQtL3Yc32I0n6eXkWXcDc5ywq4eNgSPDIN9mxFgBgqgC0APZjq07rZo7QRr94u3OL5HsPDxHI58QWjcdgTdWNE5mwmQdOCv4rsCwXBaFKgJBb1PJIXknsAABzc2rqvXVe6sse3UMxkmBbBIZGDKrkEk29n5QayJrmu+lg6moEAgAhG+BRlUiozko8QAUFbEsp4HmMd8jU63dbHS17LfxzLlG2S2R+RH5/SiPcEEcEa3v21VmYFHmUtFB4YRVj4aYKSsRB7qDeC15mBBsChqTD1vw4gkyOJIYlaS8TwAFZslYj0dqNE4mtPxG2vq0RXiURrHPKFdzIR92qs+BBQAAqpU+b8be+oJ+/30LreCqa4q1yHmI9mcUBxwgOrZsN/HOGKqajfG3SucVYMAeRwwokA6hbfYhdwzA/PRr+Wi5Nfmzk/rqvRHEi+XSXebcNasLVgVI9wRRGnsg40qnXWWSo+dvifop2m5ki9AbU+6nlT+3H5g6Va6L9sWyqWCWvmVkJ/0mx/RjrnWidFRo0aNMDVo+zvow3G8UsLSL7w+xIICD/uo/odVfXTPsg24x3D+tov6Ux/v8tTl0cdQ6f8ANpltusxmQxHJWsqpYeWQqLYK3YsOfKaPlJAIF6QlzwoYoWBJYVaqoFkWCL5A7H19a1M28cLbQ1LkhBkExIJDBzJnZAoq1ntxWq+OcCt8fEsn+q/6DW3rCTtF9ywBBthQLMtcqha1DH0JBHpxdhJ0beK7uUeRxfJlBDWDRFEChxY47H07CZ1feN5lBcJHF4r+G2LyWWCoH/APIxJBB5XkC700ky2E2SKQbBAN+/Ht6aUfEEWLeJKxeAjExeIUx92XFl8W/VTz/LfynL4Z3gZXRc1wblZLyXIByLPLAMWAbkGuDqB1uSWMzSqiyShgFLrl4cWAIIAINF8rI92J4Thfpuz7QV6xt0QBZUygBeCTKwyAA+G/4ha0psealYeYECE+2nVGizhSHcBNyxkbELkVtA1HsRGLon6j0zh6zJ4su4huDb4guHGSyOAQoCoRcjkovla6WzdgayXetv8AyNGV3BwKlWHhIsbqzCwS/NqDwLOI4Ck6LlLwNUD4k/h41i25VwllpSpxZmJbyqCMUycAOxx7AZHTrdlNzHt6cGSceG5TuUaJhOKskKpN03ZgB3POr4ah26GWJpYppJOCqA4siggijwfMXJA45+msm6dEsEqwwKqkECclR5kLKzs7HMCNgGDWScTVcXGG/Z1Ni6TK0oeSCASqK8bIm6vlUoEHk8Egi/mOst5tZ3EccsQcCRMpInpSoamLIcWUFSeAWGt8u9M+CxGRUu3kopaqDQUsAfM2PIFUG99Rup9T3EACtIgF8SeGXeQd/wDCSgpX8Tdu3AutXslghiVVCqAqgUABQH5DWd6TbLqkmCyeXcxMLDwimr/Rkch/pNjtjrwfEyGTwxFMWxz/AMMLxeN07K3f1qtR409mm426OMXVWHemAI47cHSiDp24w8LxPDRCQJFOUjqCTGDkCAAKDXZaj2B17vt/Ngzm4I1UsSMXlIHsOY0/Ut/099ROk7wzgqs8oArNZVTxArXRSSOhTURkMvWiprTnAMU6bIwKyujIeCERgX+jFnah6EDv2uuNJOoSSJHu40ikfJpCJEoAeJ5m/EHJRi3yA9gBzYEyGcQyvHAIWDBW8HxcGVgpDELiRyoQ2SOQSe96wnll8CSeOTFEzlCFPNkpYvFIciCoYOvAB7eY1zRK1JNuYoVG5jaSCXlMpCJYiBkLeieRbKD5hTA1eOt3Q+jJPFuwg80iKoMigMBcnJ8OwfvFrJf5B7aZdf61G7eB4JlxIJGbKcsQyquIyLBSD6DnvwaUdehxxgQlYvDEgDIDJHmXJjzJuhiWo2eCLIrWVyxx+q+v9q1bwn7qaZp1jR4JHQEhUDBYAoosRZDPyqiza3wvJOs48FJzvBKnkfIOZWPlj7AWbWlUKBYjAGlOy2KbnlH/AIadR95HH8tEC3QKy0rcEgGroEXROwbRABtYkUTBCEbcUU8pYpillS7AkgECgT3ClTrjfJF4MoI1d1RSq7mRmkkkV/8ABs3gpuncLjGF5HBZhVAvJN6qSAtkxPACrbN2vgD9SeAPpqk9CCR//DPCJWMhLmQKGRWQsxrKwVcGqFVRBtlJZ7bqaAlZZzC3hELISMiFkIJGXdiFUmuebHPIvKeiWLfb+eQN4AMYjGRMiEGRvmEQVh8p4DP9aXmyMk3KugdTasMgfodJekdamML5csHREDX88iglCe5xJBJNnE8kkXrf0xwWcrXYeIqisZASGsWaJHf14U+oJzzmlRp+LNpFJs51lrEIzAn8JUEqR+RGvn3X0F8SqTtNwACxMT0ALJtD2Gvn3WeJ0aNGjVEyjjLEACyTQHuT213n4b6Emz2qx8Bqykb3avMb9h2H0GuPfBsOW+24xLASKSFF9jd/kO5+mus9T62ucasSI5GxUL3kAIBZj3CEkAAckGzY4E5cnE+PciSmkhcLGbyDkeUi+MaLAqRkp4sEckVrDrXU4VeSHJvA3SnJ0FiGQBQSK+YEYMwXlSOfmNJNzu3eUsGYKriIgUMlag4BbgE4s5f8KgG/aR1WJGiWRblMC0g26AbeHkHzSMjWAQt1XYWFFnW/xxNNPhiKRHKsQVIJSrNqZHN2eSCxJF81XfubFA2W4c/gjTw24JLs1PX0CLj6d5D2rmvfDHUfEaIEG1i8O/L5xExUEgE0e4NWp4on0sW66MjU6rThxJQZgGIIJsXjZFjIjvp5dlCXY77bx754IlZWPDMSSuSqHCgljyFYmgAB9Sdb9tvPDJMqSrLLJRYxkqLYiJQ/KhQKA+pJ7k6X/EWGS7iKJg0LgzOUwsRiiCT87CxyLAAPJsDTXqfV4JE8JGSR3ZUC2aDZCiWXsVrPgg+Xiu+lYaufFW2n/iYzI6rE0oSIk5BRjeTLYIsg2wNgcdu/hgl2UniiTbOyKQ0fi4s60MgAw+byrQ+hHN6y+J41E8KDLczhsGWYZR+cKVBHCqWYpyPS77DTbd9WXbIQ67NK/Csjgk+wiENn6azmGPl5d1W7rRdsYgm6WYxGCD54wlMrHwyqhMLAZ8mIHF0oAJbWzZ9UM21VCIAFkzKvuMSwEpkAox0QffKrHfgjUYdbU7eZI1JZwZHQWscABXNY8gCXBYEkCgbegBR2dPnwiyygLOSQo27STS2azYLKpJZrosOxBJF6vUlLbxNxvCZZwZI0yNASq6xhRyGjFgr+IkBjR4NU2t826G/QIpTxkU2ASY3VipIzpgpDKtq4N0ykMDlqJBvSYJlMQhMjVIzqI0jwalpASxcDF+RzfdlAXUzx9zt4w5aUlwTi9MYkTGzR48ViyrzSrfINMdRZN0/SRul6gRk8qQKtDJMcQCa+Qq+bElQBkOeADelW72L+MJQr2nIDS4yyCiJLKspjYgHEcAeGBQs6cvH1AJ5iJQwrH7t0a64YGOLy1lyGb0FeuoSR7wCOAwkZGwVm4CIFtM+4AbBbxLFao2C2n9Xoce2zb7DdKok2s/io/IaVjfHHmDAjMEEEgr2orwNa4NpuNpEQEJeSgWiUuIkQn0C+aQlnYWuIurIUBpUsfUBwGg26JwAGAjA7KoyjJv5fwoPQXdiMY33YAfFpFXNSMlV08RkdeDjZK8Sp7g9gVJoiyXZTpHFJF5GZw0IxZ3kJA8SRl8xUEFmY8k2LCk6l79Jf4ZkddxIXvKowka5kl3KIxJqzQYlQaJoAnWO8mkcRbdWFh1VRKj+JFjXJZWW0xyQMAb9W/Fo6vsy0Dt4c/wB0xDFdwXRsGxcU8lj1IOBogXYsF4yScCtce2mKpu/FSKQoEGCGRpjWJKrYFuqpQ5+UG1F637TpqY+JuTuzMwDO3hN3FEKojjPCkUOfT66w3izLImzUrIQvldj4bRPgSxjdRYA4xXE2CVvFa1iOoiI+HuV3QkUAthO5QjnzKRIGo0eO4PHPqZTHXIm0X4eG3EksxkaIo5qN3FrH4YALZWx9TwaBWua5QCNp3eRsiXkLigQSt2h4UPVLx5x8nHIrUwbNpWl28JVgZRJlNIUdqX7tDlTNTXZH58WNaZNi0AZJnVHFt4bj5vKeUJch+bN3x3Wm8utMJO4nKrL8L/EhkikExUtDzmTyyC+X9bUjuRzYNXd6+j7ETyMmRKKpVX7Yco8bI/DZqLHr8gv5jcvpvRZIYjtyVYTKz5ABcCyqJRjzfzWpset1QtV1Bs5d2FLkRqh+W6YsqFVQ+V2IVgLB5rkegTLoe9MssYUpH4aMYUVSsTm0BIDeZi4Mtkcjki+bar1B5CB4+DSX5Ainw6u0J7iUAN3NWrEKQNQdpEIomE24VWbzNDucgnHzG5AHMhPd1BA48poHUadMUXcYkF3DAnzM4UK0ZLBb5xZATiWDpl66WU2cWXpu5DCiwZ08rUQSCCRZHpdXrk/2odAWDdCRAAk4LUOwcfP+9g/qdXna7uSbcy444x8Rv+JWpSA3Nsj82Krj3F6T/antZZ9tDNGhMcZbxB6xscRR/IhgT+WueRblejRo1ROj/Am2G3Uq5Ec25jyyPdE4wUc0HcZPz2ATgk1p9LJNuZQnhiKCFgQShDPh8gGXNFuaAHHf20i3Lhysik4yxxupBN2iKjVXYqyHsLFr9Klz9bnMCoZDkfEZpD3WOPg8j1JBF3fPe+dZY5+VuK7jqbbU3pSCSEolDzjxSVkjYAAPjjd2FPBHzV5hZ1eOndOkM0cTbncSZQeK2LhMTkoThVBAYF6BN/dn66U7fqEH8NZZDuEj8gdQWEgXjHJebfjji/11aN30OJYh5HkTPKUcs8tKyqW9XCkqcRxwKHAGuuXhkVdG6GI5QEsCIyRUfYyeLGb98X/21aitDSfprAP93FIkdk5S5hiSAAAH85UKoFmqpQLo08K2uigj6nEVS1UOsjBWjJolpCI7VqI5vlSK4JsG7gbQrsvEQhvAQZoQSSM2rwwLLNbeYf669tWIbRJBi4sWD3Iog2CCCCD+R0n+I+lQQwufCDI3+IC5DMPQ5sSzMDQUXdkVzxqe5o1U6tLDvmyhLLuFHyGlMoSyMWUkCRfawSLBoURF+H5IVnT5VRVY3XljfJljL2PLXmA8Qg2wHsQwk2Zl3EWe2khpRhFAY/EpTau7B18ID5RVHuMvQbuq7qFYYht8Nt/FK2ebYgoLDZFb890ofk+c86i/HzLVeXHCTsei7mXcLNN4fkWmMfaSkkXgZHuZDd1QAoe0rZNBDtjt2uFoqBZIzxiw8KZiFrFgFJLcXmD2NJtkJdizP4K4zIERoyDHnlcdkUQpyI5UXiKsmtN4N9PLtgZvD8KU+HkAQ+MlRh8Da2Sw9RQINcFdPG77FSn2vhyrJuIofmH3ysRiQKRirL5ewXLM1Y517upBOl+BMyc4SRlVY2KLAF0ZVbkeuQ5I7amydTjJMSxvME8rYhSqkV5SXYBmHFgWR60daOodVnCSvGgRYwTcqtk5Vcjigqh6ZE8m6BFEhMdjsJcBGinbQgknzKZWsljWJKpZJtrJ9gvBEofDW2Jto8j7uzMefqzEnUvbb2OUExsGANH0I/MHkfqNSUOlumRb74dFFY6eNhTQzMzRkf5ScmQ/lY+gPOtOx6ZPDbIkY7WviPI8gAoDxZMccR8ooj0tQTp9uJ1RSzEBR3J0k26yu0s0ZdTn5VlDKkirHHwVYWnmzpwAbuww405bSZoj7h2ppoYlAUCghZjZe8lJAAKC1I5yonvqHFE0sISMIsDMUZTl4ihZDmSSTk5IYEEAgtdmjeSdXnJepYZHjBZoFjYcKaYLIWtiD5csay4IX017nocW4mmkbIAY0sZIzGCuHZRxIxJxAcMKSqPOqnBMPifYbVl8ScOew+67yAlmQEduPNTCmFmiL0i6luTuspVIjMZ8JIWDF2oBybjyrgjgKwUDuCdZp0/cGJRKTBtohkwZDkpxK4RhrJXzEUQQCaUEca19Fnj/AIkpGrKZEKgyNbMwKE3xipC/gHbw+w1GpeL1Vdcouw+GTJtWlxMu4L4hRwirwaKtjwVN38wLK3HcW/ayxxRRRbp1MqouTP8AKWA9WPAYjnk2avTY9CiJBGSMFC5RuyEgdgcSMgPS+3prft9mkYxQUO57kknuSTZYn3JJ1pxrSCjpa+IHmMiyYs6LhWIGXcGzkSoSyT6UAObhvAPKyJkfHR5FjAyPdgTyPxeEbJ7c9tWmaLyHSra9EVeY2aMkUSKOVepB7t9fX1uhRaEHfb9S+TD7sAwOH/8ApPwy5USMHDKMrr5Pfiq7j4RkUC2ihEYOTjzWAO5BRQOMrs8jgg83fV6QqxOlljJkXZ6JZmFEngDtQAAAAAGke/gnWIiRosMcbRWBU1SsWLfKDQNAcG7FaW9dGq0/SUf73azCMoAr2zIPLQF3ytD0YEGh9b17/wCIVYgiJDRHiyBrSVQKdV4GQK2LYcUAL7jHd9DlRbwA8SLCUBrAdOUfnvbBSfa2v11D2+xaZxEB5ifN/kW/OSfYLQo974765fkzuNkx9tMZLOVb6j8DSJNIqnyq7BbB7BiB/TRqwdR+O9v40lKpGbUa7+Y89tGr3U6IvhHqUbRnbyuEps4me8bIp4yfQNSm/QgcHV26Nt5KZA0QJJ5DCQFe/GJHC2xOXq31vXHNdE+yXYs7biQmgiqAT2HOX7cD99Px53Dl9V17otJGFBICiub5oc/7G/renkPmBA49PUH6+nH/AL9q1UendUCSKJFAR/KrLTKTV1ff0PFfvq47eRK8pUj6Ea1ks7TuFPUNuzFcX8MKwexzYF3YJ5yF/p7ntPSYVzx+XpZND6n6/l7jXm5C5AijR/OtbwoHYAar0lHg4bW3eQ5IR69xfuO39daEbzanqdSaiRzqscsUb04GW63BFY3kGK+rP5WVAPKlfTEwH+HmHiFFdJWXKCFXxEal2sAdiwGLMpNZN3Fg6tW96HnOHDULTxFqxIImMkfN8U5+tjjU/edPilULIiuAbGQuj7j2P1GnlZrQiv8AQIFjgEExjDnIiFipxjZjhGQSbFenI7gWBrMoHLhsYtvs3U4qOWEaRzJ9FQWpxAJJWrA4M+SDaxAwiJCCMzGka0RdZMDS8mwCxs0aujpFut/twJdsMdqkikP4ikO/iJicASFoKKDWRa0FoXpSGTjqirFCp/iEli8roPLmW87uCCCzm81AYk3VeYnVo2vUp8AuAeWKNTMbpVfEMyih5nPfEUBa2eQCh+I+oHxw22EjO0TZYIQzqhBAUmmNZs1rfHH5NOi7tNrDGGdX2z9pr5RyCWWQ+uTZU3ezi3NE1Z7JM2+9Mu4VlvFVZWNELZK4p5gCxUB3J/DwO501G/jzCFgGYHEHu1cmh34BH9g6Q/EW5gkgLMp8hVx4sbqHCnzL51F5IWAHuRXOl242iiLdspYGEBozmSU8OISgKxNhS0jjv2eu1anWz2sfVcnCmKmaNg+N0WBVl4ugDT5Ak1YHa7EIyTQ3I/8AhWxYGsoVv5iR8yAcHuw75MBWtPSdxDFNuAq+YsqhUFtSILLEn0d3BZjyQRdgjWfU+oCSQR4uQlHw680sjZGNe+PhgI0jNeJoAmgw0a9Al2kcqusKOPCmFGRcSfCj4JVg1q7ZUVwIDlmB5J013JJhjkNrIkohZ0Bsqk/hucRwwYKTiQQLsAars2Wy3IdWjDW+SomSxq5BjiZ2ZbN0bAUgC+QQNTR1R/4mLBYImlxkzVnCyLIrtTjFQScT35BIN97rRHvVGjmjMbJKiNz4hTEBlIZbDCxyLtlx4onnnR8LbMClDmQREkMVoAuTYU1zVtzbfN39AbL4kLhcsHSQ4rLFkBl3CsjcoTxRsg2O1i2XQt34hc+lhlI/EjLaH+jD9AfXS0NnJOtScnWUp41hA3OgNm5+U61xrrPdHjUdt0FNUT+Xpoojcw0one7Nj2CivUcA/Wufy57a0dZ+L44kyCk2/hjIgDIEhuSaoUbN6rnX5kn2yyKzRnxFDseGQEHIGr4oqxqwRz9dHhaNxF6/vdtAjhJGQcR+XJ41MgNDwy1DjnygVx6capXVvi5YYmi2zM7ym5JmFFh6Kq80O/N+pPqNNvivpif+mI+QWVB51cEOzMwZiASD2ZiODw3prmhOoynJ7TRzz4pH054/ro1B0aQbI5K9AfzGug/DO1dNlC5AEE05ElUTjQUEgj/K9d+TxyRrnWu7fB24SPpeM0ZcRt4RRa8xZ1x9eDbKbsEEXwRqsP1FejBejxxbOYxP4iX4ysSpIYFW4IHPmBJPHetWCfaEXSgd/b9PTn/bVS6V1RYXkHgytDMAGV8c7OSAd/PfKVwbAHJ1cunthHjI2WJIW+WC/hDEcFh2sd+O5s62ynCZUTbSsGx7A8+nFCvav/Gm7SNX6c8j9fw+vbUNIwxy/salKa1EOtAZw3NfpX1+l+39dTNtK3GR9K9P3PGoUnB1tSTtpGl7heb14dbXFjWmPtpU4r3VY3SZiGKjcxCFHUWY5F8Uoa70Q5IPpge1jVdOwlgI3G6lGO3AKqHLMxGRVASgb5zxkWY8D66t/U9rKZo3jMfkVxUhbu+HmGINkKGHp8x99J+p7VdyoSWXwJIXLNiVF+VkVx4ljBlaw3Ncr3ulZsKv0gwxBm3AkEqm/GiYtibKglKDZWW+dZMgW7A1qy7bps8jrIY41pw5OVeNireGzRDIBg2JBz7D04AqHT5VxADqyhioIqmUOmPB8oLIMiAR+Ik1qx/DU0p2sqQlS6tjGshOMYxjo1yaNyMAOCQQONY/F8tytxvcXljrmIvUut7hRNFPGCZbSPyjEA5AVQyk8uLCrNkjyka27DbONt6rEwXx82GcBhxDqOLJOKqLvEL3NjStuv7oJk24daanpEJAyxbE+FXNOynsf99276RJGu5DSs7xKkitZGS+dmyNkk0hAYliuKlSOANsMplvSbw3bZNxGhRdvKhaRZCwD5EZBzHlXcWVsyBasnm7a7vZyJGNxJOsMoiETSFUI75H0HLNfCn2oar0qS7eUwDcyEIBSqcVsi2VVuwvINBi3t30wHWkbYyJuJwZgCVVkIkRl5QVyX8wUhq5Bo3zpTLeWp2PW2lNzOYgjERIbySIBTRyyyL2Wc1yLFk0bvWvpm3j3BG2YqRGuURQoxVQyrJGbyyQNiQGF0f8utStMwwSOYtVUiuK59yqqvYHkCySdPdp1N9vt4xLtWR1UIHqPwxVAFnVzgppSbHf31l8X/plbclZeMnDVudkqFIB5Y3OefGUjriSDShQaVT+Skd+dWOJTDKvH3cgEXIoqyhmj57YtbLXocffSWDaMZQHklmCi7CgrmLsHBLscEBj7c8G3PTOjRgCSSNPGZmkJIDFSzlgAeflBC2PbXTGd5MpjxrXtxombRDqQN7lg1GiPb6e2l38QkaF2ICjkkn+7P8AvpnvWpNJIwCKblbsVwVINgg/Q86e+SKOob/wYYy8StI7MwEleR2LN2oksA9YqCSbGsNh0QJtLnVAR962dBFKoFTKgAQq9x7/ANY8fUJkmcSJHNIhK5yMQUW1KsFVSFUhgSwAv61x51nrTywIKqQs3lUE5PGA0QVbs3lG9c/L7XrXu8FKR7vo8cyTBp89wVaQq8IVmJUsCC65EURQHZfTgDXMP4lefKDdeg/XXb978LxxvG4CJDEoLsQc3KtZJ9CW4HJJ8zADka4bu4SkjqQVKsQQe4INV+msc+aqNnjp6g/oF/40ai6NQbfsduZJEQd3YKP1IGu4jZzSjGKNTC7iYszIFZ/DRSpBtqByJYKTkBQsHXIfgzb57/brV/eA0PXHzf8AjX0jDt8Vo9/9vpp43VFnBR0noiQeckSSjsQoCx2KOIqyT6sf0C82zjjBBOvChuvTXu53ccS3I6oOws9z7AdyfoOdVbaWtJEB1A6l1WWOVUSISBkZvnpjiVBVRjRPmFWRfIsaT9T63YLB5UijFtgpV5GJACDMAgAUSeO/fijA6x1KSFhkzsfAlZSy+eKwhBfAVSuqLZ9WPJAvV4wrTvb/ABQZXIWJnR0Dw0KLYsVlZi1BFsrV+nuSBplsd94tnBkKkqQSCLHemBogdvoQQaI1XeqdRTbOMRkYYMURRZObxLEpA7AmPkmhz9RbXp/jQxxh0QKB5qYlx6szcUxu2YCvxVlWizgotER41HmYJZY0oFknsK7m/atbNs3GoXxLsDNt5I1IBdSAT25967j3GpUUTbZd1KspQtEkZCZAhmLOjF1A8y+VeD5W54Fc6UfFTnb4Oiid2sLJuRmIwMeFAo9jdjzHFiciBqF1Ha/xm7XKfbo4TGPwWLFyCzNyHQow9uTQNE81qbqUsdxbySB40emEhzlONUyiMBzYPDOB3+vKvlLqHNGPVurbAqvjIk7FQS23ry2KNPmrUxNBMiSPTVe3+yVJyBH4eaJUZLtIuRcIrEEks3LEAnHyDnk6tsP/AKZtXuo0k79iXWx7cuvH0Gql1maJGkkWdZ1YliwYCVGq1yUkVVAKyqKOPA7Nn8m/G6/52rHswk2pg26O0EZMpdWMyg+GGLCFaHCCgLHAtqq21u6TsZpoFCusn3Ygkz7oEYmyR8/ltQvBIkU5Ec6Zb/r0UUSRboeJIYx4mKLRy7ggsAex7fylqUaRbfpLMJX22UkbxFY7Yq6vkPIbIOSqGxJ9Go3dtWO5dTory2dNaSWRoHKyxSyTOzFfN5cgGBB4AYLRA4tQDwNQupbOREMc64uVIBNY3Y86eYIOeeDYrlRzp3tOqbTYkxsWkl4EjRJYT+VbsYqPRRZ9+SBpX1qd5N1iz5lgHhOLFRE/OSqnJNeQ8ZN7gdsvkwyyx3e/t+dKxsl+xgvxPvFSKUqssRAzKqwbIcOppiEYN644mu68ahdP6gsu9Z4TL4bqTKJGDDkN7MwAywAXvWQ7a37H4k2uzyjVJ3JOTs5AYtQF4SMpUUAPlHpyeDqavUF3s0TRGTwxyxD40Vpgjp6g2CCDR9677oWPoWyCRClVLs4qAAtkkChxwK0zJ41jt1oayk0EjufXWcA1iRxqLv8AfmJVCrnJI2KgmhwCzMxo0qqpJ4J7AckaAW9e61J95GsbLiwj8TJPKXAxfC7K+YH9DxwdJ+m7uTxFaWSrSXNbpEMbIP6KGaz3u+1aOvbqbIM+H3h8IGKz54yzxkpbE4nO+bongEAMn6n1VSyyhKj8WPNT82RQiRMfUhVX86Ark6dKLBuZoN38kgEqDhsSbU2PMhounJojseQRZvT07o88UryKEkJACgE0rPiHkYMASCFF0SfLXqSNHRJ5txEzsQ0kMgKM4xsMotGocWh549V7lb002G7mEpRijkLkxQFQtnyqQxN3yQb7DkciyZcbh6Mo+lLYaRmlcchn7KfdUHlT8wL+p1wX7Qdn4fUZx6Fg/wD3qGP9SdfQce7Q9zifr/zrjP2y7LHeI/pJH+5Vj/4K6i01A0aNGkFq+zHqMcPUoWkICm0s9lLKQP8Aj9dfRTpr5L11L7Lfj3cvPHtJmDxlWClvmBUEgZeo4rn6aA60DzqJ1qH7mwPvAR4bdijnhWuuAOS3uuQ5utS41tte7/bF0Kg4ngg1dEGxY9R6EcWCe3fVTsK71Z1kDREuWxomON3wYgEdlYc/yE3i1E86pvTdzFtd0nmklfIxvkMeAMSvhsS5ewCC1At5QKYkXeITJIUHhtK6gmgQkarYDN+J3aiAOOE5PFsmTdRtLk+BMO5kYkclcYWl798S3mo9inuL1tjxEVG3aHcDHY1H4bCYIWHiSsBx3LL93a+RjYGApAFtt0HpO5bcbiaZmUSpjyoUk1iGEYZsQo4FnmzfuVmx2O3yhR4XYQIHmZQzASMtYkZXxbswQGqUV3Gn8kcEMyGOWOCMx5gs5xmyDViWkwGNI1gFvMPwk27eNAz6ZO0cogLiXFAbCUUAoASVagsOVPBNHj1NgIsaV9ChQREoPI7vIOOWDuSCb5NiqJ5rHTKPjjWdOOffEH8Tt5/GVS8cdquTeVGkAClY0FsAMgSaJLUCBevfhz4akYPPNzO1smY+VzZEjLXzE0QCLRaAomhZ/iV4ol8WaZoIhwzKRXJoX5WPfixR51zn4p+MNqIxEN4JoR+GFC0snNoru1JS/wA3JagSCQbnLnlUT+hdMEJcbzbKF5Zp5n5uhSr3BtrbIEE3zzQ1p6n1ZHieCCGNduQVuRWZmsXlVjFjyQWJbgE46p0HxVsD5is8LXdYRzDv6NlGw9OOfYa3n4z6eorHdyel5RxVxVjEM3b0LV/XWGXn1hx91zx9r5sNwjQPuime420Zhej3pfmoGiCttfceZea1h8GzRwQ/eOqq8uMZPZiqLFfbsSvftyvPItP0f4m2HgbjHeqjTij40LBk8rD5VbFj5jyDXbjitV/qPxXtcwHmknqluKMIiqOAFD35Rz5Qov1b11fOpb2nhc+k7at3udtIhYThy/JBoSM6NY583ihbHII/Ooe767IszvCY0joRopjsGOIsFrzCgxzNX2x76gdI+MYkkjdt/FhGCoEkUrPi2JKVQoWqkW5quCR3RdW+K9nHJjCJNwvIMl+HQPogok8dy9g+3Oln5a+mnNb5X/afFpkidbi2+6qlL34cgVqIB4btkMTZBNixepPwX0h0MkkjKzytf3Zte5Y1QA+Zm7D2HodUHbdb6c6G91JHfdZdvkf0MbBCfzXVz+Dfj7pxURCXwynlHigJmB2bvjz3q9GNy/qF16X9BrBzr1ZAVDKQykWCDYN+oI4I1gdaJYqNJV3LbgiQEJCjHC1JdziVJPP3a8/KQW4s49tOS9caT7/GOcSsQismBbsC2SkZnsfKKW/8w9RpwqpfxP05YWaa1xzLrixEmZOQXsV4Y2X5tVArjmFN16SYoREkgZGNEUjKoObdziwIZfxUBxeYqyTFTEuH3kzk1KSfvPCYHOyTjGWAFDjnjjnSUdTjkY+D5y6vioq/vEyIYfhAljOR7UQebFvsjyLbzQQBkMQBxxiSOluQqBbl7HJ5ev0PbTbbqqzuorJkV3A9G+UE/VlAHPfDVa6Nv4n26+GJD4YjE0bAuHSQ4tx5siAGawL4rsSNWTpP8OFYQBFAPmCLjzQPIoG6rvpb4NIZNc4+2HbHwYGI+RyoP0Zbr8xjrpja5x9su6AghQHzM5JHuAv/ACdQbk2jRo0AaldM6g8EySp80bBh+moujQH0d8IfHW03oAR8ZiLaJhyK716EfUasW4sqwBokEA+xI4P6HnXzh8BfEA2e+ilb5CcHPsrVZ/Tg/pr6L3s9RM601IWHsaUkfodOBU99sjJtHMYJlOIdZHZjnCwJjOTdjzXIByB7G9Vzoe42pWVdxGbGUgeNQrAUElU0QQK7r/mYAArptuNru2GcTlIo4RJmT/iyNkz3wfMSOb4GQ454j7PYxbvbvuZLjemSQoKsKFkL16MUAX2/pp23yHGmHwrJLJu5ZIh4UBvJQFC/LUS8fjshzX1s8jV76ZuMHG3ZRXnkjINjHMmipAKlcgB3Brg3xqm9K+KTH4Sjb+HC74IQxPJYKb483mPJ4Pc2x72n4cIwZibcuyu57vgzKp+gA/COAbrRjdzdFiyBtZK2ocu9jjXKR1jX3dgB+51QfjH7X9tCjJtWE8pBAZfkS/XL8RHsP30bBl9pfxdsV2U8LyK8jqUWNTbBj2J/lCsAefbXzvrOWQsSzGyxsk+pPJOsNSBo0aNAGjRo0AaNGjQBo0aNAdZ+yz7RURBs9y4UDiJ2PFfyE+n0P6fn1nMVYN32r118m6sHwh8Xy7HcJJbPGPKyXwVPegeAex/TQH0cF1qnGtPRev7fdxiSCRXB7i/Mv0K9wdSNwv8AvWnsKd1iN9wJDEcfIY0JNFyHBeueFJTCzV8+nJq226zIkTwMoBSNwGYEPEMcmSuK9KPAHHzAatnXt7/C+M6iwUDsv4ciwQN7iwOfeh62Sv6VuPGnMe6hUTRoSpUcFSBkpGTAinHFkd+BWl7CV8JJFBGA7oksxDFSwDAVjGoB54Wv1YjTfo1nxXPDPIbW7wwAQKT6mlDX283Fijqn/wDpqS7neQyHGSQnw25rhi3a/N5DHwfQcdidW3ozBTOS3lVwMm4vw4o1dj+oIP5HTx1oXsq+NvjkbDAeEZHkBI81KMaHPBJ79tca6912XdzGWU8ngAfKo9AB7acfaF8ULvdzcf8AhRDFCfxc2zfrxX0A1VtIDRo0aANGjRoA10D7NvjncJPHtZHLwP5AH5wNHEAnkLdCu2uf6yjkKkEEgg2CO40B27qO8VtlHCJY0dmEVs4AZEZltzd4+GuR9ziPXWGx6ptjGdilhXRlWZuPEkb5vKRwDdj3qqFrdT2vWttuQJM0inavEjcUrtYt0ccDKrxIHJPOmX/pM1DKCWjQsRsQao/Mqkeh9/p76yz+TKZcY7XjjLOasnRI5E2keQTNzcNgHDxLIa64pc2NfhUDvem4+IdltUCNuIhj7upYknkkA3ZYknjuTqizfEp2W3KzPciH7iCwZEJRlLSMLKoMjSHzfpQ1y2SQsSSbJNk+5PfW2+OELh9o/wAcnfyhE/8Al4icP85PBc/7Ae1++qbo0aQGjRo0AaNGjQBo0aNAGjRo0AaNGjQBo0aNAbIdw6G1Yqe1qSD/AE11D7LPjQYnazyUbyiZj3vutn27j9fbXK9GgPofqYAYSEZRhSknF0jEHIg8FVI5HszH00i38i7beSTuwJEf3afiYkY0K9Bjd+gc+3PN/g74tbZTEtbxSLhIt+noRfFj/YnVoM43DZRzRz0gVQWWN1VaxBRyB3HcE8m/YCcrqdbOHDdegeVJ5UMUsdq9AlXWmSwQDTLlYDUeSATY1XftG39wwhHOEkkziiQJFLKytj3q2YC/QXrfuVihX7+eOIV8sZ8SVqFcBPKp7USxAIvVO+JOufxU2QGMaKEjX+VFFAaWGWVn1QZSeinRo0asho0aNAGjRo0AaNGjQHo10Hof+Ev+hv8A8NGjUZqxULc/O3+o/wC+tWjRq0jRo0aANGjRoA0aNGgDRo0aANGjRoA0aNGgDRo0aANGjRoA16dGjQHmjRo0AaNGjQBo0aNAf//Z"/>
          <p:cNvSpPr>
            <a:spLocks noChangeAspect="1" noChangeArrowheads="1"/>
          </p:cNvSpPr>
          <p:nvPr/>
        </p:nvSpPr>
        <p:spPr bwMode="auto">
          <a:xfrm>
            <a:off x="307975" y="-1546225"/>
            <a:ext cx="4105275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174" name="Picture 6" descr="http://www.obaraodara.com.br/arquivos_loja/11184/Fotos/thumbs3/produto_Foto1_30232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38" y="1673424"/>
            <a:ext cx="372355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3.bp.blogspot.com/_Pew7yWRft44/S_rru2zXWwI/AAAAAAAABM8/DJe7ynik_YA/s1600/939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44674"/>
            <a:ext cx="3705225" cy="424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767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F8EFB-0D8A-664B-8BFB-66C4B57A4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F4B13-C94D-2B08-784D-6AC1BCC1B5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Why were so many Yoruba speakers trafficked to Brazil and Cuba during the nineteenth century?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did being Yoruba </a:t>
            </a:r>
            <a:r>
              <a:rPr lang="en-GB" i="1" dirty="0"/>
              <a:t>mean </a:t>
            </a:r>
            <a:r>
              <a:rPr lang="en-GB" dirty="0"/>
              <a:t>in terms of daily enslaved experience in nineteenth-century Cuba and Brazil?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institutions helped shape identification along ethnic lines?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were the implications for enslaved resistance?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differences existed between the Cuban and Brazilian contexts?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897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1090-0FC0-437C-4DC1-4F085B176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A3F14-D39B-CD79-1B27-49EDF2136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Henry Lovejoy, </a:t>
            </a:r>
            <a:r>
              <a:rPr lang="en-GB" dirty="0">
                <a:hlinkClick r:id="rId2"/>
              </a:rPr>
              <a:t>Prieto: Yoruba Kingship in Cuba during the Age of Revolutions</a:t>
            </a:r>
            <a:r>
              <a:rPr lang="en-GB" dirty="0"/>
              <a:t> (2019): Introduction and a chapter of your choosing.</a:t>
            </a:r>
          </a:p>
          <a:p>
            <a:r>
              <a:rPr lang="en-GB" dirty="0" err="1"/>
              <a:t>Falola</a:t>
            </a:r>
            <a:r>
              <a:rPr lang="en-GB" dirty="0"/>
              <a:t>, Toyin, and Childs, Matt, eds. </a:t>
            </a:r>
            <a:r>
              <a:rPr lang="en-GB" i="1" dirty="0">
                <a:hlinkClick r:id="rId3"/>
              </a:rPr>
              <a:t>The Yoruba Diaspora in the Atlantic World</a:t>
            </a:r>
            <a:r>
              <a:rPr lang="en-GB" i="1" dirty="0"/>
              <a:t>, </a:t>
            </a:r>
            <a:r>
              <a:rPr lang="en-GB" dirty="0"/>
              <a:t>2004. Ch. 5: João José Reis and Beatriz </a:t>
            </a:r>
            <a:r>
              <a:rPr lang="en-GB" dirty="0" err="1"/>
              <a:t>Mamigonian</a:t>
            </a:r>
            <a:r>
              <a:rPr lang="en-GB" dirty="0"/>
              <a:t>, “</a:t>
            </a:r>
            <a:r>
              <a:rPr lang="en-GB" dirty="0" err="1"/>
              <a:t>Nagô</a:t>
            </a:r>
            <a:r>
              <a:rPr lang="en-GB" dirty="0"/>
              <a:t> and Mina: the Yoruba Diaspora in Brazil”</a:t>
            </a:r>
          </a:p>
          <a:p>
            <a:r>
              <a:rPr lang="en-GB" dirty="0"/>
              <a:t>Graham, Sandra Lauderdale. “</a:t>
            </a:r>
            <a:r>
              <a:rPr lang="en-GB" dirty="0">
                <a:hlinkClick r:id="rId4"/>
              </a:rPr>
              <a:t>Being Yoruba in Rio de Janeiro</a:t>
            </a:r>
            <a:r>
              <a:rPr lang="en-GB" dirty="0"/>
              <a:t>.” 2011</a:t>
            </a:r>
          </a:p>
          <a:p>
            <a:r>
              <a:rPr lang="en-GB" dirty="0"/>
              <a:t>Joao Jose Reis, </a:t>
            </a:r>
            <a:r>
              <a:rPr lang="en-GB" dirty="0">
                <a:hlinkClick r:id="rId5"/>
              </a:rPr>
              <a:t>Divining Freedom: The Story of Domingos </a:t>
            </a:r>
            <a:r>
              <a:rPr lang="en-GB" dirty="0" err="1">
                <a:hlinkClick r:id="rId5"/>
              </a:rPr>
              <a:t>Sodre</a:t>
            </a:r>
            <a:r>
              <a:rPr lang="en-GB" dirty="0">
                <a:hlinkClick r:id="rId5"/>
              </a:rPr>
              <a:t>, an African Priest in Nineteenth-Century Brazil</a:t>
            </a:r>
            <a:r>
              <a:rPr lang="en-GB" dirty="0"/>
              <a:t>, 2015. Choose the chapter that most interests you.</a:t>
            </a:r>
          </a:p>
        </p:txBody>
      </p:sp>
    </p:spTree>
    <p:extLst>
      <p:ext uri="{BB962C8B-B14F-4D97-AF65-F5344CB8AC3E}">
        <p14:creationId xmlns:p14="http://schemas.microsoft.com/office/powerpoint/2010/main" val="2421384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The Yoruba diaspora in the Atlantic World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Who were the Yoruba? How and when did they end up featuring significantly in the Atlantic slave trade?</a:t>
            </a:r>
          </a:p>
          <a:p>
            <a:r>
              <a:rPr lang="en-GB" dirty="0"/>
              <a:t>Why did the Yoruba seem to become so culturally dominant in Cuba and Brazil in the nineteenth century? (Were they also </a:t>
            </a:r>
            <a:r>
              <a:rPr lang="en-GB" i="1" dirty="0"/>
              <a:t>numerically</a:t>
            </a:r>
            <a:r>
              <a:rPr lang="en-GB" dirty="0"/>
              <a:t> dominant?)</a:t>
            </a:r>
          </a:p>
          <a:p>
            <a:r>
              <a:rPr lang="en-GB" dirty="0"/>
              <a:t>What institutions and networks supported this?</a:t>
            </a:r>
          </a:p>
          <a:p>
            <a:r>
              <a:rPr lang="en-GB" dirty="0"/>
              <a:t>What was the region with the highest Yoruba concentration in Brazil historically and why?</a:t>
            </a:r>
          </a:p>
          <a:p>
            <a:r>
              <a:rPr lang="en-GB" dirty="0"/>
              <a:t>what features of Afro-Brazilian and Afro-Cuban religious and cultural practice have recognisably Yoruba features today?</a:t>
            </a:r>
          </a:p>
          <a:p>
            <a:r>
              <a:rPr lang="en-GB" dirty="0"/>
              <a:t>What were the implications for enslaved resistance?</a:t>
            </a:r>
          </a:p>
        </p:txBody>
      </p:sp>
    </p:spTree>
    <p:extLst>
      <p:ext uri="{BB962C8B-B14F-4D97-AF65-F5344CB8AC3E}">
        <p14:creationId xmlns:p14="http://schemas.microsoft.com/office/powerpoint/2010/main" val="190916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Further useful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David </a:t>
            </a:r>
            <a:r>
              <a:rPr lang="en-GB" dirty="0" err="1"/>
              <a:t>Eltis</a:t>
            </a:r>
            <a:r>
              <a:rPr lang="en-GB" dirty="0"/>
              <a:t>, “The Diaspora of Yoruba Speakers, 1650 - 1865: Dimensions and Implications,” in </a:t>
            </a:r>
            <a:r>
              <a:rPr lang="en-GB" i="1" dirty="0"/>
              <a:t>The Yoruba Diaspora in the Atlantic World, </a:t>
            </a:r>
            <a:r>
              <a:rPr lang="en-GB" dirty="0"/>
              <a:t>eds </a:t>
            </a:r>
            <a:r>
              <a:rPr lang="en-GB" dirty="0" err="1"/>
              <a:t>Falola</a:t>
            </a:r>
            <a:r>
              <a:rPr lang="en-GB" dirty="0"/>
              <a:t> &amp; Childs [and the whole volume!]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039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BEA27-1B0C-4313-E00E-16DC6A456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On Afro-Cuban religion (with a significant Yoruba influence):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5FE18-B95D-1B80-569F-E43031230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George Brandon, </a:t>
            </a:r>
            <a:r>
              <a:rPr lang="en-GB" i="1" dirty="0"/>
              <a:t>Santeria from Africa to the New World: The Dead Sell</a:t>
            </a:r>
            <a:r>
              <a:rPr lang="en-GB" dirty="0"/>
              <a:t> Memories (1998) [paper copy @ library]</a:t>
            </a:r>
          </a:p>
          <a:p>
            <a:r>
              <a:rPr lang="en-GB" dirty="0"/>
              <a:t>David H Brown, </a:t>
            </a:r>
            <a:r>
              <a:rPr lang="en-GB" i="1" dirty="0">
                <a:hlinkClick r:id="rId2"/>
              </a:rPr>
              <a:t>Santeria Enthroned: Art, Ritual, and Innovation in an Afro-Cuban Religion</a:t>
            </a:r>
            <a:r>
              <a:rPr lang="en-GB" i="1" dirty="0"/>
              <a:t>. </a:t>
            </a:r>
            <a:r>
              <a:rPr lang="en-GB" dirty="0"/>
              <a:t>Routledge, 2003</a:t>
            </a:r>
          </a:p>
          <a:p>
            <a:r>
              <a:rPr lang="en-GB" dirty="0"/>
              <a:t>Stephan </a:t>
            </a:r>
            <a:r>
              <a:rPr lang="en-GB" dirty="0" err="1"/>
              <a:t>Palmie</a:t>
            </a:r>
            <a:r>
              <a:rPr lang="en-GB" dirty="0"/>
              <a:t>, </a:t>
            </a:r>
            <a:r>
              <a:rPr lang="en-GB" i="1" dirty="0">
                <a:hlinkClick r:id="rId2"/>
              </a:rPr>
              <a:t>Wizards and Scientists: Explorations in Afro-Cuban Modernity and Tradition</a:t>
            </a:r>
            <a:r>
              <a:rPr lang="en-GB" i="1" dirty="0"/>
              <a:t>.</a:t>
            </a:r>
            <a:r>
              <a:rPr lang="en-GB" dirty="0"/>
              <a:t> Duke 2002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337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E08E7-3081-A9FB-EB15-40E11FF22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West Africa c. 1865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8B63AD-C382-ADED-3B6C-D145FFAA94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504" y="1340768"/>
            <a:ext cx="8928992" cy="5242594"/>
          </a:xfrm>
        </p:spPr>
      </p:pic>
    </p:spTree>
    <p:extLst>
      <p:ext uri="{BB962C8B-B14F-4D97-AF65-F5344CB8AC3E}">
        <p14:creationId xmlns:p14="http://schemas.microsoft.com/office/powerpoint/2010/main" val="3956639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729</Words>
  <Application>Microsoft Office PowerPoint</Application>
  <PresentationFormat>On-screen Show (4:3)</PresentationFormat>
  <Paragraphs>54</Paragraphs>
  <Slides>31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Aptos</vt:lpstr>
      <vt:lpstr>Arial</vt:lpstr>
      <vt:lpstr>Calibri</vt:lpstr>
      <vt:lpstr>Garamond</vt:lpstr>
      <vt:lpstr>Office Theme</vt:lpstr>
      <vt:lpstr>Week 10: A Case Study: The Yoruba Diaspora</vt:lpstr>
      <vt:lpstr>History Module Feedback</vt:lpstr>
      <vt:lpstr>Two important references:</vt:lpstr>
      <vt:lpstr>Questions</vt:lpstr>
      <vt:lpstr>Readings</vt:lpstr>
      <vt:lpstr>The Yoruba diaspora in the Atlantic World</vt:lpstr>
      <vt:lpstr>Further useful reading</vt:lpstr>
      <vt:lpstr>On Afro-Cuban religion (with a significant Yoruba influence):</vt:lpstr>
      <vt:lpstr>West Africa c. 1865</vt:lpstr>
      <vt:lpstr>The Oyo Empire </vt:lpstr>
      <vt:lpstr>PowerPoint Presentation</vt:lpstr>
      <vt:lpstr>PowerPoint Presentation</vt:lpstr>
      <vt:lpstr>PowerPoint Presentation</vt:lpstr>
      <vt:lpstr>Orixás (Orishas): Changó/ Xangó  </vt:lpstr>
      <vt:lpstr>Yemayá/ Iemanjá  </vt:lpstr>
      <vt:lpstr>Pierre “Fatumbi” Verger and Afro-Brazilian religious life in 1940s Bahia and Benin/ Nigeria https://pierreverger.org/o-fotografo-fluxo-e-refluxo/ </vt:lpstr>
      <vt:lpstr>A candomblé terreiro (religious house) </vt:lpstr>
      <vt:lpstr>PowerPoint Presentation</vt:lpstr>
      <vt:lpstr>PowerPoint Presentation</vt:lpstr>
      <vt:lpstr>PowerPoint Presentation</vt:lpstr>
      <vt:lpstr>Cowrie shells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Yoruba-derived religion: the orisha Changó (Xangó) (Santa Barbara)</vt:lpstr>
      <vt:lpstr>Yoruba  religion: Yemayá/ Iemanjá</vt:lpstr>
      <vt:lpstr>Candomblé in Brazil: initiation ceremony for a child </vt:lpstr>
      <vt:lpstr>Candomblé in Brazil: worshipping the supreme deity Oxalá </vt:lpstr>
      <vt:lpstr>Pano da Costa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Cowling, Camillia</dc:creator>
  <cp:lastModifiedBy>camillia Cowling</cp:lastModifiedBy>
  <cp:revision>22</cp:revision>
  <dcterms:created xsi:type="dcterms:W3CDTF">2014-01-27T14:43:56Z</dcterms:created>
  <dcterms:modified xsi:type="dcterms:W3CDTF">2025-12-08T14:43:58Z</dcterms:modified>
</cp:coreProperties>
</file>