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9" r:id="rId2"/>
    <p:sldId id="260" r:id="rId3"/>
    <p:sldId id="256" r:id="rId4"/>
    <p:sldId id="261" r:id="rId5"/>
    <p:sldId id="268" r:id="rId6"/>
    <p:sldId id="262" r:id="rId7"/>
    <p:sldId id="263" r:id="rId8"/>
    <p:sldId id="264" r:id="rId9"/>
    <p:sldId id="265" r:id="rId10"/>
    <p:sldId id="266" r:id="rId11"/>
    <p:sldId id="282" r:id="rId12"/>
    <p:sldId id="257" r:id="rId13"/>
    <p:sldId id="267" r:id="rId14"/>
    <p:sldId id="258" r:id="rId1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A206687-88A9-4494-974A-0678C565D22F}">
          <p14:sldIdLst>
            <p14:sldId id="259"/>
            <p14:sldId id="260"/>
            <p14:sldId id="256"/>
            <p14:sldId id="261"/>
            <p14:sldId id="268"/>
            <p14:sldId id="262"/>
            <p14:sldId id="263"/>
            <p14:sldId id="264"/>
            <p14:sldId id="265"/>
            <p14:sldId id="266"/>
            <p14:sldId id="282"/>
            <p14:sldId id="257"/>
            <p14:sldId id="267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95848-CD53-4E97-B762-51D9DE21202F}" type="datetimeFigureOut">
              <a:rPr lang="en-GB" smtClean="0"/>
              <a:t>13/10/2025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508089-8E76-4728-827F-CE8B45A9B9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362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FA72-EB56-4B54-AF48-7FAD0621986E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407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0E34B1-F3B4-431E-8A39-4A8EE9711C37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63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13/10/2025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13/10/2025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13/10/2025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13/10/2025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13/10/2025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13/10/2025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13/10/2025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13/10/2025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13/10/2025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13/10/2025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13/10/2025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t>13/10/2025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11C13-FB50-4F81-B6F4-F1F5A85B5B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Space, Place and Movement in Atlantic Slave Societies: Brazil, Cuba, and </a:t>
            </a:r>
            <a:r>
              <a:rPr lang="en-GB" b="1"/>
              <a:t>West Africa, </a:t>
            </a:r>
            <a:r>
              <a:rPr lang="en-GB" b="1" dirty="0"/>
              <a:t>1791-1888 [HIS39]</a:t>
            </a:r>
            <a:br>
              <a:rPr lang="en-GB" b="1" dirty="0"/>
            </a:br>
            <a:br>
              <a:rPr lang="en-GB" b="1" dirty="0"/>
            </a:br>
            <a:r>
              <a:rPr lang="en-GB" b="1" i="1" dirty="0"/>
              <a:t>Welcome!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6F744D-7787-42D7-817E-F8434D163F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91680" y="4077072"/>
            <a:ext cx="6080720" cy="1561728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7932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C16F4-0F15-005D-7E39-F1355600A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Some of my aims for the discussions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B0DF34-6234-5986-4307-F9BD6DFE4D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GB" sz="11200" b="1" dirty="0"/>
              <a:t>We are all learners (me included!):</a:t>
            </a:r>
            <a:r>
              <a:rPr lang="en-GB" sz="11200" dirty="0"/>
              <a:t> give each other space to try out ideas and get things wrong (classroom as a ‘brave space’?)</a:t>
            </a:r>
          </a:p>
          <a:p>
            <a:r>
              <a:rPr lang="en-GB" sz="11200" dirty="0"/>
              <a:t>remember others are coming from a different ‘place’ from ourselves – your words will impact differently on different people; they might not ‘hear’ them with the same assumptions that you make when you say them</a:t>
            </a:r>
          </a:p>
          <a:p>
            <a:r>
              <a:rPr lang="en-GB" sz="11200" dirty="0"/>
              <a:t>How might we decolonise this history? Not a straightforward question, but one you can contribute to!</a:t>
            </a:r>
          </a:p>
          <a:p>
            <a:r>
              <a:rPr lang="en-GB" sz="11200" dirty="0"/>
              <a:t>Contribute! This means talk, but also </a:t>
            </a:r>
            <a:r>
              <a:rPr lang="en-GB" sz="11200" b="1" dirty="0"/>
              <a:t>listen</a:t>
            </a:r>
            <a:r>
              <a:rPr lang="en-GB" sz="11200" dirty="0"/>
              <a:t>: </a:t>
            </a:r>
            <a:r>
              <a:rPr lang="en-GB" sz="11200" b="1" dirty="0"/>
              <a:t>better to hear something from everyone than everything from someone!</a:t>
            </a:r>
          </a:p>
          <a:p>
            <a:endParaRPr lang="en-GB" sz="11200" dirty="0"/>
          </a:p>
        </p:txBody>
      </p:sp>
    </p:spTree>
    <p:extLst>
      <p:ext uri="{BB962C8B-B14F-4D97-AF65-F5344CB8AC3E}">
        <p14:creationId xmlns:p14="http://schemas.microsoft.com/office/powerpoint/2010/main" val="2621445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3029D-7B79-DB75-4054-2A37182D5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Exploring difficult pasts: trigger warnings and sensitive 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9412FE-EA02-FB0A-8564-D8D18E398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Course necessarily contains distressing content – physical and sexual violence, racism, sexism. It crops up in discussion and in unexpected ways</a:t>
            </a:r>
            <a:r>
              <a:rPr lang="en-GB" b="1" dirty="0"/>
              <a:t>. It will affect different people differently depending on their life experience and backgrounds.</a:t>
            </a:r>
          </a:p>
          <a:p>
            <a:r>
              <a:rPr lang="en-GB" dirty="0"/>
              <a:t>Consider when presenting</a:t>
            </a:r>
            <a:r>
              <a:rPr lang="en-GB" b="1" dirty="0"/>
              <a:t>: is it really necessary to show graphic images? </a:t>
            </a:r>
            <a:r>
              <a:rPr lang="en-GB" dirty="0"/>
              <a:t>Offer warnings if you do; think about the potential to re-enact/ perpetuate racist violence. I will try to steer away from (or warn about) particularly explicit or graphic content</a:t>
            </a:r>
          </a:p>
          <a:p>
            <a:r>
              <a:rPr lang="en-GB" dirty="0"/>
              <a:t>Be </a:t>
            </a:r>
            <a:r>
              <a:rPr lang="en-GB" b="1" dirty="0"/>
              <a:t>aware of dated racial terms </a:t>
            </a:r>
            <a:r>
              <a:rPr lang="en-GB" dirty="0"/>
              <a:t>that appear in some of the English-language scholarship; consider differences in ways of thinking and writing about race in Spanish and Portuguese – you will come across these too.</a:t>
            </a:r>
          </a:p>
        </p:txBody>
      </p:sp>
    </p:spTree>
    <p:extLst>
      <p:ext uri="{BB962C8B-B14F-4D97-AF65-F5344CB8AC3E}">
        <p14:creationId xmlns:p14="http://schemas.microsoft.com/office/powerpoint/2010/main" val="1254463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amillia\Documents\Publications, papers and presentations\My papers and presentations\Museu Nacional 2009\Images\latin-america-political-map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214313"/>
            <a:ext cx="7215188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18089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F9CC5-A145-DC42-8160-5B0DB2381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CED4F-64F8-F788-0EB5-FFE00D4724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Schmidt-</a:t>
            </a:r>
            <a:r>
              <a:rPr lang="en-GB" dirty="0" err="1"/>
              <a:t>Nowara</a:t>
            </a:r>
            <a:r>
              <a:rPr lang="en-GB" dirty="0"/>
              <a:t>, Christopher. Slavery, Freedom, and Abolition in Latin America and the Atlantic World (2011) Introduction; Chapter Four: “The Resurgence and Destruction of Slavery in Cuba, Puerto Rico, and Brazil,”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Gloria Garcia, </a:t>
            </a:r>
            <a:r>
              <a:rPr lang="en-GB" i="1" dirty="0"/>
              <a:t>Voices of the Enslaved in Nineteenth-Century Cuba: A Documentary History </a:t>
            </a:r>
            <a:r>
              <a:rPr lang="en-GB" dirty="0"/>
              <a:t>(2011) – choose 1 case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550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Choose one case about an enslaved person's actions from Gloria Garcia's documentary collection, </a:t>
            </a:r>
            <a:r>
              <a:rPr lang="en-GB" i="1" dirty="0"/>
              <a:t>Voices of the Enslaved</a:t>
            </a:r>
            <a:r>
              <a:rPr lang="en-GB" dirty="0"/>
              <a:t>. What did you find surprising about it? What light does it shed on enslaved people's quest to alter the conditions of their enslavement? What are the limitations of these sources?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were the similarities and differences between the kinds of slave regimes established across the Americas? How did they vary across place and time?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role did slavery play in the national histories of Brazil and Cuba in the nineteenth century and before?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Was the nineteenth century an era of abolition, or of an intensification of slavery and the trade?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2977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193B6-0402-4C47-8616-497C60ECF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course overall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210A6-A3E2-47ED-81CD-3CC0EED2F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The making, and decline, of two nineteenth-century slave societies: Brazil and Cuba</a:t>
            </a:r>
          </a:p>
          <a:p>
            <a:r>
              <a:rPr lang="en-GB" dirty="0"/>
              <a:t>Space and movement as a function of slaveholding power but also of enslaved people’s challenge to slavery</a:t>
            </a:r>
          </a:p>
          <a:p>
            <a:r>
              <a:rPr lang="en-GB" dirty="0"/>
              <a:t>“Simultaneous apotheosis and vulnerability of C19 slavery” (Schmidt-</a:t>
            </a:r>
            <a:r>
              <a:rPr lang="en-GB" dirty="0" err="1"/>
              <a:t>Nowara</a:t>
            </a:r>
            <a:r>
              <a:rPr lang="en-GB" dirty="0"/>
              <a:t>)</a:t>
            </a:r>
          </a:p>
          <a:p>
            <a:r>
              <a:rPr lang="en-GB" dirty="0"/>
              <a:t>Comparative history but also </a:t>
            </a:r>
            <a:r>
              <a:rPr lang="en-GB" b="1" dirty="0"/>
              <a:t>Atlantic World history. Connections of trade, ideas, and especially FLOWS OF PEOPLE</a:t>
            </a:r>
          </a:p>
          <a:p>
            <a:r>
              <a:rPr lang="en-GB" b="1" dirty="0"/>
              <a:t>So we also cover: Britain; other Caribbean islands (</a:t>
            </a:r>
            <a:r>
              <a:rPr lang="en-GB" b="1" dirty="0" err="1"/>
              <a:t>esp</a:t>
            </a:r>
            <a:r>
              <a:rPr lang="en-GB" b="1" dirty="0"/>
              <a:t> St Domingue/ Haiti); US South; West Africa; West Central Africa…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1587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4274" name="Picture 2" descr="Map 1: Overview of the slave trade out of Africa, 1500-19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9137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55DCB-7724-4C29-9DAC-99C2CCBD8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The Atlantic slave trade in numbers (1500-1900)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8EDE1-5E31-4965-A0F1-D06F8B4EB8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/>
              <a:t>12.52M Africans embarked across Atlantic over whole period of slave trading (10.7M arrived)</a:t>
            </a:r>
          </a:p>
          <a:p>
            <a:r>
              <a:rPr lang="en-GB" dirty="0"/>
              <a:t>Brazil and the Caribbean as a whole together received </a:t>
            </a:r>
            <a:r>
              <a:rPr lang="en-GB" b="1" dirty="0"/>
              <a:t>80% of all slaves traded to Americas</a:t>
            </a:r>
          </a:p>
          <a:p>
            <a:r>
              <a:rPr lang="en-GB" b="1" dirty="0"/>
              <a:t>The US received only 4%</a:t>
            </a:r>
          </a:p>
          <a:p>
            <a:r>
              <a:rPr lang="en-GB" b="1" dirty="0"/>
              <a:t>Brazil and Cuba were responsible for most of the trade after 1807: over 2M to Brazil in the C19; over 700,000 to Cuba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1065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55DCB-7724-4C29-9DAC-99C2CCBD8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The Atlantic slave trade in numbers (1500-1900)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8EDE1-5E31-4965-A0F1-D06F8B4EB8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10.8M Africans shipped across Atlantic over whole period of slave trading</a:t>
            </a:r>
          </a:p>
          <a:p>
            <a:r>
              <a:rPr lang="en-GB" dirty="0"/>
              <a:t>Brazil and the Caribbean as a whole together received </a:t>
            </a:r>
            <a:r>
              <a:rPr lang="en-GB" b="1" dirty="0"/>
              <a:t>80% of all slaves traded to Americas</a:t>
            </a:r>
          </a:p>
          <a:p>
            <a:r>
              <a:rPr lang="en-GB" b="1" dirty="0"/>
              <a:t>The US received only 4%</a:t>
            </a:r>
          </a:p>
          <a:p>
            <a:r>
              <a:rPr lang="en-GB" b="1" dirty="0"/>
              <a:t>Brazil and Cuba were responsible for most of the trade after 1807: over 2M to Brazil in the C19; over 700,000 to Cuba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472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07361-F0C7-4720-AB06-6F61D99D8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/>
              <a:t>Beyond the numbers: other approaches to the study of human movement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03BC79-9EAD-4574-9CB9-AD927F374B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We’ll also cover the trade from other social, cultural perspectives </a:t>
            </a:r>
          </a:p>
          <a:p>
            <a:r>
              <a:rPr lang="en-GB" dirty="0"/>
              <a:t>Atlantic world are formed by links of culture, memory as well as by commodities production</a:t>
            </a:r>
          </a:p>
          <a:p>
            <a:r>
              <a:rPr lang="en-GB" dirty="0"/>
              <a:t>Insights of the “spatial turn” in the humanities: analyse spaces and places as well as time</a:t>
            </a:r>
          </a:p>
          <a:p>
            <a:r>
              <a:rPr lang="en-GB" b="1" dirty="0"/>
              <a:t>Space:</a:t>
            </a:r>
            <a:r>
              <a:rPr lang="en-GB" dirty="0"/>
              <a:t> a physical pre-existing entity</a:t>
            </a:r>
          </a:p>
          <a:p>
            <a:r>
              <a:rPr lang="en-GB" b="1" dirty="0"/>
              <a:t>Place:</a:t>
            </a:r>
            <a:r>
              <a:rPr lang="en-GB" dirty="0"/>
              <a:t> social, a product of human interactions &amp; power dynamics and by a FLOW of people through spaces over time</a:t>
            </a:r>
          </a:p>
        </p:txBody>
      </p:sp>
    </p:spTree>
    <p:extLst>
      <p:ext uri="{BB962C8B-B14F-4D97-AF65-F5344CB8AC3E}">
        <p14:creationId xmlns:p14="http://schemas.microsoft.com/office/powerpoint/2010/main" val="2361837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A97E5-5A4B-4ECB-9468-0B67F6ABF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“Slaves” or “enslaved”?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AD56D-C28C-4361-85B4-33C6D7F80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Many historians today use “enslaved people” not “slaves” at least some of the time</a:t>
            </a:r>
          </a:p>
          <a:p>
            <a:r>
              <a:rPr lang="en-GB" dirty="0"/>
              <a:t>Recognises that no-one is born a slave; slaves are made</a:t>
            </a:r>
          </a:p>
          <a:p>
            <a:r>
              <a:rPr lang="en-GB" dirty="0"/>
              <a:t>This is a political position, but so is “slave”</a:t>
            </a:r>
          </a:p>
          <a:p>
            <a:r>
              <a:rPr lang="en-GB" dirty="0"/>
              <a:t>From 1820/ 1826, trade is ILLEGAL. Most people living as slaves in Brazil/ Cuba are therefore ILLEGALLY enslaved. </a:t>
            </a:r>
          </a:p>
          <a:p>
            <a:r>
              <a:rPr lang="en-GB" dirty="0"/>
              <a:t>Some scholars use “enslaved” when discussing personhood </a:t>
            </a:r>
            <a:r>
              <a:rPr lang="en-GB"/>
              <a:t>and subjecthood, </a:t>
            </a:r>
            <a:r>
              <a:rPr lang="en-GB" dirty="0"/>
              <a:t>and “slave” when discussing slaveholders’ perspective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7037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CDC6B-A955-44FD-9787-A50811AF7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Race or “race”?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16CC6-73F1-451F-A7F9-4A95F93FF9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b="1" dirty="0"/>
              <a:t>Biologically speaking, “race” does not exist.</a:t>
            </a:r>
          </a:p>
          <a:p>
            <a:r>
              <a:rPr lang="en-GB" b="1" dirty="0"/>
              <a:t>Many historians choose to put “race” in quotation marks in their writing.</a:t>
            </a:r>
          </a:p>
          <a:p>
            <a:r>
              <a:rPr lang="en-GB" dirty="0"/>
              <a:t>However, race has a very significant history as a SOCIAL CONSTRUCT. </a:t>
            </a:r>
          </a:p>
          <a:p>
            <a:r>
              <a:rPr lang="en-GB" dirty="0"/>
              <a:t>Latin American societies were no less racist, but allowed more racial mixing (miscegenation) and recognised intermediate social/ racial categories e.g. </a:t>
            </a:r>
            <a:r>
              <a:rPr lang="en-GB" dirty="0" err="1"/>
              <a:t>pardo</a:t>
            </a:r>
            <a:r>
              <a:rPr lang="en-GB" dirty="0"/>
              <a:t>, </a:t>
            </a:r>
            <a:r>
              <a:rPr lang="en-GB" dirty="0" err="1"/>
              <a:t>mulato</a:t>
            </a:r>
            <a:r>
              <a:rPr lang="en-GB" dirty="0"/>
              <a:t>. </a:t>
            </a:r>
          </a:p>
          <a:p>
            <a:r>
              <a:rPr lang="en-GB" dirty="0"/>
              <a:t>In practice, these categories have important social significances</a:t>
            </a:r>
          </a:p>
          <a:p>
            <a:r>
              <a:rPr lang="en-GB" dirty="0"/>
              <a:t>BUT: consider race as </a:t>
            </a:r>
            <a:r>
              <a:rPr lang="en-GB" b="1" dirty="0"/>
              <a:t>a PROCESS:</a:t>
            </a:r>
            <a:r>
              <a:rPr lang="en-GB" dirty="0"/>
              <a:t> HOW ideas about race are CONSTRUCTED &amp; vary across time &amp; place: </a:t>
            </a:r>
            <a:r>
              <a:rPr lang="en-GB" b="1" dirty="0"/>
              <a:t>“race-making”</a:t>
            </a:r>
          </a:p>
          <a:p>
            <a:r>
              <a:rPr lang="en-GB" b="1" dirty="0"/>
              <a:t>See PBS website: “Race: The Power of an Illusion”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7817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06F58-A9D3-54EF-D6F5-AE48CEFB0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 moment to reflect…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2293F-FFB4-4388-3020-1E028951A8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 pairs or 3s: </a:t>
            </a:r>
          </a:p>
          <a:p>
            <a:r>
              <a:rPr lang="en-GB" dirty="0"/>
              <a:t>What made you want to study this course (academic or personal reasons, up to you)?</a:t>
            </a:r>
          </a:p>
          <a:p>
            <a:r>
              <a:rPr lang="en-GB" dirty="0"/>
              <a:t>Why is this history important? </a:t>
            </a:r>
          </a:p>
          <a:p>
            <a:r>
              <a:rPr lang="en-GB" dirty="0"/>
              <a:t>What are your hopes for our collective discussions in class? </a:t>
            </a:r>
          </a:p>
          <a:p>
            <a:r>
              <a:rPr lang="en-GB" dirty="0"/>
              <a:t>How do you think might this course contribute (or not) to 'decolonising' the study of the past? </a:t>
            </a:r>
          </a:p>
        </p:txBody>
      </p:sp>
    </p:spTree>
    <p:extLst>
      <p:ext uri="{BB962C8B-B14F-4D97-AF65-F5344CB8AC3E}">
        <p14:creationId xmlns:p14="http://schemas.microsoft.com/office/powerpoint/2010/main" val="4118039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1053</Words>
  <Application>Microsoft Office PowerPoint</Application>
  <PresentationFormat>On-screen Show (4:3)</PresentationFormat>
  <Paragraphs>62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Tema do Office</vt:lpstr>
      <vt:lpstr>Space, Place and Movement in Atlantic Slave Societies: Brazil, Cuba, and West Africa, 1791-1888 [HIS39]  Welcome!</vt:lpstr>
      <vt:lpstr>The course overall</vt:lpstr>
      <vt:lpstr>PowerPoint Presentation</vt:lpstr>
      <vt:lpstr>The Atlantic slave trade in numbers (1500-1900)</vt:lpstr>
      <vt:lpstr>The Atlantic slave trade in numbers (1500-1900)</vt:lpstr>
      <vt:lpstr>Beyond the numbers: other approaches to the study of human movement</vt:lpstr>
      <vt:lpstr>“Slaves” or “enslaved”? </vt:lpstr>
      <vt:lpstr>Race or “race”?</vt:lpstr>
      <vt:lpstr>A moment to reflect…</vt:lpstr>
      <vt:lpstr>Some of my aims for the discussions</vt:lpstr>
      <vt:lpstr>Exploring difficult pasts: trigger warnings and sensitive content</vt:lpstr>
      <vt:lpstr>PowerPoint Presentation</vt:lpstr>
      <vt:lpstr>Reading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Camillia</dc:creator>
  <cp:lastModifiedBy>camillia Cowling</cp:lastModifiedBy>
  <cp:revision>16</cp:revision>
  <dcterms:created xsi:type="dcterms:W3CDTF">2013-09-29T23:30:26Z</dcterms:created>
  <dcterms:modified xsi:type="dcterms:W3CDTF">2025-10-13T09:50:01Z</dcterms:modified>
</cp:coreProperties>
</file>