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A9D3D-1080-4563-9524-8E12C42C29F9}" type="datetimeFigureOut">
              <a:rPr lang="en-GB" smtClean="0"/>
              <a:t>19/01/2026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95DD-65A3-4F5F-8C81-B3A6871C58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70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A9D3D-1080-4563-9524-8E12C42C29F9}" type="datetimeFigureOut">
              <a:rPr lang="en-GB" smtClean="0"/>
              <a:t>19/01/2026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95DD-65A3-4F5F-8C81-B3A6871C58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540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A9D3D-1080-4563-9524-8E12C42C29F9}" type="datetimeFigureOut">
              <a:rPr lang="en-GB" smtClean="0"/>
              <a:t>19/01/2026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95DD-65A3-4F5F-8C81-B3A6871C58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6454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A9D3D-1080-4563-9524-8E12C42C29F9}" type="datetimeFigureOut">
              <a:rPr lang="en-GB" smtClean="0"/>
              <a:t>19/01/2026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95DD-65A3-4F5F-8C81-B3A6871C58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5348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A9D3D-1080-4563-9524-8E12C42C29F9}" type="datetimeFigureOut">
              <a:rPr lang="en-GB" smtClean="0"/>
              <a:t>19/01/2026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95DD-65A3-4F5F-8C81-B3A6871C58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0020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A9D3D-1080-4563-9524-8E12C42C29F9}" type="datetimeFigureOut">
              <a:rPr lang="en-GB" smtClean="0"/>
              <a:t>19/01/2026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95DD-65A3-4F5F-8C81-B3A6871C58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5974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A9D3D-1080-4563-9524-8E12C42C29F9}" type="datetimeFigureOut">
              <a:rPr lang="en-GB" smtClean="0"/>
              <a:t>19/01/2026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95DD-65A3-4F5F-8C81-B3A6871C58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273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A9D3D-1080-4563-9524-8E12C42C29F9}" type="datetimeFigureOut">
              <a:rPr lang="en-GB" smtClean="0"/>
              <a:t>19/01/2026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95DD-65A3-4F5F-8C81-B3A6871C58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413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A9D3D-1080-4563-9524-8E12C42C29F9}" type="datetimeFigureOut">
              <a:rPr lang="en-GB" smtClean="0"/>
              <a:t>19/01/2026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95DD-65A3-4F5F-8C81-B3A6871C58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687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A9D3D-1080-4563-9524-8E12C42C29F9}" type="datetimeFigureOut">
              <a:rPr lang="en-GB" smtClean="0"/>
              <a:t>19/01/2026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95DD-65A3-4F5F-8C81-B3A6871C58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1863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A9D3D-1080-4563-9524-8E12C42C29F9}" type="datetimeFigureOut">
              <a:rPr lang="en-GB" smtClean="0"/>
              <a:t>19/01/2026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95DD-65A3-4F5F-8C81-B3A6871C58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412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1A9D3D-1080-4563-9524-8E12C42C29F9}" type="datetimeFigureOut">
              <a:rPr lang="en-GB" smtClean="0"/>
              <a:t>19/01/2026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C95DD-65A3-4F5F-8C81-B3A6871C58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253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>
                <a:latin typeface="Garamond" panose="02020404030301010803" pitchFamily="18" charset="0"/>
              </a:rPr>
              <a:t>Week 3: </a:t>
            </a:r>
            <a:r>
              <a:rPr lang="en-GB" b="1" dirty="0">
                <a:latin typeface="Garamond" panose="02020404030301010803" pitchFamily="18" charset="0"/>
              </a:rPr>
              <a:t>Gender and Slavery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en-GB" sz="2600" b="1" dirty="0">
              <a:latin typeface="Garamond" panose="02020404030301010803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600" dirty="0">
                <a:latin typeface="Garamond" panose="02020404030301010803" pitchFamily="18" charset="0"/>
              </a:rPr>
              <a:t>Claire Robertson and Martin Klein, "Women's Importance in African Slave Systems," in Claire C. Robertson and Martin A. Klein (eds), </a:t>
            </a:r>
            <a:r>
              <a:rPr lang="en-GB" sz="2600" i="1" dirty="0">
                <a:latin typeface="Garamond" panose="02020404030301010803" pitchFamily="18" charset="0"/>
              </a:rPr>
              <a:t>Women and Slavery in Africa</a:t>
            </a:r>
            <a:r>
              <a:rPr lang="en-GB" sz="2600" dirty="0">
                <a:latin typeface="Garamond" panose="02020404030301010803" pitchFamily="18" charset="0"/>
              </a:rPr>
              <a:t> (1983)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600" i="1" dirty="0">
                <a:latin typeface="Garamond" panose="02020404030301010803" pitchFamily="18" charset="0"/>
              </a:rPr>
              <a:t>As If She were Free: A Collective Biography of Women and Emancipation in the Americas</a:t>
            </a:r>
            <a:r>
              <a:rPr lang="en-GB" sz="2600" dirty="0">
                <a:latin typeface="Garamond" panose="02020404030301010803" pitchFamily="18" charset="0"/>
              </a:rPr>
              <a:t>, eds. Erica Ball, Tatiana </a:t>
            </a:r>
            <a:r>
              <a:rPr lang="en-GB" sz="2600" dirty="0" err="1">
                <a:latin typeface="Garamond" panose="02020404030301010803" pitchFamily="18" charset="0"/>
              </a:rPr>
              <a:t>Seijas</a:t>
            </a:r>
            <a:r>
              <a:rPr lang="en-GB" sz="2600" dirty="0">
                <a:latin typeface="Garamond" panose="02020404030301010803" pitchFamily="18" charset="0"/>
              </a:rPr>
              <a:t>, Terri Snyder (2020), Introduction.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600" dirty="0">
                <a:latin typeface="Garamond" panose="02020404030301010803" pitchFamily="18" charset="0"/>
              </a:rPr>
              <a:t>Maria Helena Machado, "Between Two Beneditos: Enslaved Wet-Nurses amid Slavery's Decline in South-Eastern Brazil," </a:t>
            </a:r>
            <a:r>
              <a:rPr lang="en-GB" sz="2600" i="1" dirty="0">
                <a:latin typeface="Garamond" panose="02020404030301010803" pitchFamily="18" charset="0"/>
              </a:rPr>
              <a:t>Slavery &amp; Abolition, </a:t>
            </a:r>
            <a:r>
              <a:rPr lang="en-GB" sz="2600" dirty="0">
                <a:latin typeface="Garamond" panose="02020404030301010803" pitchFamily="18" charset="0"/>
              </a:rPr>
              <a:t>2017</a:t>
            </a:r>
          </a:p>
          <a:p>
            <a:br>
              <a:rPr lang="en-GB" sz="2600" b="1" dirty="0">
                <a:latin typeface="Garamond" panose="02020404030301010803" pitchFamily="18" charset="0"/>
              </a:rPr>
            </a:br>
            <a:endParaRPr lang="en-GB" sz="2600" b="1" dirty="0">
              <a:latin typeface="Garamond" panose="02020404030301010803" pitchFamily="18" charset="0"/>
            </a:endParaRPr>
          </a:p>
          <a:p>
            <a:endParaRPr lang="en-GB" sz="26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581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06697-C19D-A3EA-F833-7EBC6C1DA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Gender and slavery in Africa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5DCFE-4043-0FF6-44FD-E74038650F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How was slavery and slaving in Africa shaped by broader gendered power relations? </a:t>
            </a:r>
          </a:p>
          <a:p>
            <a:r>
              <a:rPr lang="en-GB" dirty="0"/>
              <a:t>How did this relationship vary across time and space?</a:t>
            </a:r>
          </a:p>
          <a:p>
            <a:r>
              <a:rPr lang="en-GB" dirty="0"/>
              <a:t>How would you expect these systems of gendered power to interact with the gendered functions of Atlantic slavery?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1993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is gender history and how is it different from women's history?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In what ways was New World slavery a gendered phenomenon?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Why did Ball, </a:t>
            </a:r>
            <a:r>
              <a:rPr lang="en-GB" dirty="0" err="1"/>
              <a:t>Seijas</a:t>
            </a:r>
            <a:r>
              <a:rPr lang="en-GB" dirty="0"/>
              <a:t>, and Snyder produce a separate timeline for women's emancipation?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How did the principle of </a:t>
            </a:r>
            <a:r>
              <a:rPr lang="en-GB" i="1" dirty="0" err="1"/>
              <a:t>partus</a:t>
            </a:r>
            <a:r>
              <a:rPr lang="en-GB" i="1" dirty="0"/>
              <a:t> sequitur </a:t>
            </a:r>
            <a:r>
              <a:rPr lang="en-GB" i="1" dirty="0" err="1"/>
              <a:t>ventrem</a:t>
            </a:r>
            <a:r>
              <a:rPr lang="en-GB" i="1" dirty="0"/>
              <a:t> </a:t>
            </a:r>
            <a:r>
              <a:rPr lang="en-GB" dirty="0"/>
              <a:t>(that the child’s legal status follows that of the mother's womb) affect the slave societies of the Americas?</a:t>
            </a:r>
          </a:p>
        </p:txBody>
      </p:sp>
    </p:spTree>
    <p:extLst>
      <p:ext uri="{BB962C8B-B14F-4D97-AF65-F5344CB8AC3E}">
        <p14:creationId xmlns:p14="http://schemas.microsoft.com/office/powerpoint/2010/main" val="2551831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>
                <a:latin typeface="Garamond" panose="02020404030301010803" pitchFamily="18" charset="0"/>
              </a:rPr>
              <a:t>Gender and the politics of history…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GB" b="1" dirty="0">
                <a:latin typeface="Garamond" panose="02020404030301010803" pitchFamily="18" charset="0"/>
              </a:rPr>
              <a:t>What is gender? (How) is it different from biological sex? How have you studied gender at Warwick?</a:t>
            </a:r>
            <a:endParaRPr lang="en-GB" dirty="0">
              <a:latin typeface="Garamond" panose="02020404030301010803" pitchFamily="18" charset="0"/>
            </a:endParaRPr>
          </a:p>
          <a:p>
            <a:r>
              <a:rPr lang="en-GB" b="1" dirty="0">
                <a:latin typeface="Garamond" panose="02020404030301010803" pitchFamily="18" charset="0"/>
              </a:rPr>
              <a:t>Is gender history different from women’s history? Which approach(es) are the readings for this week using?</a:t>
            </a:r>
          </a:p>
          <a:p>
            <a:pPr lvl="0"/>
            <a:r>
              <a:rPr lang="en-GB" b="1" dirty="0">
                <a:latin typeface="Garamond" panose="02020404030301010803" pitchFamily="18" charset="0"/>
              </a:rPr>
              <a:t>What problems do historians face in terms of sources for gender history?</a:t>
            </a:r>
            <a:endParaRPr lang="en-GB" dirty="0">
              <a:latin typeface="Garamond" panose="02020404030301010803" pitchFamily="18" charset="0"/>
            </a:endParaRPr>
          </a:p>
          <a:p>
            <a:pPr lvl="0"/>
            <a:r>
              <a:rPr lang="en-GB" b="1" dirty="0">
                <a:latin typeface="Garamond" panose="02020404030301010803" pitchFamily="18" charset="0"/>
              </a:rPr>
              <a:t>How can comparative approaches help us understand the workings of gender?</a:t>
            </a:r>
          </a:p>
        </p:txBody>
      </p:sp>
    </p:spTree>
    <p:extLst>
      <p:ext uri="{BB962C8B-B14F-4D97-AF65-F5344CB8AC3E}">
        <p14:creationId xmlns:p14="http://schemas.microsoft.com/office/powerpoint/2010/main" val="32130107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</TotalTime>
  <Words>290</Words>
  <Application>Microsoft Office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Garamond</vt:lpstr>
      <vt:lpstr>Office Theme</vt:lpstr>
      <vt:lpstr>Week 3: Gender and Slavery</vt:lpstr>
      <vt:lpstr>Gender and slavery in Africa</vt:lpstr>
      <vt:lpstr>Questions</vt:lpstr>
      <vt:lpstr>Gender and the politics of history…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Gender and Slavery in Comparative Perspective</dc:title>
  <dc:creator>Cowling, Camillia</dc:creator>
  <cp:lastModifiedBy>camillia Cowling</cp:lastModifiedBy>
  <cp:revision>12</cp:revision>
  <dcterms:created xsi:type="dcterms:W3CDTF">2014-02-03T15:05:22Z</dcterms:created>
  <dcterms:modified xsi:type="dcterms:W3CDTF">2026-01-19T12:42:07Z</dcterms:modified>
</cp:coreProperties>
</file>