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6EB39-1E91-8395-2B13-ADA128A90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FFC2D6-ACEC-742A-AD65-DD36A8CAD7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2CBAD-D01E-B461-5D43-786636BD8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28C31-A5DA-9240-85DC-2873E34BC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075AD-47BC-0533-9C3D-DA9F7ECA7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16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64A06-5EB6-285F-619C-32F7BF912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517B99-D740-38ED-8D13-EBCCB9F53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FAF29-09AB-14A1-D97F-6C3D5B1B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9B9F-0E5E-EBDA-B74D-7E7E6FDB2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13230-448B-904A-8121-CADC965EB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8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946A76-7E06-1493-1893-62FC50B76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100CC4-16DB-6FD3-D34C-78C6633C9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5B5D1-7E2A-1257-0C77-F3C2F9E64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02EB5-B924-4188-2F6F-F0B8E505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42EF9-E186-2FB2-0059-43B3857A8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10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46CD-B960-A08E-6889-56D162DF9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B84A4-C782-92BE-D519-8EB7FEDC3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7E4B6-57DE-2710-182E-4C804975D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5A0FA-F6C3-EC31-B2C4-0E541499F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84AC1-09A8-07C9-1460-4CE63DE9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15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0FF97-E524-22E8-E6E6-388604103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8D5FA-C9BB-A78B-6CDB-7C8067CC9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4E4DF-B245-6821-219B-DF12F689D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7BDF0-3676-C7AD-5AD1-D90631FA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05155-14D5-23D9-179A-182088D9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48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5A07C-EBE2-2AF5-34ED-0575BAF6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339DA-32B7-54A6-ECBC-994CBD3F6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8B8C4E-D45D-093B-125E-23355F3E5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C0C1E-D156-6C4C-EBB6-821935892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25164-5335-EEEE-F149-9CD6DE179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CCDCF-511B-F987-472C-C6BC7C919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11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13331-4DB0-8FDC-8BC7-C49A5040A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80462-2674-DBB2-5EE4-7FE2B888C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E3945-054B-B6AC-C3A5-4F2FBD2A41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254E1F-FB2E-42F8-B229-22B904DDE9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52D4B-CCFA-B79D-0AA1-B50ED3B89B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DC3E1A-6EF8-1E5A-34F3-20EE4D5A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2BF4E3-BDAF-33D7-35E0-ACF0BCEC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6D5C11-A27D-4E4F-C94E-BD1E88BC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6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79F24-D23D-3148-6EDA-820D57FFA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CBF22-339B-42AD-D5A9-171ACAD2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753536-F8D9-0275-02F3-7A02183E7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6A83E-1AC1-77FB-0173-21527C6A1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81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6AE2F0-C24D-68C4-B502-4475AA06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7CB43E-9C3F-62BC-9B2E-D5DC33577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7CD8AE-C7A3-0570-CC00-53D64E9A2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57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F530F-DBAF-977D-2057-9BDCC05A2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9D8E6-3512-5BA4-0387-E8F4BFF6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D3F40-B63F-7544-BDC2-3CC0258863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303F2-740F-D516-37B3-49A285C6D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172B0-0627-5A74-EF53-06DF42F66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2EDE1-363A-EE63-225E-FEE36A6FE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63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BD41A-ADB3-1963-AFAD-3918CF44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EFDAC8-D6A2-D21E-3D22-07A00E0162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BCD942-B02A-9000-FA98-2426C61FA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AD913-5081-41CE-F03E-C3B6739CC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7CE74-3286-E3A4-D33B-BDE57E385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0BBE3-534A-36AA-D40E-52C9C6D3C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3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0C488D-283E-85EF-7C71-323BA9CE4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BB634-75D5-2ABA-F602-A732DBB91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34940-93D9-17E3-F5AC-D8390418C6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3F9E-BDF7-43B7-B38F-F637C75D3EEB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D6F46-9845-DEA8-CAB0-31EC214637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658F6-76D7-F1B6-931E-289A45C8D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28817-5282-431F-8CAE-5599EA4E4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5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s/undergraduate/modules/am420/programme/resistance/barcia_the_great_african_slave_revolt_of_1825_cuba_introduction.pdf" TargetMode="External"/><Relationship Id="rId2" Type="http://schemas.openxmlformats.org/officeDocument/2006/relationships/hyperlink" Target="https://warwick.ac.uk/fac/arts/cas/undergraduate/modules/am420/programme/resistance/ferrer_cuban_slavery__antislavery_in_schmidt-nowara_ed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fac/arts/history/students/modules/hi3s9/programme/resistance/reis_slave_resistance_bahia_1807-35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96F71-3D05-61F9-18DE-3943804295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Week 7: ‘Resistance’ and Rebellion in Brazil, Cuba, and the Atlantic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F002A-BAD6-B1A2-F312-9DD1430E7D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291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C621B-21FC-2F3B-EB6A-D70ADBB9A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documentary films you might be interested in (for essays?)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A2F12-7572-8D29-0BFF-987CEF194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Produced on the basis of interviews with descendants of enslaved communities in coffee plantations in Brazil’s south-east (Rio de Janeiro) by team of researchers based at </a:t>
            </a:r>
            <a:r>
              <a:rPr lang="en-GB" dirty="0" err="1"/>
              <a:t>Universidade</a:t>
            </a:r>
            <a:r>
              <a:rPr lang="en-GB" dirty="0"/>
              <a:t> Federal Fluminense in Rio [all on </a:t>
            </a:r>
            <a:r>
              <a:rPr lang="en-GB" dirty="0" err="1"/>
              <a:t>youtube</a:t>
            </a:r>
            <a:r>
              <a:rPr lang="en-GB" dirty="0"/>
              <a:t> with English subtitles]</a:t>
            </a:r>
          </a:p>
          <a:p>
            <a:r>
              <a:rPr lang="en-GB" i="1" dirty="0"/>
              <a:t>A Present Past: Afro-Brazilian Memories in Rio de Janeiro </a:t>
            </a:r>
            <a:r>
              <a:rPr lang="en-GB" dirty="0"/>
              <a:t>[on memories of the trade, among other things] </a:t>
            </a:r>
          </a:p>
          <a:p>
            <a:r>
              <a:rPr lang="en-GB" i="1" dirty="0"/>
              <a:t>Verses and Cudgels: Stick-Playing in the Afro-Brazilian Culture of the Paraiba Valley (Rio de Janeiro, Brazil)</a:t>
            </a:r>
          </a:p>
          <a:p>
            <a:r>
              <a:rPr lang="en-GB" i="1" dirty="0" err="1"/>
              <a:t>Memorias</a:t>
            </a:r>
            <a:r>
              <a:rPr lang="en-GB" i="1" dirty="0"/>
              <a:t> do </a:t>
            </a:r>
            <a:r>
              <a:rPr lang="en-GB" i="1" dirty="0" err="1"/>
              <a:t>cativeiro</a:t>
            </a:r>
            <a:r>
              <a:rPr lang="en-GB" i="1" dirty="0"/>
              <a:t> </a:t>
            </a:r>
            <a:r>
              <a:rPr lang="en-GB" dirty="0"/>
              <a:t>[Memories of Slavery]</a:t>
            </a:r>
          </a:p>
          <a:p>
            <a:r>
              <a:rPr lang="en-GB" i="1" dirty="0" err="1"/>
              <a:t>Jongos</a:t>
            </a:r>
            <a:r>
              <a:rPr lang="en-GB" i="1" dirty="0"/>
              <a:t>, </a:t>
            </a:r>
            <a:r>
              <a:rPr lang="en-GB" i="1" dirty="0" err="1"/>
              <a:t>calangos</a:t>
            </a:r>
            <a:r>
              <a:rPr lang="en-GB" i="1" dirty="0"/>
              <a:t> and </a:t>
            </a:r>
            <a:r>
              <a:rPr lang="en-GB" i="1" dirty="0" err="1"/>
              <a:t>folias</a:t>
            </a:r>
            <a:r>
              <a:rPr lang="en-GB" dirty="0"/>
              <a:t> [on dance, song, musical and oral culture]</a:t>
            </a:r>
            <a:endParaRPr lang="en-GB" i="1" dirty="0"/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580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8D4D7-A426-DE6F-24A5-CCA1A7B74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99B00-2B88-171A-42DD-FD4F4AC6B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120"/>
            <a:ext cx="10515600" cy="48977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Ada Ferrer,</a:t>
            </a:r>
            <a:r>
              <a:rPr lang="en-GB" dirty="0"/>
              <a:t> “</a:t>
            </a:r>
            <a:r>
              <a:rPr lang="en-GB" dirty="0">
                <a:hlinkClick r:id="rId2"/>
              </a:rPr>
              <a:t>Cuban Slavery &amp; Antislavery</a:t>
            </a:r>
            <a:r>
              <a:rPr lang="en-GB" dirty="0"/>
              <a:t>,” in Josep M. Fradera and Christopher Schmidt-</a:t>
            </a:r>
            <a:r>
              <a:rPr lang="en-GB" dirty="0" err="1"/>
              <a:t>Nowara</a:t>
            </a:r>
            <a:r>
              <a:rPr lang="en-GB" dirty="0"/>
              <a:t>, eds., </a:t>
            </a:r>
            <a:r>
              <a:rPr lang="en-GB" i="1" dirty="0"/>
              <a:t>Slavery &amp; Antislavery in Spain’s Atlantic Empire</a:t>
            </a:r>
            <a:r>
              <a:rPr lang="en-GB" dirty="0"/>
              <a:t> (Oxford: </a:t>
            </a:r>
            <a:r>
              <a:rPr lang="en-GB" dirty="0" err="1"/>
              <a:t>Bergahn</a:t>
            </a:r>
            <a:r>
              <a:rPr lang="en-GB" dirty="0"/>
              <a:t>, 2013).</a:t>
            </a:r>
          </a:p>
          <a:p>
            <a:endParaRPr lang="en-GB" b="1" dirty="0"/>
          </a:p>
          <a:p>
            <a:r>
              <a:rPr lang="en-GB" b="1" dirty="0"/>
              <a:t>Manuel Barcia, </a:t>
            </a:r>
            <a:r>
              <a:rPr lang="en-GB" i="1" dirty="0"/>
              <a:t>The Great African Slave Revolt of 1825: Cuba and the Fight for Freedom in Matanzas</a:t>
            </a:r>
            <a:r>
              <a:rPr lang="en-GB" dirty="0"/>
              <a:t> (LSU Press, 2012), </a:t>
            </a:r>
            <a:r>
              <a:rPr lang="en-GB" dirty="0">
                <a:hlinkClick r:id="rId3"/>
              </a:rPr>
              <a:t>introduction</a:t>
            </a:r>
            <a:r>
              <a:rPr lang="en-GB" dirty="0"/>
              <a:t> [we have e-book but restricted to 1 user at a time]</a:t>
            </a:r>
          </a:p>
          <a:p>
            <a:endParaRPr lang="en-GB" b="1" dirty="0"/>
          </a:p>
          <a:p>
            <a:r>
              <a:rPr lang="en-GB" b="1" dirty="0"/>
              <a:t>Aisha Finch, </a:t>
            </a:r>
            <a:r>
              <a:rPr lang="en-GB" b="1" i="1" dirty="0"/>
              <a:t>Rethinking Slave Rebellion in Cuba: La </a:t>
            </a:r>
            <a:r>
              <a:rPr lang="en-GB" b="1" i="1" dirty="0" err="1"/>
              <a:t>Escalera</a:t>
            </a:r>
            <a:r>
              <a:rPr lang="en-GB" b="1" i="1" dirty="0"/>
              <a:t> and the Conspiracies of 1843-4</a:t>
            </a:r>
            <a:r>
              <a:rPr lang="en-GB" b="1" dirty="0"/>
              <a:t>, chapter 5, “And the Women Also Knew: The Gendered Terrain of Insurgency”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Reis, João José</a:t>
            </a:r>
            <a:r>
              <a:rPr lang="en-GB" dirty="0"/>
              <a:t>. </a:t>
            </a:r>
            <a:r>
              <a:rPr lang="en-GB" dirty="0">
                <a:hlinkClick r:id="rId4"/>
              </a:rPr>
              <a:t>"Slave Resistance in Brazil: Bahia, 1807-1835."</a:t>
            </a:r>
            <a:r>
              <a:rPr lang="en-GB" dirty="0"/>
              <a:t> </a:t>
            </a:r>
            <a:r>
              <a:rPr lang="en-GB" i="1" dirty="0"/>
              <a:t>Luso-Brazilian Review</a:t>
            </a:r>
            <a:r>
              <a:rPr lang="en-GB" dirty="0"/>
              <a:t>, 25:1 (1988), pp. 111-144.</a:t>
            </a:r>
          </a:p>
        </p:txBody>
      </p:sp>
    </p:spTree>
    <p:extLst>
      <p:ext uri="{BB962C8B-B14F-4D97-AF65-F5344CB8AC3E}">
        <p14:creationId xmlns:p14="http://schemas.microsoft.com/office/powerpoint/2010/main" val="312528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2C23C-C2A4-DCEE-E990-C9C0E6F7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3BF61-6B6E-5F31-C00F-2CB3214EA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What is ‘resistance’? What kinds of resistance did enslaved people employ? Why does it matter so much (to historians and perhaps constituencies you can think of)?</a:t>
            </a:r>
          </a:p>
          <a:p>
            <a:r>
              <a:rPr lang="en-GB" dirty="0"/>
              <a:t>How have historians of gender problematised definitions of resistance?</a:t>
            </a:r>
          </a:p>
          <a:p>
            <a:r>
              <a:rPr lang="en-GB" dirty="0"/>
              <a:t>What was the impact of the Haitian Revolution on Cuba?</a:t>
            </a:r>
          </a:p>
          <a:p>
            <a:r>
              <a:rPr lang="en-GB" dirty="0"/>
              <a:t>Was enslaved rebellion and warfare in Brazil and Cuba an African or a creole phenomenon?</a:t>
            </a:r>
          </a:p>
          <a:p>
            <a:r>
              <a:rPr lang="en-GB" dirty="0"/>
              <a:t>What was the background for the </a:t>
            </a:r>
            <a:r>
              <a:rPr lang="en-GB" dirty="0" err="1"/>
              <a:t>Malê</a:t>
            </a:r>
            <a:r>
              <a:rPr lang="en-GB" dirty="0"/>
              <a:t> revolt in Bahia? What was its significance after 1835?</a:t>
            </a:r>
          </a:p>
          <a:p>
            <a:r>
              <a:rPr lang="en-GB" dirty="0"/>
              <a:t>What is Reis' diagnosis of the role of ethnic divisions? Do you agree?</a:t>
            </a:r>
          </a:p>
          <a:p>
            <a:r>
              <a:rPr lang="en-GB" dirty="0"/>
              <a:t>Are there any circumstances under which we could think of manumission as resistance?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803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6A9644E-C806-3278-AE4B-CFA608C1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“The Unknown Maroon,” Port-au-Prince, Haiti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D7B0F89-22AB-A3F6-358D-3D2C292F1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968093-89A6-E8FD-ECAE-CC19F672C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Photo">
            <a:extLst>
              <a:ext uri="{FF2B5EF4-FFF2-40B4-BE49-F238E27FC236}">
                <a16:creationId xmlns:a16="http://schemas.microsoft.com/office/drawing/2014/main" id="{AD571A37-FB4E-3847-043C-AE7787CE8D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hoto">
            <a:extLst>
              <a:ext uri="{FF2B5EF4-FFF2-40B4-BE49-F238E27FC236}">
                <a16:creationId xmlns:a16="http://schemas.microsoft.com/office/drawing/2014/main" id="{AABED729-CE66-B37B-7CDC-230CAAA29B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Le Marron Inconnu - Wikipedia">
            <a:extLst>
              <a:ext uri="{FF2B5EF4-FFF2-40B4-BE49-F238E27FC236}">
                <a16:creationId xmlns:a16="http://schemas.microsoft.com/office/drawing/2014/main" id="{A68CD4F5-A3FB-4F24-F003-9FC8467E0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57200"/>
            <a:ext cx="6907530" cy="622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856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AFE6D-453F-6104-2D7B-6C292F4BB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0"/>
            <a:ext cx="3932237" cy="1920240"/>
          </a:xfrm>
        </p:spPr>
        <p:txBody>
          <a:bodyPr/>
          <a:lstStyle/>
          <a:p>
            <a:r>
              <a:rPr lang="en-GB" b="1" dirty="0"/>
              <a:t>Zumbi dos Palmares, Brasilia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9CD29-B10C-9445-2657-984C56B18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Zumbi - Wikipedia">
            <a:extLst>
              <a:ext uri="{FF2B5EF4-FFF2-40B4-BE49-F238E27FC236}">
                <a16:creationId xmlns:a16="http://schemas.microsoft.com/office/drawing/2014/main" id="{9989F39D-BD19-3142-42A9-3A845B7D3F6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560" y="873760"/>
            <a:ext cx="4196080" cy="580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266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B30F2-8C03-5CC6-FBB3-58325CD9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Nanny of the Maroons, Jamaica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FE27E-C0E2-D929-96B7-B51BE7091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74F171E-FDD9-DA72-8E7D-0F4C3457B3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19760"/>
            <a:ext cx="3972560" cy="553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37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8EFC-2994-603C-72A1-DDAFD06AD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Emancipation Monument, popularly called “Bussa” after famous rebel leader, Barbados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C9C7F-EB94-189B-76A7-30D07C5EA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2AC1005-CA11-BF74-61DC-DE6DFB57E5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1207886"/>
            <a:ext cx="4175760" cy="53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1B8D3-9D76-8E29-2E1C-2A19DC2F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Antonio Maceo, Santiago de Cuba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A3DDF-8D98-B7B3-ACC9-FD3E14EDA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E44FEBB-7C10-BBF6-646E-AA9D9268FB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196459"/>
            <a:ext cx="6172200" cy="445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015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8588F-D87D-F0A5-E3EE-62A1D1BC3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Carlota, Cuba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BB92C-E7FD-978A-9C03-C00214723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utoShape 2" descr="Carlota Monument">
            <a:extLst>
              <a:ext uri="{FF2B5EF4-FFF2-40B4-BE49-F238E27FC236}">
                <a16:creationId xmlns:a16="http://schemas.microsoft.com/office/drawing/2014/main" id="{1AD7C8D8-D475-BCD8-7270-872FD39A10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87042044-C74C-A877-FEB9-6A45459DCD4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6150" name="Picture 6" descr="A statue of Carlota Lucumi in Cuba ">
            <a:extLst>
              <a:ext uri="{FF2B5EF4-FFF2-40B4-BE49-F238E27FC236}">
                <a16:creationId xmlns:a16="http://schemas.microsoft.com/office/drawing/2014/main" id="{2A7C52C2-15DA-85F0-F0D3-2CC55269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40" y="1381760"/>
            <a:ext cx="6040120" cy="448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038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427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Week 7: ‘Resistance’ and Rebellion in Brazil, Cuba, and the Atlantic World</vt:lpstr>
      <vt:lpstr>Readings</vt:lpstr>
      <vt:lpstr>Questions </vt:lpstr>
      <vt:lpstr>“The Unknown Maroon,” Port-au-Prince, Haiti</vt:lpstr>
      <vt:lpstr>Zumbi dos Palmares, Brasilia </vt:lpstr>
      <vt:lpstr>Nanny of the Maroons, Jamaica</vt:lpstr>
      <vt:lpstr>Emancipation Monument, popularly called “Bussa” after famous rebel leader, Barbados</vt:lpstr>
      <vt:lpstr>Antonio Maceo, Santiago de Cuba</vt:lpstr>
      <vt:lpstr>Carlota, Cuba</vt:lpstr>
      <vt:lpstr>Some documentary films you might be interested in (for essays?)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‘Resistance’ and Rebellion in Brazil, Cuba, and the Atlantic World</dc:title>
  <dc:creator>camillia Cowling</dc:creator>
  <cp:lastModifiedBy>camillia Cowling</cp:lastModifiedBy>
  <cp:revision>4</cp:revision>
  <dcterms:created xsi:type="dcterms:W3CDTF">2023-02-22T15:34:51Z</dcterms:created>
  <dcterms:modified xsi:type="dcterms:W3CDTF">2026-02-02T13:04:10Z</dcterms:modified>
</cp:coreProperties>
</file>