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59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B3B642-0F06-3E3C-BDA5-AD407350A5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BE965F-B8DB-D4AE-229F-5F74CF3668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40E720-3714-9F1B-71F7-EBCE2F739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9F14-28FA-4818-A3BC-724EF6B4F1AF}" type="datetimeFigureOut">
              <a:rPr lang="en-GB" smtClean="0"/>
              <a:t>09/02/2026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00A6F5-30EC-9245-1BDB-58C6393B6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1633B7-03CA-06AE-7951-5952FA8EB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1D686-6583-41EA-93AD-BED9B64F71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5141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0EF6D-C098-220A-A5D1-4ADBF6692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D4A781-7273-927C-96D9-1718FCB14E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16AA23-C274-35AD-B379-CE832C427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9F14-28FA-4818-A3BC-724EF6B4F1AF}" type="datetimeFigureOut">
              <a:rPr lang="en-GB" smtClean="0"/>
              <a:t>09/02/2026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ED3DD9-EBD3-ABC5-705C-533C54F7B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5DA7A-633B-583E-DBF6-EFA090896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1D686-6583-41EA-93AD-BED9B64F71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3825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3E30E76-B2D0-6F06-9F5B-FA57C42DB3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186204-786E-97E0-7CE3-3DBCA6709D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31CE6E-F7A0-E0B4-8256-07663D716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9F14-28FA-4818-A3BC-724EF6B4F1AF}" type="datetimeFigureOut">
              <a:rPr lang="en-GB" smtClean="0"/>
              <a:t>09/02/2026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F16961-054B-134C-BA3B-EEAD4C27F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F42624-1529-8FA7-AFD8-892A16022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1D686-6583-41EA-93AD-BED9B64F71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3485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DDFDA-6EA8-2CD1-A664-7B07F3883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ACEA43-1543-6ED4-6519-7FE6F3D638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815B1E-460A-4033-A16B-013D5D1671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9F14-28FA-4818-A3BC-724EF6B4F1AF}" type="datetimeFigureOut">
              <a:rPr lang="en-GB" smtClean="0"/>
              <a:t>09/02/2026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8A1E60-7043-6F01-E43A-3945C7510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027AEC-BD66-14E2-885E-5C8E0E2F8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1D686-6583-41EA-93AD-BED9B64F71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519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4886E-5214-8410-D11F-17E7B78F34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E8E889-B211-586A-9372-03D0A6C084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1E203B-29DD-7914-76C1-7FB6F48D5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9F14-28FA-4818-A3BC-724EF6B4F1AF}" type="datetimeFigureOut">
              <a:rPr lang="en-GB" smtClean="0"/>
              <a:t>09/02/2026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46E115-71C6-3E5E-EF9D-A569A6213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76ABA2-E994-58F7-47CA-02804A3F2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1D686-6583-41EA-93AD-BED9B64F71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890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3228D-7AAA-624F-C221-E478C17C1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3F97F8-581C-B05D-E10D-ED327C4AD1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3166D5-D01D-AC98-EBC4-A7B543318D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62B5E9-C806-A5BB-68F2-CDED90AA4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9F14-28FA-4818-A3BC-724EF6B4F1AF}" type="datetimeFigureOut">
              <a:rPr lang="en-GB" smtClean="0"/>
              <a:t>09/02/2026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B0CDCE-7B97-61A3-7BDB-82D43F10C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E55687-E3D5-9927-DAF2-8D46D3FD5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1D686-6583-41EA-93AD-BED9B64F71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753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95E1E-AF58-9237-FC43-0300B07CA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82B88C-8306-9935-0716-A45EBCBA5F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A375E5-BE75-A34A-FD20-307CFD54F1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65EA4B-5FE4-0C14-3117-C371A310B4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C38569-4330-B086-7C78-5C8FCD2209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E3E2E1-DDEA-8E93-7D71-25491665D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9F14-28FA-4818-A3BC-724EF6B4F1AF}" type="datetimeFigureOut">
              <a:rPr lang="en-GB" smtClean="0"/>
              <a:t>09/02/2026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80B11C8-1F69-B56E-9D7E-C1088D303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38C7032-A641-44C9-FC93-93C2B1634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1D686-6583-41EA-93AD-BED9B64F71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3835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3FE473-72BC-9A83-C00D-81B6054A4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7343B6-C3B9-7BAF-415F-32CE88D076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9F14-28FA-4818-A3BC-724EF6B4F1AF}" type="datetimeFigureOut">
              <a:rPr lang="en-GB" smtClean="0"/>
              <a:t>09/02/2026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958754-4532-B0DD-47EE-36E4CDD28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0A81F-508B-E577-63BF-F83B6DEA1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1D686-6583-41EA-93AD-BED9B64F71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722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949E28-B4E4-B130-3470-737BC8B2F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9F14-28FA-4818-A3BC-724EF6B4F1AF}" type="datetimeFigureOut">
              <a:rPr lang="en-GB" smtClean="0"/>
              <a:t>09/02/2026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839133-D207-9D69-BD55-42548A417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B06F6B-2E4A-E2D1-A554-2F8F71CE9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1D686-6583-41EA-93AD-BED9B64F71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0190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46E2A-54D9-97CA-D390-BFEC40B62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AB7E3C-C519-695E-88A5-4699692C59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AB6432-2AAB-B238-645B-24E317B931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93991F-6599-B59C-90A3-09F81F652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9F14-28FA-4818-A3BC-724EF6B4F1AF}" type="datetimeFigureOut">
              <a:rPr lang="en-GB" smtClean="0"/>
              <a:t>09/02/2026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F0A3EB-392C-806D-5447-CFEC809A9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7EBF86-B6A7-F003-6991-BACABFD64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1D686-6583-41EA-93AD-BED9B64F71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2611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737A7D-B4E9-DD17-310C-D7A7C12C9B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BD3CC3-41D0-885E-6CDE-24560D5CD6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A6486C-40CD-AABF-81B6-4970C5EF44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69E98B-DB18-49DB-AABE-827045E600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9F14-28FA-4818-A3BC-724EF6B4F1AF}" type="datetimeFigureOut">
              <a:rPr lang="en-GB" smtClean="0"/>
              <a:t>09/02/2026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87B48D-631A-9AED-9B56-78F4E9199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693D4B-8C10-A488-4378-B893481A1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1D686-6583-41EA-93AD-BED9B64F71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59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92F3B6-A8E0-E72C-ACA5-879A40988F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99B10A-332D-9C14-42BA-A015B3F2E1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DA6D5F-69F7-507E-C8E4-F491DC5779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699F14-28FA-4818-A3BC-724EF6B4F1AF}" type="datetimeFigureOut">
              <a:rPr lang="en-GB" smtClean="0"/>
              <a:t>09/02/2026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775CB0-EC4E-257D-6870-AD36248FDD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E6A845-73E0-7A87-069A-C4DAF85115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01D686-6583-41EA-93AD-BED9B64F71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7996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bookcentral.proquest.com/lib/warw/reader.action?docID=6805424&amp;ppg=62" TargetMode="External"/><Relationship Id="rId2" Type="http://schemas.openxmlformats.org/officeDocument/2006/relationships/hyperlink" Target="https://warwick.ac.uk/fac/arts/cas/undergraduate/modules/am420/programme/slave_rebellions/finch_escalera_chapter_2_space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link.springer.com/book/10.1007/978-3-031-08537-6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00D1F6-BEF9-9E34-DFB6-5B4B23F6526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Week 5: Enslavement and resistance: a spatial approach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962824-9DFD-689B-C5B3-5338C776D2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3132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5E81252-E5A8-CCB2-CA76-39E669162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Primary source discussion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26492C5-5012-3D65-72A6-F8899A37A1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What was the relationship between slavery and the experience of travel in C19 Cuba? </a:t>
            </a:r>
          </a:p>
          <a:p>
            <a:r>
              <a:rPr lang="en-GB" dirty="0"/>
              <a:t>How did travellers describe and experience Cuban spaces and journeys? How did they actually move around, and how much of this mobility was accessible for enslaved men and women?</a:t>
            </a:r>
          </a:p>
          <a:p>
            <a:r>
              <a:rPr lang="en-GB" dirty="0"/>
              <a:t>Whom/ what did they notice? What did they fail to see or record? </a:t>
            </a:r>
          </a:p>
          <a:p>
            <a:r>
              <a:rPr lang="en-GB" dirty="0"/>
              <a:t>How was this affected by their racial, class, and gendered positioning? Or by their political views?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5262095-6C62-1949-C4D8-96193715B8EA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7008813" y="1401763"/>
            <a:ext cx="5183187" cy="63976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6670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3E2E4B-5FDB-BD19-0959-62494C134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Readings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1AACD4-D5AD-FD99-7F54-6A4D1E61A0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Finch, Aisha. </a:t>
            </a:r>
            <a:r>
              <a:rPr lang="en-GB" i="1" dirty="0"/>
              <a:t>Rethinking Slave Rebellion in Cuba: La </a:t>
            </a:r>
            <a:r>
              <a:rPr lang="en-GB" i="1" dirty="0" err="1"/>
              <a:t>Escalera</a:t>
            </a:r>
            <a:r>
              <a:rPr lang="en-GB" i="1" dirty="0"/>
              <a:t> and the Insurgencies of 1841-1844.</a:t>
            </a:r>
            <a:r>
              <a:rPr lang="en-GB" dirty="0"/>
              <a:t> 2015. </a:t>
            </a:r>
            <a:r>
              <a:rPr lang="en-GB" dirty="0">
                <a:hlinkClick r:id="rId2"/>
              </a:rPr>
              <a:t>Chapter 2, “Rural Slave Networks and Insurgent Geographies,”</a:t>
            </a:r>
            <a:r>
              <a:rPr lang="en-GB" dirty="0"/>
              <a:t> pp. 51-78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Flavio Santos dos Gomes, "</a:t>
            </a:r>
            <a:r>
              <a:rPr lang="en-GB" i="1" dirty="0"/>
              <a:t>Quilombos</a:t>
            </a:r>
            <a:r>
              <a:rPr lang="en-GB" dirty="0"/>
              <a:t> of Rio de Janeiro in the Nineteenth Century," in </a:t>
            </a:r>
            <a:r>
              <a:rPr lang="en-GB" dirty="0">
                <a:hlinkClick r:id="rId3"/>
              </a:rPr>
              <a:t>Freedom by a Thread: The History of Quilombos in Brazil</a:t>
            </a:r>
            <a:r>
              <a:rPr lang="en-GB" dirty="0"/>
              <a:t>, eds. Joao Jose Reis and Flavio dos Santos Gomes (2017 [1996]</a:t>
            </a:r>
          </a:p>
          <a:p>
            <a:r>
              <a:rPr lang="en-GB" dirty="0"/>
              <a:t>Mariana </a:t>
            </a:r>
            <a:r>
              <a:rPr lang="en-GB" dirty="0" err="1"/>
              <a:t>Muaze</a:t>
            </a:r>
            <a:r>
              <a:rPr lang="en-GB" dirty="0"/>
              <a:t>, </a:t>
            </a:r>
            <a:r>
              <a:rPr lang="en-GB" dirty="0">
                <a:hlinkClick r:id="rId4"/>
              </a:rPr>
              <a:t>Inside the Big House: Slavery, Rationalisation of Domestic Slavery and the Construction of a New Habitus on Brazilian Coffee Plantations during the Second Slavery,"</a:t>
            </a:r>
            <a:r>
              <a:rPr lang="en-GB" dirty="0"/>
              <a:t> in </a:t>
            </a:r>
            <a:r>
              <a:rPr lang="en-GB" i="1" dirty="0"/>
              <a:t>Global Plantations in the Modern World: Sovereignties, Ecologies, Afterlives (Palgrave Macmillan 2023), </a:t>
            </a:r>
            <a:r>
              <a:rPr lang="en-GB" dirty="0"/>
              <a:t>pp. 155-176.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0553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B5FFC-1339-2FB7-72D9-02993D51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E82D12-F76C-48B5-A016-EB3D3EE612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How did enslavers use physical space to subjugate people?</a:t>
            </a:r>
          </a:p>
          <a:p>
            <a:r>
              <a:rPr lang="en-GB" dirty="0"/>
              <a:t>In what ways was this subjugation different for men and women, Africans and Creoles, or in plantations versus cities or in other kinds of landscapes?</a:t>
            </a:r>
          </a:p>
          <a:p>
            <a:r>
              <a:rPr lang="en-GB" dirty="0"/>
              <a:t>How did enslaved people forge alternative uses and interpretations of space? </a:t>
            </a:r>
          </a:p>
          <a:p>
            <a:r>
              <a:rPr lang="en-GB" dirty="0"/>
              <a:t>How have historians used spatial history/ mobilities history to tell the history of slavery in new ways?</a:t>
            </a:r>
          </a:p>
          <a:p>
            <a:r>
              <a:rPr lang="en-GB" dirty="0"/>
              <a:t>For Mariana </a:t>
            </a:r>
            <a:r>
              <a:rPr lang="en-GB" dirty="0" err="1"/>
              <a:t>Muaze</a:t>
            </a:r>
            <a:r>
              <a:rPr lang="en-GB" dirty="0"/>
              <a:t>, how did the “second slavery” change the spatial relationships between enslavers and enslaved on coffee plantations in the south-east of Brazil?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1985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CF8AC5-D104-B145-0C17-1AF38C91A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Primary source exercise: Discuss the image you chose (from </a:t>
            </a:r>
            <a:r>
              <a:rPr lang="en-GB" b="1" dirty="0" err="1"/>
              <a:t>Tomich</a:t>
            </a:r>
            <a:r>
              <a:rPr lang="en-GB" b="1" dirty="0"/>
              <a:t> et al </a:t>
            </a:r>
            <a:r>
              <a:rPr lang="en-GB" b="1" i="1" dirty="0"/>
              <a:t>Reconstructing the Landscapes of Slavery</a:t>
            </a:r>
            <a:r>
              <a:rPr lang="en-GB" b="1" dirty="0"/>
              <a:t>).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7609A1-4A55-FF35-97FC-E6C5DA98D7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Show it to your partner/ group. </a:t>
            </a:r>
          </a:p>
          <a:p>
            <a:r>
              <a:rPr lang="en-GB" dirty="0"/>
              <a:t>Talk about who produced it, what purpose it served, and what the historians who compiled the book say about it</a:t>
            </a:r>
          </a:p>
          <a:p>
            <a:r>
              <a:rPr lang="en-GB" dirty="0"/>
              <a:t>How effective is the authors’ analysis?</a:t>
            </a:r>
          </a:p>
          <a:p>
            <a:r>
              <a:rPr lang="en-GB" dirty="0"/>
              <a:t>What is left out of the image, and why? </a:t>
            </a:r>
          </a:p>
          <a:p>
            <a:r>
              <a:rPr lang="en-GB" dirty="0"/>
              <a:t>How might you use this kind of image in your source-based essay? </a:t>
            </a:r>
          </a:p>
        </p:txBody>
      </p:sp>
    </p:spTree>
    <p:extLst>
      <p:ext uri="{BB962C8B-B14F-4D97-AF65-F5344CB8AC3E}">
        <p14:creationId xmlns:p14="http://schemas.microsoft.com/office/powerpoint/2010/main" val="9514997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407</Words>
  <Application>Microsoft Office PowerPoint</Application>
  <PresentationFormat>Widescreen</PresentationFormat>
  <Paragraphs>23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Week 5: Enslavement and resistance: a spatial approach</vt:lpstr>
      <vt:lpstr>Primary source discussion</vt:lpstr>
      <vt:lpstr>Readings</vt:lpstr>
      <vt:lpstr>Questions </vt:lpstr>
      <vt:lpstr>Primary source exercise: Discuss the image you chose (from Tomich et al Reconstructing the Landscapes of Slavery).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8: Enslavement and resistance: a spatial approach</dc:title>
  <dc:creator>camillia Cowling</dc:creator>
  <cp:lastModifiedBy>camillia Cowling</cp:lastModifiedBy>
  <cp:revision>6</cp:revision>
  <dcterms:created xsi:type="dcterms:W3CDTF">2023-03-01T20:17:56Z</dcterms:created>
  <dcterms:modified xsi:type="dcterms:W3CDTF">2026-02-09T16:30:16Z</dcterms:modified>
</cp:coreProperties>
</file>