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75" r:id="rId3"/>
    <p:sldId id="276" r:id="rId4"/>
    <p:sldId id="278" r:id="rId5"/>
    <p:sldId id="274" r:id="rId6"/>
    <p:sldId id="262" r:id="rId7"/>
    <p:sldId id="281" r:id="rId8"/>
    <p:sldId id="282" r:id="rId9"/>
    <p:sldId id="283" r:id="rId10"/>
    <p:sldId id="38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5196BA-B365-40F4-9E48-2C4613FAEB97}" type="datetimeFigureOut">
              <a:rPr lang="en-GB" smtClean="0"/>
              <a:t>01/12/2025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43384F-4588-4ED9-913E-69F0DB1434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8546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40B48-EF3A-4F61-AABE-2F9AC043FF42}" type="datetimeFigureOut">
              <a:rPr lang="en-GB" smtClean="0"/>
              <a:t>01/12/2025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625F3-42DA-4638-9142-6A76A61CD1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1581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40B48-EF3A-4F61-AABE-2F9AC043FF42}" type="datetimeFigureOut">
              <a:rPr lang="en-GB" smtClean="0"/>
              <a:t>01/12/2025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625F3-42DA-4638-9142-6A76A61CD1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611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40B48-EF3A-4F61-AABE-2F9AC043FF42}" type="datetimeFigureOut">
              <a:rPr lang="en-GB" smtClean="0"/>
              <a:t>01/12/2025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625F3-42DA-4638-9142-6A76A61CD1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31404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4800" y="3779225"/>
            <a:ext cx="49059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350" b="0" i="0" kern="1800" spc="-23" baseline="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4799" y="1889951"/>
            <a:ext cx="4906885" cy="135517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54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58627" y="0"/>
            <a:ext cx="3010574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8D9EEB7-B7AB-1C64-A605-EF36D3FFBB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76528" y="5813460"/>
            <a:ext cx="1535789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98ACCD27-71CC-F356-2FBD-08588D559CB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374800" y="503550"/>
            <a:ext cx="48896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420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40B48-EF3A-4F61-AABE-2F9AC043FF42}" type="datetimeFigureOut">
              <a:rPr lang="en-GB" smtClean="0"/>
              <a:t>01/12/2025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625F3-42DA-4638-9142-6A76A61CD1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684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40B48-EF3A-4F61-AABE-2F9AC043FF42}" type="datetimeFigureOut">
              <a:rPr lang="en-GB" smtClean="0"/>
              <a:t>01/12/2025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625F3-42DA-4638-9142-6A76A61CD1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951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40B48-EF3A-4F61-AABE-2F9AC043FF42}" type="datetimeFigureOut">
              <a:rPr lang="en-GB" smtClean="0"/>
              <a:t>01/12/2025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625F3-42DA-4638-9142-6A76A61CD1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4861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40B48-EF3A-4F61-AABE-2F9AC043FF42}" type="datetimeFigureOut">
              <a:rPr lang="en-GB" smtClean="0"/>
              <a:t>01/12/2025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625F3-42DA-4638-9142-6A76A61CD1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85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40B48-EF3A-4F61-AABE-2F9AC043FF42}" type="datetimeFigureOut">
              <a:rPr lang="en-GB" smtClean="0"/>
              <a:t>01/12/2025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625F3-42DA-4638-9142-6A76A61CD1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8622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40B48-EF3A-4F61-AABE-2F9AC043FF42}" type="datetimeFigureOut">
              <a:rPr lang="en-GB" smtClean="0"/>
              <a:t>01/12/2025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625F3-42DA-4638-9142-6A76A61CD1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8164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40B48-EF3A-4F61-AABE-2F9AC043FF42}" type="datetimeFigureOut">
              <a:rPr lang="en-GB" smtClean="0"/>
              <a:t>01/12/2025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625F3-42DA-4638-9142-6A76A61CD1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1977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40B48-EF3A-4F61-AABE-2F9AC043FF42}" type="datetimeFigureOut">
              <a:rPr lang="en-GB" smtClean="0"/>
              <a:t>01/12/2025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625F3-42DA-4638-9142-6A76A61CD1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900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140B48-EF3A-4F61-AABE-2F9AC043FF42}" type="datetimeFigureOut">
              <a:rPr lang="en-GB" smtClean="0"/>
              <a:t>01/12/2025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625F3-42DA-4638-9142-6A76A61CD1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5747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warwick.ac.uk/fac/arts/history/students/currentug/modulefeedbackform" TargetMode="Externa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research.ebsco.com/c/mlnjjy/ebook-viewer/pdf/oop2abgknf/section/lp_78?route=detail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File:Toque-de-angola.ogg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/>
              <a:t>Week 9: Cultures and Societies in the Diaspora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99069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33B8484-DDC8-541C-16A4-D2916A0773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2019" y="2525590"/>
            <a:ext cx="8499963" cy="2347547"/>
          </a:xfrm>
        </p:spPr>
        <p:txBody>
          <a:bodyPr/>
          <a:lstStyle/>
          <a:p>
            <a:r>
              <a:rPr lang="en-GB" sz="2400" dirty="0"/>
              <a:t>Please complete the History Department Module Feedback Form: </a:t>
            </a:r>
            <a:r>
              <a:rPr lang="en-GB" sz="1950" dirty="0">
                <a:hlinkClick r:id="rId2"/>
              </a:rPr>
              <a:t>https://warwick.ac.uk/fac/arts/history/students/currentug/modulefeedbackform</a:t>
            </a:r>
            <a:r>
              <a:rPr lang="en-GB" sz="1950" dirty="0"/>
              <a:t> </a:t>
            </a:r>
          </a:p>
          <a:p>
            <a:endParaRPr lang="en-GB" sz="1950" dirty="0"/>
          </a:p>
          <a:p>
            <a:r>
              <a:rPr lang="en-GB" sz="1800" b="1" dirty="0"/>
              <a:t>Group 1 </a:t>
            </a:r>
            <a:r>
              <a:rPr lang="en-GB" sz="1800" dirty="0"/>
              <a:t>is the Tuesday group</a:t>
            </a:r>
          </a:p>
          <a:p>
            <a:r>
              <a:rPr lang="en-GB" sz="1800" b="1" dirty="0"/>
              <a:t>Group 2 </a:t>
            </a:r>
            <a:r>
              <a:rPr lang="en-GB" sz="1800" dirty="0"/>
              <a:t>is the Wednesday group</a:t>
            </a:r>
            <a:endParaRPr lang="en-GB" sz="1800" b="1" dirty="0"/>
          </a:p>
          <a:p>
            <a:r>
              <a:rPr lang="en-GB" sz="2700" dirty="0"/>
              <a:t>Thank you for your feedback! </a:t>
            </a:r>
          </a:p>
          <a:p>
            <a:endParaRPr lang="en-US" sz="1800" dirty="0"/>
          </a:p>
          <a:p>
            <a:endParaRPr lang="en-GB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E00EAAD-71A1-0127-FCFD-B25E194A0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4800" y="1265052"/>
            <a:ext cx="7588478" cy="632866"/>
          </a:xfrm>
        </p:spPr>
        <p:txBody>
          <a:bodyPr/>
          <a:lstStyle/>
          <a:p>
            <a:r>
              <a:rPr lang="en-GB" sz="4950" dirty="0"/>
              <a:t>History Module Feedback</a:t>
            </a:r>
          </a:p>
        </p:txBody>
      </p:sp>
      <p:sp>
        <p:nvSpPr>
          <p:cNvPr id="4" name="AutoShape 2">
            <a:extLst>
              <a:ext uri="{FF2B5EF4-FFF2-40B4-BE49-F238E27FC236}">
                <a16:creationId xmlns:a16="http://schemas.microsoft.com/office/drawing/2014/main" id="{2C4288AC-22E3-ECFC-2B15-B1144C6DFC0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847975" y="1704975"/>
            <a:ext cx="3448050" cy="344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4">
            <a:extLst>
              <a:ext uri="{FF2B5EF4-FFF2-40B4-BE49-F238E27FC236}">
                <a16:creationId xmlns:a16="http://schemas.microsoft.com/office/drawing/2014/main" id="{89E65988-E533-8FB0-0231-3D5D0E134F2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00375" y="1857375"/>
            <a:ext cx="3448050" cy="344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8" descr="Image preview">
            <a:extLst>
              <a:ext uri="{FF2B5EF4-FFF2-40B4-BE49-F238E27FC236}">
                <a16:creationId xmlns:a16="http://schemas.microsoft.com/office/drawing/2014/main" id="{25B7B28D-026D-0BAC-0282-00C9C302C3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B30D49F-25E2-52C1-98BD-0E798F5FB3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3801575"/>
            <a:ext cx="2359149" cy="2143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128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Questions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What cultural and religious institutions and practices</a:t>
            </a:r>
            <a:r>
              <a:rPr lang="en-GB" b="1" dirty="0"/>
              <a:t> </a:t>
            </a:r>
            <a:r>
              <a:rPr lang="en-GB" dirty="0"/>
              <a:t>undergirded Afro-American life in the Iberian world? Do these seem different from other slaveholding territories of the Americas?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Did the Middle Passage represent cultural change or cultural continuity for enslaved Africans and their New World descendants?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What sources did the piece(s) you read use? What challenges / possibilities are there for historians working on African Diaspora cultural history?</a:t>
            </a:r>
          </a:p>
        </p:txBody>
      </p:sp>
    </p:spTree>
    <p:extLst>
      <p:ext uri="{BB962C8B-B14F-4D97-AF65-F5344CB8AC3E}">
        <p14:creationId xmlns:p14="http://schemas.microsoft.com/office/powerpoint/2010/main" val="1167318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Readings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GB" sz="8800" b="1" dirty="0"/>
              <a:t>Matt D. Childs, </a:t>
            </a:r>
            <a:r>
              <a:rPr lang="en-GB" sz="8800" b="1" i="1" dirty="0"/>
              <a:t>The 1812 Aponte Rebellion in Cuba and the Struggle against Atlantic Slavery </a:t>
            </a:r>
            <a:r>
              <a:rPr lang="en-GB" sz="8800" b="1" dirty="0"/>
              <a:t>(2006): </a:t>
            </a:r>
            <a:r>
              <a:rPr lang="en-GB" sz="8800" b="1" dirty="0">
                <a:hlinkClick r:id="rId2"/>
              </a:rPr>
              <a:t>chapter 3, "Organising the Rebellion: The Overlapping Worlds of the Militia and the Cabildos de Nacion".</a:t>
            </a:r>
            <a:endParaRPr lang="en-GB" sz="8800" b="1" dirty="0"/>
          </a:p>
          <a:p>
            <a:endParaRPr lang="en-GB" sz="8800" b="1" dirty="0"/>
          </a:p>
          <a:p>
            <a:r>
              <a:rPr lang="en-GB" sz="8800" b="1" dirty="0"/>
              <a:t>Barcia, Manuel. Seeds of Insurrection: Domination and Resistance on Western Cuban Plantations, 1808-1848, </a:t>
            </a:r>
            <a:r>
              <a:rPr lang="en-GB" sz="8800" dirty="0"/>
              <a:t>2008. Ch 1: “The African Background of Cuban Slaves”</a:t>
            </a:r>
          </a:p>
          <a:p>
            <a:r>
              <a:rPr lang="en-GB" sz="8800" b="1" dirty="0"/>
              <a:t>Morgan, Philip D. “The Cultural Implications of the Atlantic Slave Trade: African Regional Origins, American Destinations and New World Developments.”</a:t>
            </a:r>
            <a:r>
              <a:rPr lang="en-GB" sz="8800" dirty="0"/>
              <a:t> </a:t>
            </a:r>
            <a:r>
              <a:rPr lang="en-GB" sz="8800" i="1" dirty="0"/>
              <a:t>Slavery &amp; Abolition</a:t>
            </a:r>
            <a:r>
              <a:rPr lang="en-GB" sz="8800" dirty="0"/>
              <a:t>, 1997</a:t>
            </a:r>
          </a:p>
          <a:p>
            <a:r>
              <a:rPr lang="en-GB" sz="8800" b="1" dirty="0"/>
              <a:t>Castillo, Lisa Earl, and Luis </a:t>
            </a:r>
            <a:r>
              <a:rPr lang="en-GB" sz="8800" b="1" dirty="0" err="1"/>
              <a:t>Nicolau</a:t>
            </a:r>
            <a:r>
              <a:rPr lang="en-GB" sz="8800" b="1" dirty="0"/>
              <a:t> </a:t>
            </a:r>
            <a:r>
              <a:rPr lang="en-GB" sz="8800" b="1" dirty="0" err="1"/>
              <a:t>Parés</a:t>
            </a:r>
            <a:r>
              <a:rPr lang="en-GB" sz="8800" b="1" dirty="0"/>
              <a:t>. “Marcelina da Silva: A Nineteenth-Century Candomblé Priestess in Bahia.” </a:t>
            </a:r>
            <a:r>
              <a:rPr lang="en-GB" sz="8800" i="1" dirty="0"/>
              <a:t>Slavery &amp; Abolition</a:t>
            </a:r>
            <a:r>
              <a:rPr lang="en-GB" sz="8800" b="1" dirty="0"/>
              <a:t>, 2010</a:t>
            </a:r>
          </a:p>
          <a:p>
            <a:r>
              <a:rPr lang="en-GB" sz="8800" b="1" dirty="0"/>
              <a:t>Matthias </a:t>
            </a:r>
            <a:r>
              <a:rPr lang="en-GB" sz="8800" b="1" dirty="0" err="1"/>
              <a:t>Rohrig</a:t>
            </a:r>
            <a:r>
              <a:rPr lang="en-GB" sz="8800" b="1" dirty="0"/>
              <a:t> </a:t>
            </a:r>
            <a:r>
              <a:rPr lang="en-GB" sz="8800" b="1" dirty="0" err="1"/>
              <a:t>Assuncao</a:t>
            </a:r>
            <a:r>
              <a:rPr lang="en-GB" sz="8800" b="1" dirty="0"/>
              <a:t>, "From Slave to Popular Culture: The Formation of Afro-Brazilian Art Forms in Nineteenth-Century Bahia and Rio de Janeiro," </a:t>
            </a:r>
            <a:r>
              <a:rPr lang="en-GB" sz="8800" b="1" i="1" dirty="0" err="1"/>
              <a:t>Iberoamericana</a:t>
            </a:r>
            <a:r>
              <a:rPr lang="en-GB" sz="8800" b="1" dirty="0"/>
              <a:t>, 2003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3956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Two important references: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classic reference on mixture and creolisation: </a:t>
            </a:r>
            <a:r>
              <a:rPr lang="en-GB" b="1" dirty="0"/>
              <a:t>Sidney W. </a:t>
            </a:r>
            <a:r>
              <a:rPr lang="en-GB" b="1" dirty="0" err="1"/>
              <a:t>Mintz</a:t>
            </a:r>
            <a:r>
              <a:rPr lang="en-GB" b="1" dirty="0"/>
              <a:t> and Richard Price, </a:t>
            </a:r>
            <a:r>
              <a:rPr lang="en-GB" b="1" i="1" dirty="0"/>
              <a:t>The Birth of African-American Culture: An Anthropological Perspective. </a:t>
            </a:r>
            <a:r>
              <a:rPr lang="en-GB" b="1" dirty="0"/>
              <a:t>Boston, 1992</a:t>
            </a:r>
          </a:p>
          <a:p>
            <a:r>
              <a:rPr lang="en-GB" dirty="0"/>
              <a:t>On African continuities: </a:t>
            </a:r>
            <a:r>
              <a:rPr lang="en-GB" b="1" dirty="0"/>
              <a:t>John Thornton, </a:t>
            </a:r>
            <a:r>
              <a:rPr lang="en-GB" b="1" i="1" dirty="0"/>
              <a:t>Africa and Africans in the Making of the Atlantic World, 1400-1680. </a:t>
            </a:r>
            <a:r>
              <a:rPr lang="en-GB" b="1" dirty="0"/>
              <a:t>New York, 1992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4660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Map 7: Major coastal regions from which captives left Africa, all yea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3" y="-433930"/>
            <a:ext cx="7416825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87748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Capoeira in Bahia in the 1940s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146" name="Picture 2" descr="http://www.pierreverger.org/fpv/images/phocagallery/espaco_foto/exposicoes/2012/nos_caminhos_afros/fotos_expostas/thumbs/phoca_thumb_l_2656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340768"/>
            <a:ext cx="5257800" cy="551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0134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4AFD6-7DAF-8D81-5170-EAC531CE6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Berimbau (Brazilian instrument, Angolan origins)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767C2B7-2A16-6B0D-4592-FF962570A8E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3240360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BC95604-FF79-3566-984E-B3ED2880A25A}"/>
              </a:ext>
            </a:extLst>
          </p:cNvPr>
          <p:cNvSpPr txBox="1"/>
          <p:nvPr/>
        </p:nvSpPr>
        <p:spPr>
          <a:xfrm>
            <a:off x="3851920" y="3105835"/>
            <a:ext cx="30060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https://en.wikipedia.org/wiki/File:Toque-de-angola.ogg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172048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B437DE-C67C-C412-DEAD-89CE939850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Caxixi – used with the berimbau, but probably West African not Central African</a:t>
            </a:r>
          </a:p>
        </p:txBody>
      </p:sp>
      <p:pic>
        <p:nvPicPr>
          <p:cNvPr id="1026" name="Picture 2" descr="Caxixi - Brazilian rattle. Small and lightweight. Buy from us ...">
            <a:extLst>
              <a:ext uri="{FF2B5EF4-FFF2-40B4-BE49-F238E27FC236}">
                <a16:creationId xmlns:a16="http://schemas.microsoft.com/office/drawing/2014/main" id="{D5ABB605-03B2-8010-CC95-8798180B23B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348880"/>
            <a:ext cx="3096344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78461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321BF-939D-1458-B35F-67086F85D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err="1"/>
              <a:t>Agog</a:t>
            </a:r>
            <a:r>
              <a:rPr lang="en-GB" b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ô</a:t>
            </a:r>
            <a:endParaRPr lang="en-GB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B6A750-C079-8B9A-DA0E-351F12C118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7043131"/>
          </a:xfrm>
        </p:spPr>
        <p:txBody>
          <a:bodyPr/>
          <a:lstStyle/>
          <a:p>
            <a:r>
              <a:rPr lang="en-GB" dirty="0"/>
              <a:t>Yoruba name; but similar bells used across West Africa </a:t>
            </a:r>
          </a:p>
          <a:p>
            <a:endParaRPr lang="en-GB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B3FA478-CD31-228B-CA86-F0E1D2BF92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781300"/>
            <a:ext cx="3672408" cy="2591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5437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682</TotalTime>
  <Words>401</Words>
  <Application>Microsoft Office PowerPoint</Application>
  <PresentationFormat>On-screen Show (4:3)</PresentationFormat>
  <Paragraphs>27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Aptos</vt:lpstr>
      <vt:lpstr>Arial</vt:lpstr>
      <vt:lpstr>Calibri</vt:lpstr>
      <vt:lpstr>Office Theme</vt:lpstr>
      <vt:lpstr>Week 9: Cultures and Societies in the Diaspora</vt:lpstr>
      <vt:lpstr>Questions </vt:lpstr>
      <vt:lpstr>Readings</vt:lpstr>
      <vt:lpstr>Two important references:</vt:lpstr>
      <vt:lpstr>PowerPoint Presentation</vt:lpstr>
      <vt:lpstr>Capoeira in Bahia in the 1940s</vt:lpstr>
      <vt:lpstr>Berimbau (Brazilian instrument, Angolan origins)</vt:lpstr>
      <vt:lpstr>Caxixi – used with the berimbau, but probably West African not Central African</vt:lpstr>
      <vt:lpstr>Agogô</vt:lpstr>
      <vt:lpstr>History Module Feedback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3: Cultures and Societies in the Diaspora</dc:title>
  <dc:creator>Cowling, Camillia</dc:creator>
  <cp:lastModifiedBy>camillia Cowling</cp:lastModifiedBy>
  <cp:revision>23</cp:revision>
  <dcterms:created xsi:type="dcterms:W3CDTF">2014-01-20T14:26:36Z</dcterms:created>
  <dcterms:modified xsi:type="dcterms:W3CDTF">2025-12-01T16:28:15Z</dcterms:modified>
</cp:coreProperties>
</file>