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0" r:id="rId3"/>
    <p:sldId id="275" r:id="rId4"/>
    <p:sldId id="276" r:id="rId5"/>
    <p:sldId id="278" r:id="rId6"/>
    <p:sldId id="274" r:id="rId7"/>
    <p:sldId id="257" r:id="rId8"/>
    <p:sldId id="258" r:id="rId9"/>
    <p:sldId id="260" r:id="rId10"/>
    <p:sldId id="259" r:id="rId11"/>
    <p:sldId id="273" r:id="rId12"/>
    <p:sldId id="267" r:id="rId13"/>
    <p:sldId id="268" r:id="rId14"/>
    <p:sldId id="271" r:id="rId15"/>
    <p:sldId id="269" r:id="rId16"/>
    <p:sldId id="261" r:id="rId17"/>
    <p:sldId id="272" r:id="rId18"/>
    <p:sldId id="265" r:id="rId19"/>
    <p:sldId id="266" r:id="rId20"/>
    <p:sldId id="263" r:id="rId21"/>
    <p:sldId id="264" r:id="rId22"/>
    <p:sldId id="262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196BA-B365-40F4-9E48-2C4613FAEB97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3384F-4588-4ED9-913E-69F0DB1434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546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From: https://coursewikis.fas.harvard.edu/aiu18/?title=File:Yorubaland.jpg&amp;limit=500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384F-4588-4ED9-913E-69F0DB14349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606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581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61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14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68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951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861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85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622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16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977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00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40B48-EF3A-4F61-AABE-2F9AC043FF42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625F3-42DA-4638-9142-6A76A61CD1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74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ierreverger.org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Toque-de-angola.ogg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Week 2: Cultures and Societies in the Diaspora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906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Cuban rap group </a:t>
            </a:r>
            <a:r>
              <a:rPr lang="en-GB" dirty="0" err="1"/>
              <a:t>Orishas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File:Orishas2009091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620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450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Pierre “</a:t>
            </a:r>
            <a:r>
              <a:rPr lang="en-GB" b="1" dirty="0" err="1"/>
              <a:t>Fatumbi</a:t>
            </a:r>
            <a:r>
              <a:rPr lang="en-GB" b="1" dirty="0"/>
              <a:t>” Verger and Afro-Brazilian religious life in 1940s Bahia</a:t>
            </a:r>
            <a:br>
              <a:rPr lang="en-GB" b="1" dirty="0"/>
            </a:br>
            <a:r>
              <a:rPr lang="en-GB" b="1" dirty="0"/>
              <a:t>(see </a:t>
            </a:r>
            <a:r>
              <a:rPr lang="en-GB" b="1" dirty="0">
                <a:hlinkClick r:id="rId2"/>
              </a:rPr>
              <a:t>www.pierreverger.org</a:t>
            </a:r>
            <a:r>
              <a:rPr lang="en-GB" b="1" dirty="0"/>
              <a:t>) 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994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 </a:t>
            </a:r>
            <a:r>
              <a:rPr lang="en-GB" b="1" dirty="0" err="1"/>
              <a:t>candomblé</a:t>
            </a:r>
            <a:r>
              <a:rPr lang="en-GB" b="1" dirty="0"/>
              <a:t> </a:t>
            </a:r>
            <a:r>
              <a:rPr lang="en-GB" b="1" i="1" dirty="0" err="1"/>
              <a:t>terreiro</a:t>
            </a:r>
            <a:r>
              <a:rPr lang="en-GB" b="1" dirty="0"/>
              <a:t> (religious house)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6" name="Picture 2" descr="http://www.pierreverger.org/fpv/images/phocagallery/espaco_foto/exposicoes/2012/nos_caminhos_afros/fotos_expostas/thumbs/phoca_thumb_l_276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4248472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071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290" name="Picture 2" descr="http://www.pierreverger.org/fpv/images/phocagallery/espaco_foto/exposicoes/2012/nos_caminhos_afros/fotos_expostas/thumbs/phoca_thumb_l_277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07550"/>
            <a:ext cx="5410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093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338" name="Picture 2" descr="http://www.pierreverger.org/fpv/images/phocagallery/espaco_foto/exposicoes/2012/nos_caminhos_afros/fotos_expostas/thumbs/phoca_thumb_l_295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43000"/>
            <a:ext cx="5410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598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314" name="Picture 2" descr="http://www.pierreverger.org/fpv/images/phocagallery/espaco_foto/exposicoes/2012/nos_caminhos_afros/fotos_expostas/thumbs/phoca_thumb_l_278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57054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231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Cowrie shells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http://www.pierreverger.org/fpv/images/phocagallery/espaco_foto/exposicoes/2012/nos_caminhos_afros/fotos_expostas/thumbs/phoca_thumb_l_149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194176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203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362" name="Picture 2" descr="http://www.pierreverger.org/fpv/images/phocagallery/espaco_foto/exposicoes/2012/nos_caminhos_afros/fotos_expostas/thumbs/phoca_thumb_l_82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52736"/>
            <a:ext cx="52387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706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 descr="http://www.pierreverger.org/fpv/images/phocagallery/espaco_foto/exposicoes/2012/nos_caminhos_afros/fotos_expostas/thumbs/phoca_thumb_l_274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410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723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 descr="http://www.pierreverger.org/fpv/images/phocagallery/espaco_foto/exposicoes/2012/nos_caminhos_afros/fotos_expostas/thumbs/phoca_thumb_l_27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5410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937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4A8C9-D942-977E-9692-9489C3F06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D8B98-3E80-2BA7-2F54-BB376280E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 What </a:t>
            </a:r>
            <a:r>
              <a:rPr lang="en-GB" b="1" dirty="0"/>
              <a:t>cultural and religious institutions and practices </a:t>
            </a:r>
            <a:r>
              <a:rPr lang="en-GB" dirty="0"/>
              <a:t>undergirded Afro-American life in the Iberian world?</a:t>
            </a:r>
          </a:p>
          <a:p>
            <a:r>
              <a:rPr lang="en-GB" dirty="0"/>
              <a:t>How can historians (including you, in your essays) work with the history of cultural practices to understand life in the past? What challenges are there?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596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 descr="http://www.pierreverger.org/fpv/images/phocagallery/espaco_foto/exposicoes/2012/nos_caminhos_afros/fotos_expostas/thumbs/phoca_thumb_l_272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43000"/>
            <a:ext cx="54387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374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 descr="http://www.pierreverger.org/fpv/images/phocagallery/espaco_foto/exposicoes/2012/nos_caminhos_afros/fotos_expostas/thumbs/phoca_thumb_l_272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43000"/>
            <a:ext cx="52863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6412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Capoeira in Bahia </a:t>
            </a:r>
            <a:r>
              <a:rPr lang="en-GB"/>
              <a:t>in the 1940s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http://www.pierreverger.org/fpv/images/phocagallery/espaco_foto/exposicoes/2012/nos_caminhos_afros/fotos_expostas/thumbs/phoca_thumb_l_265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25780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13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4AFD6-7DAF-8D81-5170-EAC531CE6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Berimbau (Brazilian instrument, Angolan origins)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767C2B7-2A16-6B0D-4592-FF962570A8E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24036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C95604-FF79-3566-984E-B3ED2880A25A}"/>
              </a:ext>
            </a:extLst>
          </p:cNvPr>
          <p:cNvSpPr txBox="1"/>
          <p:nvPr/>
        </p:nvSpPr>
        <p:spPr>
          <a:xfrm>
            <a:off x="3851920" y="3105835"/>
            <a:ext cx="30060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https://en.wikipedia.org/wiki/File:Toque-de-angola.ogg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7204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37DE-C67C-C412-DEAD-89CE93985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Caxixi – used with the berimbau, but probably West African not Central African</a:t>
            </a:r>
          </a:p>
        </p:txBody>
      </p:sp>
      <p:pic>
        <p:nvPicPr>
          <p:cNvPr id="1026" name="Picture 2" descr="Caxixi - Brazilian rattle. Small and lightweight. Buy from us ...">
            <a:extLst>
              <a:ext uri="{FF2B5EF4-FFF2-40B4-BE49-F238E27FC236}">
                <a16:creationId xmlns:a16="http://schemas.microsoft.com/office/drawing/2014/main" id="{D5ABB605-03B2-8010-CC95-8798180B23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348880"/>
            <a:ext cx="309634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8461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321BF-939D-1458-B35F-67086F85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err="1"/>
              <a:t>Agog</a:t>
            </a:r>
            <a:r>
              <a:rPr lang="en-GB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ô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6A750-C079-8B9A-DA0E-351F12C11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043131"/>
          </a:xfrm>
        </p:spPr>
        <p:txBody>
          <a:bodyPr/>
          <a:lstStyle/>
          <a:p>
            <a:r>
              <a:rPr lang="en-GB" dirty="0"/>
              <a:t>Yoruba name; but similar bells used across West Africa </a:t>
            </a:r>
          </a:p>
          <a:p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B3FA478-CD31-228B-CA86-F0E1D2BF9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81300"/>
            <a:ext cx="3672408" cy="259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437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cultural and religious institutions and practices</a:t>
            </a:r>
            <a:r>
              <a:rPr lang="en-GB" b="1" dirty="0"/>
              <a:t> </a:t>
            </a:r>
            <a:r>
              <a:rPr lang="en-GB" dirty="0"/>
              <a:t>undergirded Afro-American life in the Iberian world?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Did the Middle Passage represent cultural change or cultural continuity for enslaved Africans and their New World descendants?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Is change/ continuity a useful distinction?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differences might we identify between Brazil and Cuba as case studies? </a:t>
            </a:r>
          </a:p>
        </p:txBody>
      </p:sp>
    </p:spTree>
    <p:extLst>
      <p:ext uri="{BB962C8B-B14F-4D97-AF65-F5344CB8AC3E}">
        <p14:creationId xmlns:p14="http://schemas.microsoft.com/office/powerpoint/2010/main" val="116731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 [choose 2]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sz="5100" b="1" dirty="0"/>
              <a:t>Barcia, Manuel. Seeds of Insurrection: Domination and Resistance on Western Cuban Plantations, 1808-1848, </a:t>
            </a:r>
            <a:r>
              <a:rPr lang="en-GB" sz="5100" dirty="0"/>
              <a:t>2008. Ch 1: “The African Background of Cuban Slaves”</a:t>
            </a:r>
          </a:p>
          <a:p>
            <a:r>
              <a:rPr lang="en-GB" sz="5100" b="1" dirty="0"/>
              <a:t>Morgan, Philip D. “The Cultural Implications of the Atlantic Slave Trade: African Regional Origins, American Destinations and New World Developments.”</a:t>
            </a:r>
            <a:r>
              <a:rPr lang="en-GB" sz="5100" dirty="0"/>
              <a:t> </a:t>
            </a:r>
            <a:r>
              <a:rPr lang="en-GB" sz="5100" i="1" dirty="0"/>
              <a:t>Slavery &amp; Abolition</a:t>
            </a:r>
            <a:r>
              <a:rPr lang="en-GB" sz="5100" dirty="0"/>
              <a:t>, 1997</a:t>
            </a:r>
          </a:p>
          <a:p>
            <a:r>
              <a:rPr lang="en-GB" sz="5100" b="1" dirty="0"/>
              <a:t>Castillo, Lisa Earl, and Luis </a:t>
            </a:r>
            <a:r>
              <a:rPr lang="en-GB" sz="5100" b="1" dirty="0" err="1"/>
              <a:t>Nicolau</a:t>
            </a:r>
            <a:r>
              <a:rPr lang="en-GB" sz="5100" b="1" dirty="0"/>
              <a:t> </a:t>
            </a:r>
            <a:r>
              <a:rPr lang="en-GB" sz="5100" b="1" dirty="0" err="1"/>
              <a:t>Parés</a:t>
            </a:r>
            <a:r>
              <a:rPr lang="en-GB" sz="5100" b="1" dirty="0"/>
              <a:t>. “Marcelina da Silva: A nineteenth-Century Candomblé Priestess in Bahia.” Slavery &amp; Abolition, 2010</a:t>
            </a:r>
          </a:p>
          <a:p>
            <a:r>
              <a:rPr lang="en-GB" sz="5100" b="1" dirty="0"/>
              <a:t>Matthias </a:t>
            </a:r>
            <a:r>
              <a:rPr lang="en-GB" sz="5100" b="1" dirty="0" err="1"/>
              <a:t>Rohrig</a:t>
            </a:r>
            <a:r>
              <a:rPr lang="en-GB" sz="5100" b="1" dirty="0"/>
              <a:t> </a:t>
            </a:r>
            <a:r>
              <a:rPr lang="en-GB" sz="5100" b="1" dirty="0" err="1"/>
              <a:t>Assuncao</a:t>
            </a:r>
            <a:r>
              <a:rPr lang="en-GB" sz="5100" b="1" dirty="0"/>
              <a:t>, "From Slave to Popular Culture: The Formation of Afro-Brazilian Art Forms in Nineteenth-Century Bahia and Rio de Janeiro," </a:t>
            </a:r>
            <a:r>
              <a:rPr lang="en-GB" sz="5100" b="1" i="1" dirty="0" err="1"/>
              <a:t>Iberoamericana</a:t>
            </a:r>
            <a:r>
              <a:rPr lang="en-GB" sz="5100" b="1" dirty="0"/>
              <a:t>, 2003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956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Two important references: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classic reference on mixture and creolisation: </a:t>
            </a:r>
            <a:r>
              <a:rPr lang="en-GB" b="1" dirty="0"/>
              <a:t>Sidney W. </a:t>
            </a:r>
            <a:r>
              <a:rPr lang="en-GB" b="1" dirty="0" err="1"/>
              <a:t>Mintz</a:t>
            </a:r>
            <a:r>
              <a:rPr lang="en-GB" b="1" dirty="0"/>
              <a:t> and Richard Price, </a:t>
            </a:r>
            <a:r>
              <a:rPr lang="en-GB" b="1" i="1" dirty="0"/>
              <a:t>The Birth of African-American Culture: An Anthropological Perspective. </a:t>
            </a:r>
            <a:r>
              <a:rPr lang="en-GB" b="1" dirty="0"/>
              <a:t>Boston, 1992</a:t>
            </a:r>
          </a:p>
          <a:p>
            <a:r>
              <a:rPr lang="en-GB" dirty="0"/>
              <a:t>On African continuities: </a:t>
            </a:r>
            <a:r>
              <a:rPr lang="en-GB" b="1" dirty="0"/>
              <a:t>John Thornton, </a:t>
            </a:r>
            <a:r>
              <a:rPr lang="en-GB" b="1" i="1" dirty="0"/>
              <a:t>Africa and Africans in the Making of the Atlantic World, 1400-1680. </a:t>
            </a:r>
            <a:r>
              <a:rPr lang="en-GB" b="1" dirty="0"/>
              <a:t>New York, 1992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660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Map 7: Major coastal regions from which captives left Africa, all yea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-433930"/>
            <a:ext cx="7416825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774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s://coursewikis.fas.harvard.edu/aiu18/images/Yorubala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848872" cy="657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8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/>
              <a:t>Orixás</a:t>
            </a:r>
            <a:r>
              <a:rPr lang="en-GB" b="1" dirty="0"/>
              <a:t> (</a:t>
            </a:r>
            <a:r>
              <a:rPr lang="en-GB" b="1" dirty="0" err="1"/>
              <a:t>Orishas</a:t>
            </a:r>
            <a:r>
              <a:rPr lang="en-GB" b="1" dirty="0"/>
              <a:t>): </a:t>
            </a:r>
            <a:r>
              <a:rPr lang="en-GB" b="1" dirty="0" err="1"/>
              <a:t>Changó</a:t>
            </a:r>
            <a:r>
              <a:rPr lang="en-GB" b="1" dirty="0"/>
              <a:t>/ </a:t>
            </a:r>
            <a:r>
              <a:rPr lang="en-GB" b="1" dirty="0" err="1"/>
              <a:t>Xangó</a:t>
            </a:r>
            <a:r>
              <a:rPr lang="en-GB" b="1" dirty="0"/>
              <a:t>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s://encrypted-tbn2.gstatic.com/images?q=tbn:ANd9GcTLq1f4HQZlhbrrpgOA9uWS94pTlBW9VxfvcO7RGgVFVmwoM7Bba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309634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anteriachurch.org/wp-content/uploads/2012/07/Dr-E-chango-batea-pi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324036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1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>
                <a:latin typeface="Garamond" panose="02020404030301010803" pitchFamily="18" charset="0"/>
              </a:rPr>
              <a:t>Yemayá</a:t>
            </a:r>
            <a:r>
              <a:rPr lang="en-GB" b="1" dirty="0">
                <a:latin typeface="Garamond" panose="02020404030301010803" pitchFamily="18" charset="0"/>
              </a:rPr>
              <a:t>/ </a:t>
            </a:r>
            <a:r>
              <a:rPr lang="en-GB" b="1" dirty="0" err="1">
                <a:latin typeface="Garamond" panose="02020404030301010803" pitchFamily="18" charset="0"/>
              </a:rPr>
              <a:t>Iemanjá</a:t>
            </a:r>
            <a:r>
              <a:rPr lang="en-GB" b="1" dirty="0">
                <a:latin typeface="Garamond" panose="02020404030301010803" pitchFamily="18" charset="0"/>
              </a:rPr>
              <a:t>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://upload.wikimedia.org/wikipedia/commons/thumb/9/9d/Yemaya-NewOrleans.jpg/220px-Yemaya-NewOrlea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38437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6004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182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419</Words>
  <Application>Microsoft Office PowerPoint</Application>
  <PresentationFormat>On-screen Show (4:3)</PresentationFormat>
  <Paragraphs>31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Garamond</vt:lpstr>
      <vt:lpstr>Office Theme</vt:lpstr>
      <vt:lpstr>Week 2: Cultures and Societies in the Diaspora</vt:lpstr>
      <vt:lpstr>Initial questions</vt:lpstr>
      <vt:lpstr>Questions </vt:lpstr>
      <vt:lpstr>Readings [choose 2]</vt:lpstr>
      <vt:lpstr>Two important references:</vt:lpstr>
      <vt:lpstr>PowerPoint Presentation</vt:lpstr>
      <vt:lpstr>PowerPoint Presentation</vt:lpstr>
      <vt:lpstr>Orixás (Orishas): Changó/ Xangó  </vt:lpstr>
      <vt:lpstr>Yemayá/ Iemanjá  </vt:lpstr>
      <vt:lpstr>Cuban rap group Orishas</vt:lpstr>
      <vt:lpstr>Pierre “Fatumbi” Verger and Afro-Brazilian religious life in 1940s Bahia (see www.pierreverger.org) </vt:lpstr>
      <vt:lpstr>A candomblé terreiro (religious house) </vt:lpstr>
      <vt:lpstr>PowerPoint Presentation</vt:lpstr>
      <vt:lpstr>PowerPoint Presentation</vt:lpstr>
      <vt:lpstr>PowerPoint Presentation</vt:lpstr>
      <vt:lpstr>Cowrie shells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Capoeira in Bahia in the 1940s</vt:lpstr>
      <vt:lpstr>Berimbau (Brazilian instrument, Angolan origins)</vt:lpstr>
      <vt:lpstr>Caxixi – used with the berimbau, but probably West African not Central African</vt:lpstr>
      <vt:lpstr>Agogô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3: Cultures and Societies in the Diaspora</dc:title>
  <dc:creator>Cowling, Camillia</dc:creator>
  <cp:lastModifiedBy>camillia Cowling</cp:lastModifiedBy>
  <cp:revision>17</cp:revision>
  <dcterms:created xsi:type="dcterms:W3CDTF">2014-01-20T14:26:36Z</dcterms:created>
  <dcterms:modified xsi:type="dcterms:W3CDTF">2023-11-29T16:11:09Z</dcterms:modified>
</cp:coreProperties>
</file>