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29E916-1F16-4AD4-A26A-4168A2253D71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ABF9D-EF28-41FE-9CA0-5C267555C0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386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FA72-EB56-4B54-AF48-7FAD0621986E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407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4B408-60C2-62CA-D264-BE6979B744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165009-5A09-CC4C-E095-9A36FEDF31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09BA8-30FE-0615-16C7-9076B26B3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B0DDF-8BE1-4DD3-AB01-92566FE81564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A79BDA-F497-DF13-BA66-759E7FF51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8ED902-347E-748C-A017-C66B37CAD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8813-18F2-4F61-9736-B74EA673C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761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6D256-974B-CD6A-4D68-BD493E67F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B0E4F9-E4C8-897A-49B8-3ECE50CCB4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CAD53-7D14-9ACE-C7D7-B7CF416FB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B0DDF-8BE1-4DD3-AB01-92566FE81564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D27BE-8135-A15C-8FB6-28822454A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B5E77-1A14-C256-E16C-313B88D62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8813-18F2-4F61-9736-B74EA673C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162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89A981-7395-0C1C-0E7C-BAADE7F5BE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280905-0F03-B2F3-0E47-288B563F30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D737D-0B8A-C845-636E-9620D6AF0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B0DDF-8BE1-4DD3-AB01-92566FE81564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4226C-9940-B044-3B03-8B4F9163B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8F9A5-B3E2-6B0C-BB6E-420C114D5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8813-18F2-4F61-9736-B74EA673C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2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9F969-1343-6C33-29AD-8B9778FC1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3E033-AF26-2F32-DD30-6D35619FAC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49C7A-0A33-D3B7-2EF6-123A1089F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B0DDF-8BE1-4DD3-AB01-92566FE81564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C1067-AC80-6991-DC6C-350E44288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3E6B4-4337-FF69-9B86-7A8953D70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8813-18F2-4F61-9736-B74EA673C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034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A7B46-0EBD-9AF1-EC80-1F98EDAAF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74DEAD-F139-4994-F0D5-CF0AD511AB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767F8-B7A9-41BE-6A4E-85AE532E8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B0DDF-8BE1-4DD3-AB01-92566FE81564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BD326-6031-4C75-6987-0CB165103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AABB-4463-22E7-3C83-4B1670E6A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8813-18F2-4F61-9736-B74EA673C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983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442F7-07FD-8E59-4553-564A9F4BB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EA884-0D4C-FE7B-D903-56B91F9819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FB15D3-F4B9-FFD5-0F65-1919BCFC8E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305652-E683-5280-B5D1-D341D295C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B0DDF-8BE1-4DD3-AB01-92566FE81564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57DC4C-0D8C-C3E9-7A4B-AA9B84A93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DFD981-F36F-8225-0F0D-9A8F6306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8813-18F2-4F61-9736-B74EA673C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771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65154-AC0F-141D-759B-928E595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F2F68F-EC82-435D-D157-165920FA20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3C9BA5-E2E2-7C46-0A64-3BCE471B12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192C43-9514-26E1-F4F7-EE0FD2375C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02A4FB-F88D-7408-A636-2B62D0858D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4C8C0E-FC49-C15A-9780-8FBFC404A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B0DDF-8BE1-4DD3-AB01-92566FE81564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98A9AB-397A-E93C-D394-699254600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6DD647-D2DE-AC63-530A-BBF5CD5CE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8813-18F2-4F61-9736-B74EA673C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654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A4D94-8926-C6A0-4240-E37F7EEE1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8C9F1D-68E3-6CDA-CB5A-A749EC5C3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B0DDF-8BE1-4DD3-AB01-92566FE81564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A71BB8-E88C-DFE8-2E48-BC9676603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8B2D2-3FB6-42BA-8BCC-40FBC2617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8813-18F2-4F61-9736-B74EA673C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045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8CDCE6-5100-DC53-6F4C-687D21E2A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B0DDF-8BE1-4DD3-AB01-92566FE81564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D195ED-C77D-6651-2A94-0DDF91FF6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B7E36-1F6F-E463-44BA-B31AAEDEA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8813-18F2-4F61-9736-B74EA673C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650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83987-2C67-AEAA-B143-DECF5C5E7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0E4CB-2FD7-0CE1-0603-77CAA2B643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9A6E71-BBA6-D9AD-ACDF-E65003AE16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F33BCB-855E-C3BC-8262-D7C63B197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B0DDF-8BE1-4DD3-AB01-92566FE81564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2A1207-BA4D-E650-FE5C-BC173CB13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FA8CAC-83A9-7DE2-3087-5A27DF394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8813-18F2-4F61-9736-B74EA673C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511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E0B29-E72B-A0C9-8E85-2D4C7DD71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538BB7-BC79-D43F-7BF7-80C9949E10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8711EC-7EBC-5EE9-3DF6-3E4ABB1A19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DC2661-47F1-9FF3-921E-24FA7715C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B0DDF-8BE1-4DD3-AB01-92566FE81564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7466F6-1E83-AA20-C276-0C03BAFB5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21DF7-B523-044B-54FA-778637C24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8813-18F2-4F61-9736-B74EA673C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407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9797CD-B958-9F32-8C4E-0718E1A98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8EF70D-80FF-EDB6-6B6B-F877CBA1C5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47420D-97B0-1F21-7667-8E901D75AD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B0DDF-8BE1-4DD3-AB01-92566FE81564}" type="datetimeFigureOut">
              <a:rPr lang="en-GB" smtClean="0"/>
              <a:t>20/10/2025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2A4730-8122-7BEB-E382-963B0E6C62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048491-8599-36AE-BA49-15C4E4A2D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C8813-18F2-4F61-9736-B74EA673C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297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cas/undergraduate/modules/am420/programme/theoreticalgroundings2/tomich_second_slavery.pdf" TargetMode="External"/><Relationship Id="rId2" Type="http://schemas.openxmlformats.org/officeDocument/2006/relationships/hyperlink" Target="https://warwick.ac.uk/fac/arts/cas/undergraduate/modules/am420/programme/theoreticalgroundings1/de_la_fuente_slave_law_claimsmaking_in_cuba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8iEsY1TyQY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14CC1-DED4-9F7B-B89F-A6FF4D4618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Welcome back to Space and Place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2D153C-C3B4-818C-7C63-DA8828DA69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Week 3: Studying Slavery Transnationally, from “Above” and “Below”</a:t>
            </a:r>
          </a:p>
        </p:txBody>
      </p:sp>
    </p:spTree>
    <p:extLst>
      <p:ext uri="{BB962C8B-B14F-4D97-AF65-F5344CB8AC3E}">
        <p14:creationId xmlns:p14="http://schemas.microsoft.com/office/powerpoint/2010/main" val="4103167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975C1-0526-4A61-7AF9-BC39C4D8F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Readings for today…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C3274A-3479-D395-465B-46D3D8934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000" dirty="0"/>
              <a:t>De la Fuente, Alejandro. </a:t>
            </a:r>
            <a:r>
              <a:rPr lang="en-GB" sz="3000" dirty="0">
                <a:hlinkClick r:id="rId2"/>
              </a:rPr>
              <a:t>“Slave Law and Claims-making in Cuba: The Tannenbaum Debate Revisited.”</a:t>
            </a:r>
            <a:r>
              <a:rPr lang="en-GB" sz="3000" dirty="0"/>
              <a:t> Law and History Review, 22:2 (Summer 2004): 339-67.</a:t>
            </a:r>
          </a:p>
          <a:p>
            <a:r>
              <a:rPr lang="en-GB" sz="3000" dirty="0" err="1"/>
              <a:t>Tomich</a:t>
            </a:r>
            <a:r>
              <a:rPr lang="en-GB" sz="3000" dirty="0"/>
              <a:t>, Dale W. </a:t>
            </a:r>
            <a:r>
              <a:rPr lang="en-GB" sz="3000" dirty="0">
                <a:hlinkClick r:id="rId3"/>
              </a:rPr>
              <a:t>“The Second Slavery: Bonded Labour and the Transformation of the Nineteenth-Century Economy,”</a:t>
            </a:r>
            <a:r>
              <a:rPr lang="en-GB" sz="3000" dirty="0"/>
              <a:t> in Rethinking the Nineteenth Century, ed. Francisco Ramírez (Stanford, 1988), 103-17.</a:t>
            </a:r>
          </a:p>
          <a:p>
            <a:pPr marL="0" indent="0">
              <a:buNone/>
            </a:pP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628143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864C5-2393-15F0-51DD-D1F3F6325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Law and comparative slavery in the Americas (Tannenbaum/ de la Fuente)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3A8D0C-3A64-CCC1-BE1B-4907AC5720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According to Alejandro de la Fuente, what were the main comparative arguments Tannenbaum made about slavery in the Americas?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Why did Tannenbaum regard “Iberian” slavery as different?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have scholars refuted Tannenbaum's claims over the years?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How, in de la Fuente’s view, might some of Tannenbaum’s arguments remain relevant for the history of slavery in Cuba?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do you think about his arguments?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3587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94D18-1059-DFF0-45AB-66C917141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200" b="1" dirty="0"/>
              <a:t>The “second slavery”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14984-0F94-A464-ECCC-B6DB2EB84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800" dirty="0"/>
              <a:t>What was the “second slavery”? </a:t>
            </a:r>
          </a:p>
          <a:p>
            <a:r>
              <a:rPr lang="en-GB" sz="3800" dirty="0"/>
              <a:t>In what way is it a useful concept? </a:t>
            </a:r>
          </a:p>
          <a:p>
            <a:r>
              <a:rPr lang="en-GB" sz="3800" dirty="0"/>
              <a:t>(How) does it help us re-think the causes and timing of abolition across the Atlantic World in the C19?</a:t>
            </a:r>
          </a:p>
          <a:p>
            <a:r>
              <a:rPr lang="en-GB" sz="3800" dirty="0"/>
              <a:t>In what ways might it also be a limiting or unhelpful idea?</a:t>
            </a:r>
          </a:p>
        </p:txBody>
      </p:sp>
    </p:spTree>
    <p:extLst>
      <p:ext uri="{BB962C8B-B14F-4D97-AF65-F5344CB8AC3E}">
        <p14:creationId xmlns:p14="http://schemas.microsoft.com/office/powerpoint/2010/main" val="2240101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3A2E0-66DC-3EF1-5C80-8C22DEACD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 interesting film – watch / continue watching in your own time…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CBDCEB-B168-7D05-B0C8-6B55ED010C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dirty="0"/>
              <a:t>…and: Andre Cicalo, “Other </a:t>
            </a:r>
            <a:r>
              <a:rPr lang="en-GB" sz="4000" dirty="0" err="1"/>
              <a:t>Africas</a:t>
            </a:r>
            <a:r>
              <a:rPr lang="en-GB" sz="4000" dirty="0"/>
              <a:t>: Slavery and Black Heritage in Rio de Janeiro,” 2016 </a:t>
            </a:r>
            <a:r>
              <a:rPr lang="en-GB" sz="2800" dirty="0">
                <a:hlinkClick r:id="rId2"/>
              </a:rPr>
              <a:t>Other </a:t>
            </a:r>
            <a:r>
              <a:rPr lang="en-GB" sz="2800" dirty="0" err="1">
                <a:hlinkClick r:id="rId2"/>
              </a:rPr>
              <a:t>Africas</a:t>
            </a:r>
            <a:r>
              <a:rPr lang="en-GB" sz="2800" dirty="0">
                <a:hlinkClick r:id="rId2"/>
              </a:rPr>
              <a:t>: Slavery and Black Heritage in Rio de Janeiro (Full HD Documentary) EN subtitles - YouTube</a:t>
            </a:r>
            <a:endParaRPr lang="en-GB" sz="4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128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4274" name="Picture 2" descr="Map 1: Overview of the slave trade out of Africa, 1500-19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9137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290</Words>
  <Application>Microsoft Office PowerPoint</Application>
  <PresentationFormat>Widescreen</PresentationFormat>
  <Paragraphs>19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Welcome back to Space and Place</vt:lpstr>
      <vt:lpstr>Readings for today…</vt:lpstr>
      <vt:lpstr>Law and comparative slavery in the Americas (Tannenbaum/ de la Fuente)</vt:lpstr>
      <vt:lpstr>The “second slavery”</vt:lpstr>
      <vt:lpstr>An interesting film – watch / continue watching in your own time…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back to Space and Place!</dc:title>
  <dc:creator>camillia Cowling</dc:creator>
  <cp:lastModifiedBy>camillia Cowling</cp:lastModifiedBy>
  <cp:revision>5</cp:revision>
  <dcterms:created xsi:type="dcterms:W3CDTF">2022-10-17T10:50:55Z</dcterms:created>
  <dcterms:modified xsi:type="dcterms:W3CDTF">2025-10-20T09:48:55Z</dcterms:modified>
</cp:coreProperties>
</file>