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80" r:id="rId4"/>
    <p:sldId id="275" r:id="rId5"/>
    <p:sldId id="276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63" r:id="rId18"/>
    <p:sldId id="272" r:id="rId19"/>
    <p:sldId id="273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7" d="100"/>
          <a:sy n="67" d="100"/>
        </p:scale>
        <p:origin x="128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513B6-ADD9-43A2-B3C3-21A5146D4C6E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BE783-0E85-4FB9-92DA-5415092870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370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BE783-0E85-4FB9-92DA-54150928703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309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Tower at </a:t>
            </a:r>
            <a:r>
              <a:rPr lang="en-GB" dirty="0" err="1"/>
              <a:t>Manaca</a:t>
            </a:r>
            <a:r>
              <a:rPr lang="en-GB" dirty="0"/>
              <a:t> </a:t>
            </a:r>
            <a:r>
              <a:rPr lang="en-GB" dirty="0" err="1"/>
              <a:t>Iznaga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084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Manaca</a:t>
            </a:r>
            <a:r>
              <a:rPr lang="en-GB" dirty="0"/>
              <a:t> </a:t>
            </a:r>
            <a:r>
              <a:rPr lang="en-GB" dirty="0" err="1"/>
              <a:t>Iznaga</a:t>
            </a:r>
            <a:r>
              <a:rPr lang="en-GB" dirty="0"/>
              <a:t> plantation, Trinidad, view from tower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13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Manaca</a:t>
            </a:r>
            <a:r>
              <a:rPr lang="en-GB" dirty="0"/>
              <a:t> </a:t>
            </a:r>
            <a:r>
              <a:rPr lang="en-GB" dirty="0" err="1"/>
              <a:t>Iznaga</a:t>
            </a:r>
            <a:r>
              <a:rPr lang="en-GB" dirty="0"/>
              <a:t> plantation, view from tower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847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BE783-0E85-4FB9-92DA-54150928703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60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Brazil: </a:t>
            </a:r>
            <a:r>
              <a:rPr lang="en-GB" dirty="0" err="1"/>
              <a:t>Vassouras</a:t>
            </a:r>
            <a:r>
              <a:rPr lang="en-GB" dirty="0"/>
              <a:t>,</a:t>
            </a:r>
            <a:r>
              <a:rPr lang="en-GB" baseline="0" dirty="0"/>
              <a:t> restored great house of coffee plantation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241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Brazil, </a:t>
            </a:r>
            <a:r>
              <a:rPr lang="en-GB" dirty="0" err="1"/>
              <a:t>Vassouras</a:t>
            </a:r>
            <a:r>
              <a:rPr lang="en-GB" dirty="0"/>
              <a:t>, view of terraces/ drying</a:t>
            </a:r>
            <a:r>
              <a:rPr lang="en-GB" baseline="0" dirty="0"/>
              <a:t> area from great house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362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Ingenio</a:t>
            </a:r>
            <a:r>
              <a:rPr lang="en-GB" dirty="0"/>
              <a:t> Alava, Matanzas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30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Ingenio</a:t>
            </a:r>
            <a:r>
              <a:rPr lang="en-GB" dirty="0"/>
              <a:t> Alava, Matanzas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0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Ingenio</a:t>
            </a:r>
            <a:r>
              <a:rPr lang="en-GB" dirty="0"/>
              <a:t> Alava, Matanzas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185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Ingenio</a:t>
            </a:r>
            <a:r>
              <a:rPr lang="en-GB" dirty="0"/>
              <a:t> Alava, Matanzas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599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Manaca</a:t>
            </a:r>
            <a:r>
              <a:rPr lang="en-GB" baseline="0" dirty="0"/>
              <a:t> </a:t>
            </a:r>
            <a:r>
              <a:rPr lang="en-GB" baseline="0" dirty="0" err="1"/>
              <a:t>Iznaga</a:t>
            </a:r>
            <a:r>
              <a:rPr lang="en-GB" baseline="0" dirty="0"/>
              <a:t> </a:t>
            </a:r>
            <a:r>
              <a:rPr lang="en-GB" baseline="0" dirty="0" err="1"/>
              <a:t>ingenio</a:t>
            </a:r>
            <a:r>
              <a:rPr lang="en-GB" baseline="0" dirty="0"/>
              <a:t>, Valle de los </a:t>
            </a:r>
            <a:r>
              <a:rPr lang="en-GB" baseline="0" dirty="0" err="1"/>
              <a:t>Ingenios</a:t>
            </a:r>
            <a:r>
              <a:rPr lang="en-GB" baseline="0" dirty="0"/>
              <a:t>, Trinidad. Bell and watch-tower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85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ABB5B-268A-4DBE-A064-D7D6D508F2E4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D4F2C-81B2-4463-AD1D-0F47BAB0016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as/undergraduate/modules/am420/programme/theoreticalgroundings2/tezanos_toral_lorena_the_architecture_of_nineteenth-century_cuban_sugar_mills__creole.pdf" TargetMode="External"/><Relationship Id="rId2" Type="http://schemas.openxmlformats.org/officeDocument/2006/relationships/hyperlink" Target="https://warwick.summon.serialssolutions.com/#!/search/document?ho=t&amp;include.ft.matches=f&amp;fvf=ContentType,Book%20%2F%20eBook,f%7CContentType,Newspaper%20Article,t%7CContentType,Book%20Review,t&amp;l=en-UK&amp;q=singleton%20slavery%20behind%20the%20wall&amp;id=FETCHMERGED-warwick_catalog_b3222020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summon.serialssolutions.com/#!/search/document?ho=t&amp;include.ft.matches=f&amp;fvf=ContentType,Book%20%2F%20eBook,f%7CContentType,Newspaper%20Article,t%7CContentType,Book%20Review,t&amp;l=en-UK&amp;q=Aisha%20Finch%20Cuba&amp;id=FETCHMERGED-warwick_catalog_b287644193" TargetMode="External"/><Relationship Id="rId5" Type="http://schemas.openxmlformats.org/officeDocument/2006/relationships/hyperlink" Target="https://warwick.summon.serialssolutions.com/#!/search/document?ho=t&amp;include.ft.matches=f&amp;fvf=ContentType,Book%20%2F%20eBook,f%7CContentType,Newspaper%20Article,t%7CContentType,Book%20Review,t&amp;l=en-UK&amp;q=dale%20tomich%20rafael%20marquese%20landscape&amp;id=FETCHMERGED-warwick_catalog_b384818933" TargetMode="External"/><Relationship Id="rId4" Type="http://schemas.openxmlformats.org/officeDocument/2006/relationships/hyperlink" Target="https://www.gutenberg.org/ebooks/3931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modules/hi3s9/programme/theoreticalgroundings2/Vincent%20Brown,%20Tacky's%20Revolt:%20The%20Story%20of%20an%20Atlantic%20Slave%20War.%20Harvard%20University%20Press,%202020." TargetMode="External"/><Relationship Id="rId7" Type="http://schemas.openxmlformats.org/officeDocument/2006/relationships/hyperlink" Target="https://warwick.ac.uk/fac/arts/history/students/modules/hi3s9/programme/theoreticalgroundings2/fs6jr8lx8q.search.serialssolutions.com/?ctx_ver=Z39.88-2004&amp;ctx_enc=info%3Aofi%2Fenc%3AUTF-8&amp;rfr_id=info%3Asid%2Fsummon.serialssolutions.com&amp;rft_val_fmt=info%3Aofi%2Ffmt%3Akev%3Amtx%3Ajournal&amp;rft.genre=article&amp;rft.atitle=The+New+Mobilities+Paradigm&amp;rft.jtitle=Environment+and+planning.+A&amp;rft.au=Sheller%2C+Mimi&amp;rft.au=Urry%2C+John&amp;rft.date=2006-02-01&amp;rft.pub=SAGE+Publications&amp;rft.issn=0308-518X&amp;rft.eissn=1472-3409&amp;rft.volume=38&amp;rft.issue=2&amp;rft.spage=207&amp;rft.epage=226&amp;rft_id=info:doi/10.1068%2Fa37268&amp;rft.externalDocID=10.1068_a37268&amp;paramdict=en-gb" TargetMode="External"/><Relationship Id="rId2" Type="http://schemas.openxmlformats.org/officeDocument/2006/relationships/hyperlink" Target="https://warwick.summon.serialssolutions.com/#!/search/document?ho=t&amp;include.ft.matches=f&amp;fvf=ContentType,Book%20%2F%20eBook,f%7CContentType,Newspaper%20Article,t%7CContentType,Book%20Review,t&amp;l=en-UK&amp;q=stephanie%20camp&amp;id=FETCHMERGED-warwick_catalog_b34535366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bookcentral.proquest.com/lib/warw/detail.action?docID=7103997" TargetMode="External"/><Relationship Id="rId5" Type="http://schemas.openxmlformats.org/officeDocument/2006/relationships/hyperlink" Target="https://warwick.summon.serialssolutions.com/#!/search?ho=t&amp;include.ft.matches=f&amp;fvf=ContentType,Book%20%2F%20eBook,f%7CContentType,Newspaper%20Article,t%7CContentType,Book%20Review,t&amp;l=en-UK&amp;q=mckittrick%20demonic%20grounds" TargetMode="External"/><Relationship Id="rId4" Type="http://schemas.openxmlformats.org/officeDocument/2006/relationships/hyperlink" Target="http://revolt.axismaps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Week 4: Groundings (2): The African Diaspora; doing spatial history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Camillia\Pictures\Photos\Most recent pics\Most recent pics 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millia\Pictures\Photos\Cuba 2008\Cuba 2008\Trip to Matanzas April 08\Ingenio Alava, now central Mejico\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amillia\Pictures\Photos\Cuba 2008\Cuba 2008\Trip to Matanzas April 08\Ingenio Alava, now central Mejico\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amillia\Pictures\Photos\Cuba 2008\Cuba 2008\Trip to Matanzas April 08\Ingenio Alava, now central Mejico\Songs under t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52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amillia\Pictures\Photos\Cuba 2008\Cuba 2008\Trip to Matanzas April 08\Ingenio Alava, now central Mejico\Former barracon and bell tower now hous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Camillia\Pictures\Photos\Cuba 2008\Cuba 2008\Trip to Matanzas April 08\Ingenio Alava, now central Mejico\Ruins of Julian Zulueta hou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C:\Users\Camillia\Pictures\Photos\Cuba 2008\Cuba 2008\Trip to Matanzas April 08\Ingenio Alava, now central Mejico\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30238" y="-471488"/>
            <a:ext cx="10404476" cy="7802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amillia\Pictures\Photos\Cuba 2008\Cuba 2008\Trip to Mazanzas March 08\Dionisia plantation Matanzas\Shrine at Cei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925" y="-1773238"/>
            <a:ext cx="7802563" cy="10404476"/>
          </a:xfrm>
          <a:prstGeom prst="rect">
            <a:avLst/>
          </a:prstGeom>
          <a:noFill/>
        </p:spPr>
      </p:pic>
      <p:pic>
        <p:nvPicPr>
          <p:cNvPr id="5123" name="Picture 3" descr="C:\Users\Camillia\Pictures\Photos\Cuba 2008\Cuba 2008\Trip to Mazanzas March 08\Dionisia plantation Matanzas\Criade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0238" y="-471488"/>
            <a:ext cx="10404476" cy="7802563"/>
          </a:xfrm>
          <a:prstGeom prst="rect">
            <a:avLst/>
          </a:prstGeom>
          <a:noFill/>
        </p:spPr>
      </p:pic>
      <p:pic>
        <p:nvPicPr>
          <p:cNvPr id="5124" name="Picture 4" descr="C:\Users\Camillia\Pictures\Photos\Cuba 2008\Cuba 2008\Visit to Trinidad &amp; Valle Ingenios, May 08\Manaca Iznaga restored plantation\0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9925" y="-1773238"/>
            <a:ext cx="7802563" cy="10404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amillia\Pictures\Photos\Cuba 2008\Cuba 2008\Visit to Trinidad &amp; Valle Ingenios, May 08\Manaca Iznaga restored plantation\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925" y="-1773238"/>
            <a:ext cx="7802563" cy="10404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amillia\Pictures\Photos\Cuba 2008\Cuba 2008\Visit to Trinidad &amp; Valle Ingenios, May 08\Manaca Iznaga restored plantation\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amillia\Pictures\Photos\Cuba 2008\Cuba 2008\Visit to Trinidad &amp; Valle Ingenios, May 08\Manaca Iznaga restored plantation\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dirty="0"/>
              <a:t>Mann, Kristin. “Shifting Paradigms in the Study of the African Diaspora and of Atlantic History and Culture,” 2001</a:t>
            </a:r>
          </a:p>
          <a:p>
            <a:pPr lvl="0"/>
            <a:r>
              <a:rPr lang="en-GB" dirty="0"/>
              <a:t>Dale </a:t>
            </a:r>
            <a:r>
              <a:rPr lang="en-GB" dirty="0" err="1"/>
              <a:t>Tomich</a:t>
            </a:r>
            <a:r>
              <a:rPr lang="en-GB" dirty="0"/>
              <a:t>, et.al. </a:t>
            </a:r>
            <a:r>
              <a:rPr lang="en-GB" i="1" dirty="0"/>
              <a:t>Reconstructing the Landscapes of Slavery: A Visual History of the Plantation in the Nineteenth-Century Atlantic World</a:t>
            </a:r>
          </a:p>
          <a:p>
            <a:r>
              <a:rPr lang="en-GB" dirty="0"/>
              <a:t>Marisa Fuentes, </a:t>
            </a:r>
            <a:r>
              <a:rPr lang="en-GB" i="1" dirty="0"/>
              <a:t>Dispossessed Lives: Enslaved Women, Violence, and the Archive</a:t>
            </a:r>
            <a:r>
              <a:rPr lang="en-GB" dirty="0"/>
              <a:t>. Chapter 1: Jane: Fugitivity, Space, and Structures of Control in Bridgetown [and the intro if you are interested / have time]</a:t>
            </a:r>
          </a:p>
          <a:p>
            <a:r>
              <a:rPr lang="en-GB" dirty="0"/>
              <a:t>Singleton, Theresa A. “Slavery and Spatial Dialectics on Cuban Coffee Plantations.” World Archaeology, 33:1 (June 2001): 98-114.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B561A-B9AB-701D-315D-944286B1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/>
              <a:t>Marc </a:t>
            </a:r>
            <a:r>
              <a:rPr lang="en-GB" dirty="0" err="1"/>
              <a:t>Ferrez</a:t>
            </a:r>
            <a:r>
              <a:rPr lang="en-GB" dirty="0"/>
              <a:t>, enslaved people and barracks, c.1885. </a:t>
            </a:r>
            <a:r>
              <a:rPr lang="en-GB" dirty="0" err="1"/>
              <a:t>Museu</a:t>
            </a:r>
            <a:r>
              <a:rPr lang="en-GB" dirty="0"/>
              <a:t> </a:t>
            </a:r>
            <a:r>
              <a:rPr lang="en-GB" dirty="0" err="1"/>
              <a:t>AfroBrasil</a:t>
            </a:r>
            <a:r>
              <a:rPr lang="en-GB" dirty="0"/>
              <a:t>, Sao Paulo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9C9DA-3F9B-5E08-02B1-C360632C4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A5E1A2-2DFC-2495-02C6-36D8D79F0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676" y="1772816"/>
            <a:ext cx="7384648" cy="500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96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C7553-01D6-7CB9-DB78-23F759613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Going to the fields. Marc </a:t>
            </a:r>
            <a:r>
              <a:rPr lang="en-GB" dirty="0" err="1"/>
              <a:t>Ferrez</a:t>
            </a:r>
            <a:r>
              <a:rPr lang="en-GB" dirty="0"/>
              <a:t>, c.1885, </a:t>
            </a:r>
            <a:r>
              <a:rPr lang="en-GB" dirty="0" err="1"/>
              <a:t>Museu</a:t>
            </a:r>
            <a:r>
              <a:rPr lang="en-GB" dirty="0"/>
              <a:t> </a:t>
            </a:r>
            <a:r>
              <a:rPr lang="en-GB" dirty="0" err="1"/>
              <a:t>AfroBrasil</a:t>
            </a:r>
            <a:r>
              <a:rPr lang="en-GB" dirty="0"/>
              <a:t>, Sao Paulo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7A5AF-7496-C5E8-5A78-DAC383867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67C8A8-2E39-183F-B696-47A04F3A6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00807"/>
            <a:ext cx="8435280" cy="509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7F627-EE79-3E31-58A3-4CE89E6E7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Coffee harvest. Marc </a:t>
            </a:r>
            <a:r>
              <a:rPr lang="en-GB" dirty="0" err="1"/>
              <a:t>Ferrez</a:t>
            </a:r>
            <a:r>
              <a:rPr lang="en-GB" dirty="0"/>
              <a:t>, c. 1885. </a:t>
            </a:r>
            <a:r>
              <a:rPr lang="en-GB" dirty="0" err="1"/>
              <a:t>Museu</a:t>
            </a:r>
            <a:r>
              <a:rPr lang="en-GB" dirty="0"/>
              <a:t> Afro </a:t>
            </a:r>
            <a:r>
              <a:rPr lang="en-GB" dirty="0" err="1"/>
              <a:t>Brasil</a:t>
            </a:r>
            <a:r>
              <a:rPr lang="en-GB" dirty="0"/>
              <a:t>, Sao Paulo.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65EB5-272E-48EC-522C-F7C3F9BE2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2F9BE2-1208-46A2-F4DD-7ACB6728A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690535"/>
            <a:ext cx="8229600" cy="517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31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C16F4-0F15-005D-7E39-F1355600A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In-class participation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0DF34-6234-5986-4307-F9BD6DFE4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147248" cy="532859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10000" b="1" dirty="0"/>
              <a:t>Seminars are better if we get a wider range of ideas, knowledge, experience. You all have great things to say.</a:t>
            </a:r>
          </a:p>
          <a:p>
            <a:pPr marL="0" indent="0">
              <a:buNone/>
            </a:pPr>
            <a:endParaRPr lang="en-GB" sz="10000" b="1" dirty="0"/>
          </a:p>
          <a:p>
            <a:r>
              <a:rPr lang="en-GB" sz="10000" dirty="0"/>
              <a:t>better to hear </a:t>
            </a:r>
            <a:r>
              <a:rPr lang="en-GB" sz="10000" b="1" dirty="0"/>
              <a:t>something from everyone</a:t>
            </a:r>
          </a:p>
          <a:p>
            <a:r>
              <a:rPr lang="en-GB" sz="10000" b="1" dirty="0"/>
              <a:t>If you don’t tend to speak much: </a:t>
            </a:r>
            <a:r>
              <a:rPr lang="en-GB" sz="10000" dirty="0"/>
              <a:t>try out a short “low-stakes” comment first. </a:t>
            </a:r>
            <a:r>
              <a:rPr lang="en-GB" sz="10000" b="1" dirty="0"/>
              <a:t>Research shows: speaking once helps you feel confident to do so again.</a:t>
            </a:r>
          </a:p>
          <a:p>
            <a:r>
              <a:rPr lang="en-GB" sz="10000" b="1" dirty="0"/>
              <a:t>If you offer lots of comments: thank you! </a:t>
            </a:r>
            <a:r>
              <a:rPr lang="en-GB" sz="10000" b="1" dirty="0">
                <a:sym typeface="Wingdings" panose="05000000000000000000" pitchFamily="2" charset="2"/>
              </a:rPr>
              <a:t> </a:t>
            </a:r>
            <a:r>
              <a:rPr lang="en-GB" sz="10000" dirty="0"/>
              <a:t>Try </a:t>
            </a:r>
            <a:r>
              <a:rPr lang="en-GB" sz="10000" b="1" dirty="0"/>
              <a:t>the 10-second rule </a:t>
            </a:r>
            <a:r>
              <a:rPr lang="en-GB" sz="10000" dirty="0"/>
              <a:t>to make space for others </a:t>
            </a:r>
          </a:p>
          <a:p>
            <a:r>
              <a:rPr lang="en-GB" sz="10000" b="1" dirty="0"/>
              <a:t>Assessment criteria: about actively listening and making space for others as well as reading/ speaking yourself</a:t>
            </a:r>
          </a:p>
          <a:p>
            <a:r>
              <a:rPr lang="en-GB" sz="10000" b="1" dirty="0"/>
              <a:t>Voluntary questionnaire </a:t>
            </a:r>
            <a:r>
              <a:rPr lang="en-GB" sz="10000" dirty="0"/>
              <a:t>on participation, end of term 1: how can we help you get the most out of class and boost your mark?</a:t>
            </a:r>
            <a:endParaRPr lang="en-GB" sz="10000" b="1" dirty="0"/>
          </a:p>
          <a:p>
            <a:endParaRPr lang="en-GB" sz="11200" b="1" dirty="0"/>
          </a:p>
          <a:p>
            <a:endParaRPr lang="en-GB" sz="11200" dirty="0"/>
          </a:p>
        </p:txBody>
      </p:sp>
    </p:spTree>
    <p:extLst>
      <p:ext uri="{BB962C8B-B14F-4D97-AF65-F5344CB8AC3E}">
        <p14:creationId xmlns:p14="http://schemas.microsoft.com/office/powerpoint/2010/main" val="2621445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4E48-0E44-3E8B-C21A-5F99965C3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Look at the image (“Fazenda do Bom </a:t>
            </a:r>
            <a:r>
              <a:rPr lang="en-GB" dirty="0" err="1"/>
              <a:t>Retiro</a:t>
            </a:r>
            <a:r>
              <a:rPr lang="en-GB" dirty="0"/>
              <a:t>,” 1881, by Georg Grimm) and talk about…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DAC13-EB25-000C-3B28-9380BB72F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endParaRPr lang="en-GB" sz="2500" dirty="0"/>
          </a:p>
          <a:p>
            <a:pPr algn="just">
              <a:lnSpc>
                <a:spcPct val="115000"/>
              </a:lnSpc>
            </a:pPr>
            <a:r>
              <a:rPr lang="en-GB" sz="25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How/ why do you think the image might have been produced?</a:t>
            </a:r>
            <a:endParaRPr lang="en-GB" sz="2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GB" sz="25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Whose interests do you think it serves?</a:t>
            </a:r>
            <a:endParaRPr lang="en-GB" sz="2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GB" sz="25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 does it tell us about planter uses of space</a:t>
            </a:r>
            <a:r>
              <a:rPr lang="en-GB" sz="2500" b="1" i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5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the Vale do </a:t>
            </a:r>
            <a:r>
              <a:rPr lang="en-GB" sz="2500" dirty="0" err="1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Paraíba</a:t>
            </a:r>
            <a:r>
              <a:rPr lang="en-GB" sz="25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(south-eastern Brazil) in the late C19?</a:t>
            </a:r>
            <a:endParaRPr lang="en-GB" sz="2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GB" sz="25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 is visible, and what is invisible, in the image?</a:t>
            </a:r>
            <a:endParaRPr lang="en-GB" sz="2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GB" sz="25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 you think other kinds of information, beyond the </a:t>
            </a:r>
            <a:r>
              <a:rPr lang="en-GB" sz="25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image, </a:t>
            </a:r>
            <a:r>
              <a:rPr lang="en-GB" sz="25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could help us to fill in the ‘gaps’ / ‘silences’ the </a:t>
            </a:r>
            <a:r>
              <a:rPr lang="en-GB" sz="25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image creates? How?</a:t>
            </a:r>
            <a:r>
              <a:rPr lang="en-GB" sz="18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30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94EA6-AE83-B360-C40D-22F9B3DCD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5D41E-C441-3497-50DB-BB0E53265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7E2955-3CE7-FF66-6940-E4FFE1451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24"/>
            <a:ext cx="9036496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5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What is the “African diaspora?” What approaches have scholars taken to defining it? Does it look different from different places?</a:t>
            </a:r>
          </a:p>
          <a:p>
            <a:r>
              <a:rPr lang="en-GB" dirty="0"/>
              <a:t>How can studying how people in the past used space help us address some of the “archival silences” described by Fuentes?</a:t>
            </a:r>
          </a:p>
          <a:p>
            <a:r>
              <a:rPr lang="en-GB" dirty="0"/>
              <a:t>How do Fuentes’, Tomich et al.’s, and Singleton’s approaches to studying spaces of slavery differ?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029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189E9-81F0-3C26-DE39-224FA080E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Spatial histories of slavery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FAD8F-40CF-3EA8-4099-30C083796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32500" lnSpcReduction="20000"/>
          </a:bodyPr>
          <a:lstStyle/>
          <a:p>
            <a:r>
              <a:rPr lang="en-GB" sz="6400" dirty="0"/>
              <a:t>Theresa Singleton, </a:t>
            </a:r>
            <a:r>
              <a:rPr lang="en-GB" sz="6400" i="1" dirty="0">
                <a:hlinkClick r:id="rId2"/>
              </a:rPr>
              <a:t>Slavery Behind the Wall: An Archaeology of a Cuban Coffee Plantation</a:t>
            </a:r>
            <a:r>
              <a:rPr lang="en-GB" sz="6400" i="1" dirty="0"/>
              <a:t> </a:t>
            </a:r>
            <a:r>
              <a:rPr lang="en-GB" sz="6400" dirty="0"/>
              <a:t>(2015) </a:t>
            </a:r>
          </a:p>
          <a:p>
            <a:r>
              <a:rPr lang="en-GB" sz="6400" dirty="0" err="1"/>
              <a:t>Tezanos</a:t>
            </a:r>
            <a:r>
              <a:rPr lang="en-GB" sz="6400" dirty="0"/>
              <a:t> Toral, Lorena.</a:t>
            </a:r>
            <a:r>
              <a:rPr lang="en-GB" sz="6400" dirty="0">
                <a:hlinkClick r:id="rId3"/>
              </a:rPr>
              <a:t> "The Architecture of Nineteenth-Century Sugar Mills: Creole Power and African Resistance in Late Colonial Cuba."</a:t>
            </a:r>
            <a:r>
              <a:rPr lang="en-GB" sz="6400" dirty="0"/>
              <a:t> PhD diss, CUNY, 2015.</a:t>
            </a:r>
          </a:p>
          <a:p>
            <a:r>
              <a:rPr lang="en-GB" sz="6400" dirty="0"/>
              <a:t>J.G. </a:t>
            </a:r>
            <a:r>
              <a:rPr lang="en-GB" sz="6400" dirty="0" err="1"/>
              <a:t>Cantero</a:t>
            </a:r>
            <a:r>
              <a:rPr lang="en-GB" sz="6400" dirty="0"/>
              <a:t> and E. La Plante, </a:t>
            </a:r>
            <a:r>
              <a:rPr lang="en-GB" sz="6400" i="1" dirty="0">
                <a:hlinkClick r:id="rId4"/>
              </a:rPr>
              <a:t>Los </a:t>
            </a:r>
            <a:r>
              <a:rPr lang="en-GB" sz="6400" i="1" dirty="0" err="1">
                <a:hlinkClick r:id="rId4"/>
              </a:rPr>
              <a:t>ingenios</a:t>
            </a:r>
            <a:r>
              <a:rPr lang="en-GB" sz="6400" i="1" dirty="0">
                <a:hlinkClick r:id="rId4"/>
              </a:rPr>
              <a:t> de Cuba: </a:t>
            </a:r>
            <a:r>
              <a:rPr lang="en-GB" sz="6400" i="1" dirty="0" err="1">
                <a:hlinkClick r:id="rId4"/>
              </a:rPr>
              <a:t>coleccion</a:t>
            </a:r>
            <a:r>
              <a:rPr lang="en-GB" sz="6400" i="1" dirty="0">
                <a:hlinkClick r:id="rId4"/>
              </a:rPr>
              <a:t> de vistas de </a:t>
            </a:r>
            <a:r>
              <a:rPr lang="en-GB" sz="6400" i="1" dirty="0" err="1">
                <a:hlinkClick r:id="rId4"/>
              </a:rPr>
              <a:t>los</a:t>
            </a:r>
            <a:r>
              <a:rPr lang="en-GB" sz="6400" i="1" dirty="0">
                <a:hlinkClick r:id="rId4"/>
              </a:rPr>
              <a:t> </a:t>
            </a:r>
            <a:r>
              <a:rPr lang="en-GB" sz="6400" i="1" dirty="0" err="1">
                <a:hlinkClick r:id="rId4"/>
              </a:rPr>
              <a:t>principales</a:t>
            </a:r>
            <a:r>
              <a:rPr lang="en-GB" sz="6400" i="1" dirty="0">
                <a:hlinkClick r:id="rId4"/>
              </a:rPr>
              <a:t> </a:t>
            </a:r>
            <a:r>
              <a:rPr lang="en-GB" sz="6400" i="1" dirty="0" err="1">
                <a:hlinkClick r:id="rId4"/>
              </a:rPr>
              <a:t>ingenios</a:t>
            </a:r>
            <a:r>
              <a:rPr lang="en-GB" sz="6400" i="1" dirty="0">
                <a:hlinkClick r:id="rId4"/>
              </a:rPr>
              <a:t> de </a:t>
            </a:r>
            <a:r>
              <a:rPr lang="en-GB" sz="6400" i="1" dirty="0" err="1">
                <a:hlinkClick r:id="rId4"/>
              </a:rPr>
              <a:t>azucar</a:t>
            </a:r>
            <a:r>
              <a:rPr lang="en-GB" sz="6400" i="1" dirty="0">
                <a:hlinkClick r:id="rId4"/>
              </a:rPr>
              <a:t> de la </a:t>
            </a:r>
            <a:r>
              <a:rPr lang="en-GB" sz="6400" i="1" dirty="0" err="1">
                <a:hlinkClick r:id="rId4"/>
              </a:rPr>
              <a:t>isla</a:t>
            </a:r>
            <a:r>
              <a:rPr lang="en-GB" sz="6400" i="1" dirty="0">
                <a:hlinkClick r:id="rId4"/>
              </a:rPr>
              <a:t> de Cuba</a:t>
            </a:r>
            <a:r>
              <a:rPr lang="en-GB" sz="6400" i="1" dirty="0"/>
              <a:t> </a:t>
            </a:r>
            <a:r>
              <a:rPr lang="en-GB" sz="6400" dirty="0"/>
              <a:t>1857. [in Spanish but full of PLANTATION IMAGES (lithographs) which present a 'master narrative' of slaveholding spaces - you can do a lot with this source without the actual text</a:t>
            </a:r>
          </a:p>
          <a:p>
            <a:r>
              <a:rPr lang="en-GB" sz="6400" dirty="0"/>
              <a:t>Dale </a:t>
            </a:r>
            <a:r>
              <a:rPr lang="en-GB" sz="6400" dirty="0" err="1"/>
              <a:t>Tomich</a:t>
            </a:r>
            <a:r>
              <a:rPr lang="en-GB" sz="6400" dirty="0"/>
              <a:t>, et.al. </a:t>
            </a:r>
            <a:r>
              <a:rPr lang="en-GB" sz="6400" dirty="0">
                <a:hlinkClick r:id="rId5"/>
              </a:rPr>
              <a:t>Reconstructing the Landscapes of Slavery: A Visual History of the Plantation in the Nineteenth-Century Atlantic World</a:t>
            </a:r>
            <a:r>
              <a:rPr lang="en-GB" sz="6400" dirty="0"/>
              <a:t> [visual 'master narratives' created by enslavers in </a:t>
            </a:r>
            <a:r>
              <a:rPr lang="en-GB" sz="6400" b="1" dirty="0"/>
              <a:t>Brazil, Cuba and the US South. </a:t>
            </a:r>
            <a:endParaRPr lang="en-GB" sz="6400" dirty="0"/>
          </a:p>
          <a:p>
            <a:r>
              <a:rPr lang="en-GB" sz="6400" dirty="0"/>
              <a:t>Aisha K. Finch, </a:t>
            </a:r>
            <a:r>
              <a:rPr lang="en-GB" sz="6400" dirty="0">
                <a:hlinkClick r:id="rId6"/>
              </a:rPr>
              <a:t>Rethinking Slave Rebellion in Cuba: La </a:t>
            </a:r>
            <a:r>
              <a:rPr lang="en-GB" sz="6400" dirty="0" err="1">
                <a:hlinkClick r:id="rId6"/>
              </a:rPr>
              <a:t>Escalera</a:t>
            </a:r>
            <a:r>
              <a:rPr lang="en-GB" sz="6400" dirty="0">
                <a:hlinkClick r:id="rId6"/>
              </a:rPr>
              <a:t> and the Insurgencies of 1841-44</a:t>
            </a:r>
            <a:r>
              <a:rPr lang="en-GB" sz="6400" dirty="0"/>
              <a:t>UNC Press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61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FB26C-BA5C-93A7-6FBB-95283F855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Spatial history beyond Brazil and Cuba: some good starting-points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D5E2D-53B1-22FC-6ECF-300116B69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hlinkClick r:id="rId2"/>
              </a:rPr>
              <a:t>Stephanie Camp, Closer to Freedom: Enslaved Women and Everyday Resistance in the Plantation South</a:t>
            </a:r>
            <a:r>
              <a:rPr lang="en-GB" dirty="0"/>
              <a:t>. UNC 2004. </a:t>
            </a:r>
            <a:r>
              <a:rPr lang="en-GB" i="1" dirty="0"/>
              <a:t>a fundamental reference for social and gender historians of slavery taking spatial approaches</a:t>
            </a:r>
          </a:p>
          <a:p>
            <a:r>
              <a:rPr lang="en-GB" dirty="0"/>
              <a:t>Vincent Brown, </a:t>
            </a:r>
            <a:r>
              <a:rPr lang="en-GB" i="1" dirty="0" err="1"/>
              <a:t>T</a:t>
            </a:r>
            <a:r>
              <a:rPr lang="en-GB" i="1" dirty="0" err="1">
                <a:hlinkClick r:id="rId3"/>
              </a:rPr>
              <a:t>acky's</a:t>
            </a:r>
            <a:r>
              <a:rPr lang="en-GB" i="1" dirty="0">
                <a:hlinkClick r:id="rId3"/>
              </a:rPr>
              <a:t> Revolt: The Story of an Atlantic Slave War.</a:t>
            </a:r>
            <a:r>
              <a:rPr lang="en-GB" dirty="0"/>
              <a:t> Harvard University Press, 2020; see accompanying interactive map, </a:t>
            </a:r>
            <a:r>
              <a:rPr lang="en-GB" dirty="0">
                <a:hlinkClick r:id="rId4"/>
              </a:rPr>
              <a:t>Slave Revolt in Jamaica, 1760-1761</a:t>
            </a:r>
            <a:endParaRPr lang="en-GB" dirty="0"/>
          </a:p>
          <a:p>
            <a:r>
              <a:rPr lang="en-GB" dirty="0"/>
              <a:t>McKittrick, Katherine. </a:t>
            </a:r>
            <a:r>
              <a:rPr lang="en-GB" dirty="0">
                <a:hlinkClick r:id="rId5"/>
              </a:rPr>
              <a:t>Demonic Grounds: Black Women and Cartographies of Struggle</a:t>
            </a:r>
            <a:r>
              <a:rPr lang="en-GB" dirty="0"/>
              <a:t> (2006) </a:t>
            </a:r>
            <a:r>
              <a:rPr lang="en-GB" i="1" dirty="0"/>
              <a:t>(founding text of ‘black geographies’ approaches)</a:t>
            </a:r>
          </a:p>
          <a:p>
            <a:r>
              <a:rPr lang="en-GB" dirty="0"/>
              <a:t>Tim Cresswell, </a:t>
            </a:r>
            <a:r>
              <a:rPr lang="en-GB" i="1" dirty="0">
                <a:hlinkClick r:id="rId6"/>
              </a:rPr>
              <a:t>Place: A Short Introduction.</a:t>
            </a:r>
            <a:r>
              <a:rPr lang="en-GB" i="1" dirty="0"/>
              <a:t> </a:t>
            </a:r>
            <a:r>
              <a:rPr lang="en-GB" dirty="0"/>
              <a:t>Blackwell, 2004.</a:t>
            </a:r>
          </a:p>
          <a:p>
            <a:r>
              <a:rPr lang="en-GB" dirty="0"/>
              <a:t>Mimi Sheller and John Urry, </a:t>
            </a:r>
            <a:r>
              <a:rPr lang="en-GB" i="1" dirty="0">
                <a:hlinkClick r:id="rId7"/>
              </a:rPr>
              <a:t>"The New Mobilities </a:t>
            </a:r>
            <a:r>
              <a:rPr lang="en-GB" i="1" dirty="0" err="1">
                <a:hlinkClick r:id="rId7"/>
              </a:rPr>
              <a:t>Paradigm,"</a:t>
            </a:r>
            <a:r>
              <a:rPr lang="en-GB" i="1" dirty="0" err="1"/>
              <a:t>Environment</a:t>
            </a:r>
            <a:r>
              <a:rPr lang="en-GB" i="1" dirty="0"/>
              <a:t> &amp; Planning A </a:t>
            </a:r>
            <a:r>
              <a:rPr lang="en-GB" dirty="0"/>
              <a:t>(38:2): 2006.</a:t>
            </a:r>
          </a:p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488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Camillia\Pictures\Photos\Most recent pics\Most recent pics 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884</Words>
  <Application>Microsoft Office PowerPoint</Application>
  <PresentationFormat>On-screen Show (4:3)</PresentationFormat>
  <Paragraphs>64</Paragraphs>
  <Slides>22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Garamond</vt:lpstr>
      <vt:lpstr>Times New Roman</vt:lpstr>
      <vt:lpstr>Wingdings</vt:lpstr>
      <vt:lpstr>Office Theme</vt:lpstr>
      <vt:lpstr>Week 4: Groundings (2): The African Diaspora; doing spatial history </vt:lpstr>
      <vt:lpstr>Readings</vt:lpstr>
      <vt:lpstr>In-class participation</vt:lpstr>
      <vt:lpstr>Look at the image (“Fazenda do Bom Retiro,” 1881, by Georg Grimm) and talk about…</vt:lpstr>
      <vt:lpstr>PowerPoint Presentation</vt:lpstr>
      <vt:lpstr>Questions</vt:lpstr>
      <vt:lpstr>Spatial histories of slavery</vt:lpstr>
      <vt:lpstr>Spatial history beyond Brazil and Cuba: some good starting-points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Marc Ferrez, enslaved people and barracks, c.1885. Museu AfroBrasil, Sao Paulo</vt:lpstr>
      <vt:lpstr>Going to the fields. Marc Ferrez, c.1885, Museu AfroBrasil, Sao Paulo</vt:lpstr>
      <vt:lpstr>Coffee harvest. Marc Ferrez, c. 1885. Museu Afro Brasil, Sao Paulo.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Two: Geographies of slavery in the Atlantic World</dc:title>
  <dc:creator>Camillia</dc:creator>
  <cp:lastModifiedBy>camillia Cowling</cp:lastModifiedBy>
  <cp:revision>27</cp:revision>
  <dcterms:created xsi:type="dcterms:W3CDTF">2012-09-26T19:51:28Z</dcterms:created>
  <dcterms:modified xsi:type="dcterms:W3CDTF">2025-10-23T13:51:25Z</dcterms:modified>
</cp:coreProperties>
</file>