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61" r:id="rId4"/>
    <p:sldId id="271" r:id="rId5"/>
    <p:sldId id="272" r:id="rId6"/>
    <p:sldId id="273" r:id="rId7"/>
    <p:sldId id="276" r:id="rId8"/>
    <p:sldId id="277" r:id="rId9"/>
    <p:sldId id="278" r:id="rId10"/>
    <p:sldId id="279" r:id="rId11"/>
    <p:sldId id="260" r:id="rId12"/>
    <p:sldId id="296" r:id="rId13"/>
    <p:sldId id="297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F3598-A7F1-40E4-98C6-FB738D905269}" v="3" dt="2022-12-06T14:04:17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ycroft, Michael" userId="871e1bf2-e8fe-4ac0-b3eb-a6db1502fc47" providerId="ADAL" clId="{51EF3598-A7F1-40E4-98C6-FB738D905269}"/>
    <pc:docChg chg="custSel addSld delSld modSld sldOrd">
      <pc:chgData name="Bycroft, Michael" userId="871e1bf2-e8fe-4ac0-b3eb-a6db1502fc47" providerId="ADAL" clId="{51EF3598-A7F1-40E4-98C6-FB738D905269}" dt="2022-12-06T14:18:41.043" v="886"/>
      <pc:docMkLst>
        <pc:docMk/>
      </pc:docMkLst>
      <pc:sldChg chg="modSp mod">
        <pc:chgData name="Bycroft, Michael" userId="871e1bf2-e8fe-4ac0-b3eb-a6db1502fc47" providerId="ADAL" clId="{51EF3598-A7F1-40E4-98C6-FB738D905269}" dt="2022-12-06T14:18:00.259" v="882" actId="20577"/>
        <pc:sldMkLst>
          <pc:docMk/>
          <pc:sldMk cId="1961561375" sldId="257"/>
        </pc:sldMkLst>
        <pc:spChg chg="mod">
          <ac:chgData name="Bycroft, Michael" userId="871e1bf2-e8fe-4ac0-b3eb-a6db1502fc47" providerId="ADAL" clId="{51EF3598-A7F1-40E4-98C6-FB738D905269}" dt="2022-12-06T13:54:30.934" v="37" actId="20577"/>
          <ac:spMkLst>
            <pc:docMk/>
            <pc:sldMk cId="1961561375" sldId="257"/>
            <ac:spMk id="2" creationId="{77E02AF5-B5FC-43F0-BB43-E4166F3EF88A}"/>
          </ac:spMkLst>
        </pc:spChg>
        <pc:spChg chg="mod">
          <ac:chgData name="Bycroft, Michael" userId="871e1bf2-e8fe-4ac0-b3eb-a6db1502fc47" providerId="ADAL" clId="{51EF3598-A7F1-40E4-98C6-FB738D905269}" dt="2022-12-06T14:18:00.259" v="882" actId="20577"/>
          <ac:spMkLst>
            <pc:docMk/>
            <pc:sldMk cId="1961561375" sldId="257"/>
            <ac:spMk id="3" creationId="{B8EE4BDB-1049-41D4-A0A8-658C8A9BB5E2}"/>
          </ac:spMkLst>
        </pc:spChg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24597786" sldId="259"/>
        </pc:sldMkLst>
      </pc:sldChg>
      <pc:sldChg chg="ord">
        <pc:chgData name="Bycroft, Michael" userId="871e1bf2-e8fe-4ac0-b3eb-a6db1502fc47" providerId="ADAL" clId="{51EF3598-A7F1-40E4-98C6-FB738D905269}" dt="2022-12-06T14:04:08.219" v="65"/>
        <pc:sldMkLst>
          <pc:docMk/>
          <pc:sldMk cId="638514602" sldId="260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751115070" sldId="262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507591803" sldId="263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0" sldId="264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1108437364" sldId="265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690285172" sldId="266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2928268744" sldId="267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666461296" sldId="268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142640172" sldId="269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3131194421" sldId="270"/>
        </pc:sldMkLst>
      </pc:sldChg>
      <pc:sldChg chg="add del setBg">
        <pc:chgData name="Bycroft, Michael" userId="871e1bf2-e8fe-4ac0-b3eb-a6db1502fc47" providerId="ADAL" clId="{51EF3598-A7F1-40E4-98C6-FB738D905269}" dt="2022-12-06T13:55:35.306" v="61" actId="2696"/>
        <pc:sldMkLst>
          <pc:docMk/>
          <pc:sldMk cId="4005980379" sldId="270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1115798102" sldId="271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487803425" sldId="271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135383518" sldId="272"/>
        </pc:sldMkLst>
      </pc:sldChg>
      <pc:sldChg chg="delSp add setBg delDesignElem">
        <pc:chgData name="Bycroft, Michael" userId="871e1bf2-e8fe-4ac0-b3eb-a6db1502fc47" providerId="ADAL" clId="{51EF3598-A7F1-40E4-98C6-FB738D905269}" dt="2022-12-06T13:55:30.940" v="60"/>
        <pc:sldMkLst>
          <pc:docMk/>
          <pc:sldMk cId="2912660363" sldId="272"/>
        </pc:sldMkLst>
        <pc:spChg chg="del">
          <ac:chgData name="Bycroft, Michael" userId="871e1bf2-e8fe-4ac0-b3eb-a6db1502fc47" providerId="ADAL" clId="{51EF3598-A7F1-40E4-98C6-FB738D905269}" dt="2022-12-06T13:55:30.940" v="60"/>
          <ac:spMkLst>
            <pc:docMk/>
            <pc:sldMk cId="2912660363" sldId="272"/>
            <ac:spMk id="71" creationId="{42A4FC2C-047E-45A5-965D-8E1E3BF09BC6}"/>
          </ac:spMkLst>
        </pc:spChg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134375977" sldId="273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229146648" sldId="273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15383426" sldId="275"/>
        </pc:sldMkLst>
      </pc:sldChg>
      <pc:sldChg chg="add del setBg">
        <pc:chgData name="Bycroft, Michael" userId="871e1bf2-e8fe-4ac0-b3eb-a6db1502fc47" providerId="ADAL" clId="{51EF3598-A7F1-40E4-98C6-FB738D905269}" dt="2022-12-06T13:58:24.329" v="62" actId="47"/>
        <pc:sldMkLst>
          <pc:docMk/>
          <pc:sldMk cId="596857172" sldId="275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961374279" sldId="276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3968018723" sldId="276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913751150" sldId="277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2133784995" sldId="277"/>
        </pc:sldMkLst>
      </pc:sldChg>
      <pc:sldChg chg="add setBg">
        <pc:chgData name="Bycroft, Michael" userId="871e1bf2-e8fe-4ac0-b3eb-a6db1502fc47" providerId="ADAL" clId="{51EF3598-A7F1-40E4-98C6-FB738D905269}" dt="2022-12-06T14:00:36.588" v="63"/>
        <pc:sldMkLst>
          <pc:docMk/>
          <pc:sldMk cId="572895872" sldId="278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2408283854" sldId="278"/>
        </pc:sldMkLst>
      </pc:sldChg>
      <pc:sldChg chg="add">
        <pc:chgData name="Bycroft, Michael" userId="871e1bf2-e8fe-4ac0-b3eb-a6db1502fc47" providerId="ADAL" clId="{51EF3598-A7F1-40E4-98C6-FB738D905269}" dt="2022-12-06T13:55:30.940" v="60"/>
        <pc:sldMkLst>
          <pc:docMk/>
          <pc:sldMk cId="629587702" sldId="279"/>
        </pc:sldMkLst>
      </pc:sldChg>
      <pc:sldChg chg="del">
        <pc:chgData name="Bycroft, Michael" userId="871e1bf2-e8fe-4ac0-b3eb-a6db1502fc47" providerId="ADAL" clId="{51EF3598-A7F1-40E4-98C6-FB738D905269}" dt="2022-12-06T13:55:27.248" v="58" actId="2696"/>
        <pc:sldMkLst>
          <pc:docMk/>
          <pc:sldMk cId="1225707285" sldId="279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3242208977" sldId="280"/>
        </pc:sldMkLst>
      </pc:sldChg>
      <pc:sldChg chg="del">
        <pc:chgData name="Bycroft, Michael" userId="871e1bf2-e8fe-4ac0-b3eb-a6db1502fc47" providerId="ADAL" clId="{51EF3598-A7F1-40E4-98C6-FB738D905269}" dt="2022-12-06T14:06:08.984" v="67" actId="47"/>
        <pc:sldMkLst>
          <pc:docMk/>
          <pc:sldMk cId="889163539" sldId="295"/>
        </pc:sldMkLst>
      </pc:sldChg>
      <pc:sldChg chg="add">
        <pc:chgData name="Bycroft, Michael" userId="871e1bf2-e8fe-4ac0-b3eb-a6db1502fc47" providerId="ADAL" clId="{51EF3598-A7F1-40E4-98C6-FB738D905269}" dt="2022-12-06T14:04:17.552" v="66"/>
        <pc:sldMkLst>
          <pc:docMk/>
          <pc:sldMk cId="4233439505" sldId="296"/>
        </pc:sldMkLst>
      </pc:sldChg>
      <pc:sldChg chg="modSp new mod">
        <pc:chgData name="Bycroft, Michael" userId="871e1bf2-e8fe-4ac0-b3eb-a6db1502fc47" providerId="ADAL" clId="{51EF3598-A7F1-40E4-98C6-FB738D905269}" dt="2022-12-06T14:18:41.043" v="886"/>
        <pc:sldMkLst>
          <pc:docMk/>
          <pc:sldMk cId="2518979503" sldId="297"/>
        </pc:sldMkLst>
        <pc:spChg chg="mod">
          <ac:chgData name="Bycroft, Michael" userId="871e1bf2-e8fe-4ac0-b3eb-a6db1502fc47" providerId="ADAL" clId="{51EF3598-A7F1-40E4-98C6-FB738D905269}" dt="2022-12-06T14:17:09.879" v="864" actId="1076"/>
          <ac:spMkLst>
            <pc:docMk/>
            <pc:sldMk cId="2518979503" sldId="297"/>
            <ac:spMk id="2" creationId="{467F099C-C1A0-B38A-9D3E-B35FF018F3E8}"/>
          </ac:spMkLst>
        </pc:spChg>
        <pc:spChg chg="mod">
          <ac:chgData name="Bycroft, Michael" userId="871e1bf2-e8fe-4ac0-b3eb-a6db1502fc47" providerId="ADAL" clId="{51EF3598-A7F1-40E4-98C6-FB738D905269}" dt="2022-12-06T14:18:41.043" v="886"/>
          <ac:spMkLst>
            <pc:docMk/>
            <pc:sldMk cId="2518979503" sldId="297"/>
            <ac:spMk id="3" creationId="{629F58BE-D823-9A31-3E43-A8E2F883A3C0}"/>
          </ac:spMkLst>
        </pc:spChg>
      </pc:sldChg>
    </pc:docChg>
  </pc:docChgLst>
  <pc:docChgLst>
    <pc:chgData name="Bycroft, Michael" userId="871e1bf2-e8fe-4ac0-b3eb-a6db1502fc47" providerId="ADAL" clId="{0234C881-F23D-4B07-B5B6-870A4E65EB14}"/>
    <pc:docChg chg="modSld">
      <pc:chgData name="Bycroft, Michael" userId="871e1bf2-e8fe-4ac0-b3eb-a6db1502fc47" providerId="ADAL" clId="{0234C881-F23D-4B07-B5B6-870A4E65EB14}" dt="2021-11-29T13:44:07.555" v="10" actId="20577"/>
      <pc:docMkLst>
        <pc:docMk/>
      </pc:docMkLst>
      <pc:sldChg chg="modSp mod">
        <pc:chgData name="Bycroft, Michael" userId="871e1bf2-e8fe-4ac0-b3eb-a6db1502fc47" providerId="ADAL" clId="{0234C881-F23D-4B07-B5B6-870A4E65EB14}" dt="2021-11-29T13:44:07.555" v="10" actId="20577"/>
        <pc:sldMkLst>
          <pc:docMk/>
          <pc:sldMk cId="1961561375" sldId="257"/>
        </pc:sldMkLst>
        <pc:spChg chg="mod">
          <ac:chgData name="Bycroft, Michael" userId="871e1bf2-e8fe-4ac0-b3eb-a6db1502fc47" providerId="ADAL" clId="{0234C881-F23D-4B07-B5B6-870A4E65EB14}" dt="2021-11-29T13:44:07.555" v="10" actId="20577"/>
          <ac:spMkLst>
            <pc:docMk/>
            <pc:sldMk cId="1961561375" sldId="257"/>
            <ac:spMk id="3" creationId="{B8EE4BDB-1049-41D4-A0A8-658C8A9BB5E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F88D6-3527-4689-B592-12260494297F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524F7-ACEE-4791-9DC6-E904787A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49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79F80-C608-456D-A8FA-E101C764D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928DEA-665F-4B16-9EC0-62E4B08F9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AD9CE-1BFE-40DD-8D88-46A1D7EF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3605E-1024-4B8E-BC6E-1E6674F1F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4FD7C-B83C-4C50-8722-43327E20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65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27EC-20FD-426F-BD78-7E26EDAEF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69B9F-08B0-4ECF-84B6-037017B59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51ACF-6FE2-4EDB-97A2-FC57557A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98C08-84D1-4E67-8683-579DC5D49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8CC32-F009-4A0B-97EB-2365C128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74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22A4BC-DA4D-462E-AF3B-E60EF485D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2B5A82-3395-4CF7-95A8-F1155715B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C4866-30C4-43F4-900B-D7A56CE6F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950E2-F34C-4739-B430-F5360CE2F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FC191-C2D2-4027-99EC-6C147F229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8ECB9-DEB6-468C-AB6A-7E407DF61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6155B-8882-4ED8-84E4-3A417E917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8AB6F-D94C-48D3-B6EC-6C43BB68F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C32DB-F1B4-4781-8A44-DA610B50E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8C0C8-168F-423D-A089-8CC4F8613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08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3B0B-2EB1-4CCA-A76C-BEDB3002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00F87B-20BE-423A-BFAD-4C379C13B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29166-2A74-4455-88F4-F820C3E2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68204-9D11-4D2D-BC7D-E1CFF7CA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FE032-FCE9-434B-8783-DDDC26CD8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23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E77F-589E-4B92-8BCE-CCD37A1CA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CAB06-3C67-437F-8DD1-44996CBD4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A5826-59FB-45A7-A468-94E2F99A2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BC763-7AE7-47ED-9127-A469EF12E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0FA7C-5DC1-4EEB-ABF3-C1853F5D9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8A339-228C-486D-A2BD-9EA625C9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7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08B8E-AAF1-40DE-A459-9BF373A71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1095F-2FA0-4C70-954E-20D03017C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F5F8A7-E321-4222-9903-152C1209E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2BC92D-2659-4A43-B37B-9213681FC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1BB681-9CC7-4F07-A732-3CA7B66AFC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37F9A-18A3-430B-B65F-81306841B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8D932-E2F8-4A6C-BC33-DE58A85B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70F79D-7A01-4A0A-A45E-78317316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2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103AF-4819-46D1-A57D-BF3DDD494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827135-20B7-4B0B-8675-0AFF36EA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8ADB6-7DFE-4F58-9381-D72D8D56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B93E2-D89F-47D9-8BD0-3DB5B36E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8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DF028-F538-45C7-8B0F-15A2DF9F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05F920-AE6A-4FC6-B7F8-8F0790D03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F1165-16E2-416B-8C49-6DFC15A3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45F6-CB38-4404-9D81-4B5CEA4C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C4C93-F92D-4D6C-BDBC-EB2B48931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54DB5-1BA9-4274-8845-F91D11B38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2CCB7-2FE8-49A4-A9E2-5E699B9BD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34A67-5754-4ED8-B693-3DDE9033E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7F82E-B2DB-4656-AE18-572AFB59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1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F9FF5-9996-4254-A714-43B044DD4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7B7AEB-4E40-4532-A43D-F54699919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81BEF-F53A-4B6C-9B48-5C2EF1BC6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DC55A-6B3D-4CB6-9ED3-0057BD18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ABB749-B529-41AC-A415-93007A7D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185EC-3686-4579-8983-38956DF0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7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3C08F2-4BC7-42C3-91F0-D3B0893D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7E026-92B5-41C3-AEDA-78B955A91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9810F-777F-49EF-B97F-486D149F9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E4B3-F4C6-4387-8C96-9887907193B9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D7D6A-B943-4ACD-B33D-DA821F381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4219F-1624-481F-A4D7-02D82876B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A170-FF68-4159-9698-9E0757AFD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63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2AF5-B5FC-43F0-BB43-E4166F3EF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6320" y="1122363"/>
            <a:ext cx="10281920" cy="2387600"/>
          </a:xfrm>
        </p:spPr>
        <p:txBody>
          <a:bodyPr>
            <a:normAutofit/>
          </a:bodyPr>
          <a:lstStyle/>
          <a:p>
            <a:r>
              <a:rPr lang="en-GB" dirty="0"/>
              <a:t>Mineral waters and the growth of towns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EE4BDB-1049-41D4-A0A8-658C8A9BB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4640" y="3746842"/>
            <a:ext cx="9144000" cy="1655762"/>
          </a:xfrm>
        </p:spPr>
        <p:txBody>
          <a:bodyPr/>
          <a:lstStyle/>
          <a:p>
            <a:r>
              <a:rPr lang="en-GB" dirty="0"/>
              <a:t>HI3T5</a:t>
            </a:r>
          </a:p>
          <a:p>
            <a:r>
              <a:rPr lang="en-GB" dirty="0"/>
              <a:t>Week 10, 2022</a:t>
            </a:r>
          </a:p>
          <a:p>
            <a:r>
              <a:rPr lang="en-GB" dirty="0"/>
              <a:t>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1961561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B78723-00E8-4A04-80DB-EF861759C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00" y="0"/>
            <a:ext cx="10956200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2C294EC-4540-4D33-BCF9-03540E7D35B7}"/>
              </a:ext>
            </a:extLst>
          </p:cNvPr>
          <p:cNvSpPr/>
          <p:nvPr/>
        </p:nvSpPr>
        <p:spPr>
          <a:xfrm>
            <a:off x="6915706" y="4607510"/>
            <a:ext cx="142043" cy="1420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EADB189-7141-4797-A483-FE7A37C86CC0}"/>
              </a:ext>
            </a:extLst>
          </p:cNvPr>
          <p:cNvSpPr/>
          <p:nvPr/>
        </p:nvSpPr>
        <p:spPr>
          <a:xfrm>
            <a:off x="6508812" y="5061751"/>
            <a:ext cx="142043" cy="1420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E553A2-0A5A-4F07-9FF4-5AB5A8FF3037}"/>
              </a:ext>
            </a:extLst>
          </p:cNvPr>
          <p:cNvSpPr/>
          <p:nvPr/>
        </p:nvSpPr>
        <p:spPr>
          <a:xfrm>
            <a:off x="6096000" y="2034465"/>
            <a:ext cx="142043" cy="1420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D7C22F-5214-4A7E-9D2A-C20B1E717B86}"/>
              </a:ext>
            </a:extLst>
          </p:cNvPr>
          <p:cNvSpPr txBox="1"/>
          <p:nvPr/>
        </p:nvSpPr>
        <p:spPr>
          <a:xfrm>
            <a:off x="8060925" y="6501689"/>
            <a:ext cx="4873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Kris Lane, </a:t>
            </a:r>
            <a:r>
              <a:rPr lang="en-GB" sz="1600" i="1" dirty="0"/>
              <a:t>The Colour of Paradise </a:t>
            </a:r>
            <a:r>
              <a:rPr lang="en-GB" sz="1600" dirty="0"/>
              <a:t>(2010)</a:t>
            </a:r>
          </a:p>
        </p:txBody>
      </p:sp>
    </p:spTree>
    <p:extLst>
      <p:ext uri="{BB962C8B-B14F-4D97-AF65-F5344CB8AC3E}">
        <p14:creationId xmlns:p14="http://schemas.microsoft.com/office/powerpoint/2010/main" val="629587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BC149C5-2280-4A59-A652-129CC0B31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11" y="955523"/>
            <a:ext cx="5188449" cy="462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514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8703C-5821-49F2-A977-2B605A74C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568" y="726292"/>
            <a:ext cx="9497602" cy="5551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“I found, to my great surprise, that a quantity of this air required about five times as much nitrous air to saturate it, as common air requires…A candle burned in this air with an amazing strength of flame; and a bit of red hot wood crackled and burned with a prodigious rapidity…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But to complete the proof of the superior quality of this air, I introduced a mouse into it; and in a quantity in which, had it been in common air, it would have died in about a quarter of an hour, it lived, at two different times, a whole hour, and was taken out quite vigorous.”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dirty="0"/>
              <a:t>-- Joseph Priestley to Sir Joseph Pringle, March 15, 1775</a:t>
            </a:r>
          </a:p>
        </p:txBody>
      </p:sp>
    </p:spTree>
    <p:extLst>
      <p:ext uri="{BB962C8B-B14F-4D97-AF65-F5344CB8AC3E}">
        <p14:creationId xmlns:p14="http://schemas.microsoft.com/office/powerpoint/2010/main" val="4233439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F099C-C1A0-B38A-9D3E-B35FF018F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19" y="45529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Why mineral waters?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F58BE-D823-9A31-3E43-A8E2F883A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165" y="1527916"/>
            <a:ext cx="9486529" cy="4691217"/>
          </a:xfrm>
        </p:spPr>
        <p:txBody>
          <a:bodyPr>
            <a:normAutofit lnSpcReduction="10000"/>
          </a:bodyPr>
          <a:lstStyle/>
          <a:p>
            <a:r>
              <a:rPr lang="en-GB" sz="3000" dirty="0"/>
              <a:t>From ‘air’ to ‘gases’</a:t>
            </a:r>
          </a:p>
          <a:p>
            <a:pPr marL="914400" lvl="2" indent="0">
              <a:buNone/>
            </a:pPr>
            <a:r>
              <a:rPr lang="en-GB" sz="2600" dirty="0"/>
              <a:t>One kind of air </a:t>
            </a:r>
            <a:r>
              <a:rPr lang="en-GB" sz="2600" dirty="0">
                <a:sym typeface="Wingdings" panose="05000000000000000000" pitchFamily="2" charset="2"/>
              </a:rPr>
              <a:t> many kinds</a:t>
            </a:r>
          </a:p>
          <a:p>
            <a:pPr marL="914400" lvl="2" indent="0">
              <a:buNone/>
            </a:pPr>
            <a:r>
              <a:rPr lang="en-GB" sz="2600" dirty="0"/>
              <a:t>The element air </a:t>
            </a:r>
            <a:r>
              <a:rPr lang="en-GB" sz="2600" dirty="0">
                <a:sym typeface="Wingdings" panose="05000000000000000000" pitchFamily="2" charset="2"/>
              </a:rPr>
              <a:t> the gaseous state</a:t>
            </a:r>
            <a:endParaRPr lang="en-GB" sz="2600" dirty="0"/>
          </a:p>
          <a:p>
            <a:r>
              <a:rPr lang="en-GB" sz="3000" dirty="0"/>
              <a:t>From ‘the dry way’ of analysis to ‘the wet way’</a:t>
            </a:r>
          </a:p>
          <a:p>
            <a:pPr marL="0" indent="0">
              <a:buNone/>
            </a:pPr>
            <a:r>
              <a:rPr lang="en-GB" sz="3000" dirty="0"/>
              <a:t>	</a:t>
            </a:r>
            <a:r>
              <a:rPr lang="en-GB" sz="2600" dirty="0"/>
              <a:t>precipitation</a:t>
            </a:r>
          </a:p>
          <a:p>
            <a:pPr marL="0" indent="0">
              <a:buNone/>
            </a:pPr>
            <a:r>
              <a:rPr lang="en-GB" sz="2600" dirty="0"/>
              <a:t>	colour indicators</a:t>
            </a:r>
          </a:p>
          <a:p>
            <a:r>
              <a:rPr lang="en-GB" sz="3000" dirty="0"/>
              <a:t>The growth of spa towns across Europe, c. 1600-1800</a:t>
            </a:r>
          </a:p>
          <a:p>
            <a:pPr marL="914400" lvl="2" indent="0">
              <a:buNone/>
            </a:pPr>
            <a:r>
              <a:rPr lang="en-GB" sz="2600" dirty="0"/>
              <a:t>Renaissance classicism</a:t>
            </a:r>
          </a:p>
          <a:p>
            <a:pPr marL="914400" lvl="2" indent="0">
              <a:buNone/>
            </a:pPr>
            <a:r>
              <a:rPr lang="en-GB" sz="2600" dirty="0"/>
              <a:t>Iatrochemistry = chemical medicine</a:t>
            </a:r>
          </a:p>
          <a:p>
            <a:pPr marL="914400" lvl="2" indent="0">
              <a:buNone/>
            </a:pPr>
            <a:r>
              <a:rPr lang="en-GB" sz="2600" dirty="0"/>
              <a:t>Enlightenment sociability</a:t>
            </a:r>
          </a:p>
          <a:p>
            <a:pPr marL="914400" lvl="2" indent="0">
              <a:buNone/>
            </a:pPr>
            <a:r>
              <a:rPr lang="en-GB" sz="2600" dirty="0"/>
              <a:t>Physician-entrepreneurs</a:t>
            </a:r>
          </a:p>
          <a:p>
            <a:pPr marL="914400" lvl="2" indent="0">
              <a:buNone/>
            </a:pPr>
            <a:endParaRPr lang="en-GB" sz="2600" dirty="0"/>
          </a:p>
          <a:p>
            <a:pPr marL="914400" lvl="2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97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127D1B-D31D-47C5-BE5F-1CF81F6F6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7" y="130482"/>
            <a:ext cx="11212530" cy="672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077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EA0B59D-080E-4DBB-8753-906FC6D22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021" y="430184"/>
            <a:ext cx="9387958" cy="599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390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127D1B-D31D-47C5-BE5F-1CF81F6F6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0" y="201365"/>
            <a:ext cx="11212530" cy="672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73BE1EE-FFCD-4C66-9795-E04B789C9A0D}"/>
              </a:ext>
            </a:extLst>
          </p:cNvPr>
          <p:cNvCxnSpPr>
            <a:cxnSpLocks/>
          </p:cNvCxnSpPr>
          <p:nvPr/>
        </p:nvCxnSpPr>
        <p:spPr>
          <a:xfrm flipH="1">
            <a:off x="5805996" y="294383"/>
            <a:ext cx="1972500" cy="254647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79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E9D5B31-A43D-47A6-B3D5-FF488F9C2A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4" b="4851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A97ED9-B04C-4AF7-96D6-A87A8034A9FB}"/>
              </a:ext>
            </a:extLst>
          </p:cNvPr>
          <p:cNvSpPr txBox="1"/>
          <p:nvPr/>
        </p:nvSpPr>
        <p:spPr>
          <a:xfrm>
            <a:off x="0" y="0"/>
            <a:ext cx="121889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0" i="0" dirty="0">
                <a:solidFill>
                  <a:srgbClr val="333333"/>
                </a:solidFill>
                <a:effectLst/>
                <a:latin typeface="Helvetica Neue"/>
              </a:rPr>
              <a:t>Assaying laboratory, from William Lewis, </a:t>
            </a:r>
            <a:r>
              <a:rPr lang="en-GB" sz="2000" b="0" i="1" dirty="0">
                <a:solidFill>
                  <a:srgbClr val="333333"/>
                </a:solidFill>
                <a:effectLst/>
                <a:latin typeface="Helvetica Neue"/>
              </a:rPr>
              <a:t>Commercium </a:t>
            </a:r>
            <a:r>
              <a:rPr lang="en-GB" sz="2000" b="0" i="1" dirty="0" err="1">
                <a:solidFill>
                  <a:srgbClr val="333333"/>
                </a:solidFill>
                <a:effectLst/>
                <a:latin typeface="Helvetica Neue"/>
              </a:rPr>
              <a:t>philosophico</a:t>
            </a:r>
            <a:r>
              <a:rPr lang="en-GB" sz="2000" b="0" i="1" dirty="0">
                <a:solidFill>
                  <a:srgbClr val="333333"/>
                </a:solidFill>
                <a:effectLst/>
                <a:latin typeface="Helvetica Neue"/>
              </a:rPr>
              <a:t>-technicum; or, the philosophical commerce of arts 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Helvetica Neue"/>
              </a:rPr>
              <a:t>(1765)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12660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54C5C0-DFCD-4AB0-B71B-C37EBE423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282" y="0"/>
            <a:ext cx="408709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56FBB-48BD-4ACB-8E02-F58AC3F07AF1}"/>
              </a:ext>
            </a:extLst>
          </p:cNvPr>
          <p:cNvSpPr txBox="1"/>
          <p:nvPr/>
        </p:nvSpPr>
        <p:spPr>
          <a:xfrm>
            <a:off x="6996223" y="5656521"/>
            <a:ext cx="4263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Blowpipe design, from </a:t>
            </a:r>
            <a:r>
              <a:rPr lang="en-GB" sz="2000" dirty="0" err="1"/>
              <a:t>Torbern</a:t>
            </a:r>
            <a:r>
              <a:rPr lang="en-GB" sz="2000" dirty="0"/>
              <a:t> Bergman, from </a:t>
            </a:r>
            <a:r>
              <a:rPr lang="en-GB" sz="2000" i="1" dirty="0"/>
              <a:t>Manual of the Mineralogist </a:t>
            </a:r>
            <a:r>
              <a:rPr lang="en-GB" sz="2000" dirty="0"/>
              <a:t>(Paris, 1792)</a:t>
            </a:r>
          </a:p>
        </p:txBody>
      </p:sp>
    </p:spTree>
    <p:extLst>
      <p:ext uri="{BB962C8B-B14F-4D97-AF65-F5344CB8AC3E}">
        <p14:creationId xmlns:p14="http://schemas.microsoft.com/office/powerpoint/2010/main" val="134375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127D1B-D31D-47C5-BE5F-1CF81F6F6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0" y="201365"/>
            <a:ext cx="11212530" cy="672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ABB6BB-8A60-4A2E-A896-A2D2055BD243}"/>
              </a:ext>
            </a:extLst>
          </p:cNvPr>
          <p:cNvCxnSpPr>
            <a:cxnSpLocks/>
          </p:cNvCxnSpPr>
          <p:nvPr/>
        </p:nvCxnSpPr>
        <p:spPr>
          <a:xfrm flipH="1">
            <a:off x="5952744" y="658368"/>
            <a:ext cx="1682496" cy="3355848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374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18FE35A-F3B2-4577-BF46-EE44DE1E3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52" y="-62144"/>
            <a:ext cx="5141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B0C7A2-0A8C-4C68-BDBB-3D1A07471E48}"/>
              </a:ext>
            </a:extLst>
          </p:cNvPr>
          <p:cNvSpPr txBox="1"/>
          <p:nvPr/>
        </p:nvSpPr>
        <p:spPr>
          <a:xfrm>
            <a:off x="6809173" y="5912529"/>
            <a:ext cx="485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Matthey Johnston, “Ancient Platinum Technology in South America,” </a:t>
            </a:r>
            <a:r>
              <a:rPr lang="en-GB" i="1" dirty="0"/>
              <a:t>Platinum Metals Review </a:t>
            </a:r>
            <a:r>
              <a:rPr lang="en-GB" dirty="0"/>
              <a:t>(1980)</a:t>
            </a:r>
          </a:p>
        </p:txBody>
      </p:sp>
    </p:spTree>
    <p:extLst>
      <p:ext uri="{BB962C8B-B14F-4D97-AF65-F5344CB8AC3E}">
        <p14:creationId xmlns:p14="http://schemas.microsoft.com/office/powerpoint/2010/main" val="2133784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762EA1E-7B88-44C8-B57A-00870A18D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924" y="268970"/>
            <a:ext cx="6122903" cy="294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D5044D-26D1-4657-939A-5938122B1E03}"/>
              </a:ext>
            </a:extLst>
          </p:cNvPr>
          <p:cNvSpPr txBox="1"/>
          <p:nvPr/>
        </p:nvSpPr>
        <p:spPr>
          <a:xfrm>
            <a:off x="8152660" y="3082452"/>
            <a:ext cx="3906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Platinum nugget, now in Smithsonian Museum, Washington - from a site in Russia, about the size of a golf-ball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B4C5C5B-9727-4A99-9CC8-C7DA2F6DC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41" y="74107"/>
            <a:ext cx="6971051" cy="670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41596E-4CCC-4FB2-AFC1-F6093A0651A1}"/>
              </a:ext>
            </a:extLst>
          </p:cNvPr>
          <p:cNvSpPr txBox="1"/>
          <p:nvPr/>
        </p:nvSpPr>
        <p:spPr>
          <a:xfrm>
            <a:off x="7316679" y="5623655"/>
            <a:ext cx="44417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 composite gold and platinum ornament, believed to be from the </a:t>
            </a:r>
            <a:r>
              <a:rPr lang="en-GB" sz="16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Tolita</a:t>
            </a:r>
            <a:r>
              <a:rPr lang="en-GB" sz="16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region of Esmeraldas, Ecuador - now in Museo del Banco Central, Quito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8958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d1defc6-a829-4a07-b2ab-94d5f95c7a7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329</Words>
  <Application>Microsoft Office PowerPoint</Application>
  <PresentationFormat>Widescreen</PresentationFormat>
  <Paragraphs>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Helvetica Neue</vt:lpstr>
      <vt:lpstr>Verdana</vt:lpstr>
      <vt:lpstr>Office Theme</vt:lpstr>
      <vt:lpstr>Mineral waters and the growth of towns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mineral waters?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Michael Bycroft</dc:creator>
  <cp:lastModifiedBy>Michael</cp:lastModifiedBy>
  <cp:revision>14</cp:revision>
  <dcterms:created xsi:type="dcterms:W3CDTF">2020-11-27T16:25:05Z</dcterms:created>
  <dcterms:modified xsi:type="dcterms:W3CDTF">2022-12-09T15:03:02Z</dcterms:modified>
</cp:coreProperties>
</file>