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99938-795B-8E6A-172D-56967C9BC7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8EA02B-3979-3529-3E61-9BC018E39B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2F2EB1-22D6-FA95-F7BF-FADC60092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28584-E0B6-4540-9390-D4C6432C2744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746261-81F7-BA5F-2C44-FCAC61AE2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389C9-87D3-0521-0B0F-8D4908801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AD19A-2157-4F71-8633-ED130C644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391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9E613-F95D-9D3F-8094-34718CFB9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F1A7A-39A0-A5E3-7349-F934FB8175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7BE00-8FD3-7F86-1E69-F0A0CBFDE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28584-E0B6-4540-9390-D4C6432C2744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BAF93F-9C3C-3989-7E8E-EE0B6412F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F131C-5AC3-3090-4A7D-B8BB3CAE0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AD19A-2157-4F71-8633-ED130C644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946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3E12F5-C8FD-C75C-D2FD-AEB3B67761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0DA06E-C0B6-0BE5-B38E-05414BBEB8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AD578C-CFD0-FF45-F764-BC19E198D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28584-E0B6-4540-9390-D4C6432C2744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A8D96A-7FEA-0862-C8C8-3206D89AA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CB9D13-DB91-6576-18BD-61521A701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AD19A-2157-4F71-8633-ED130C644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803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3257B-20C1-A1EF-5F8E-0A1903CD3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BBECCE-CDB3-DDEF-5AF0-F7ADBEDF0E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9DC702-A6C0-84AD-C5D3-AE25B98DE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28584-E0B6-4540-9390-D4C6432C2744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849A0-2501-F51D-83B8-538F57008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78EB35-2181-0B2E-4090-281CB3C1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AD19A-2157-4F71-8633-ED130C644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236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C6B9B-FB19-9B59-DFF5-9921FA4C1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AF43B4-AD08-2C87-5C6F-D828AAF8A1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B1BDDF-99C9-2008-C63C-E55A87194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28584-E0B6-4540-9390-D4C6432C2744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D9EE4-1D9B-5A4D-C162-50AF71FAA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4E1647-3D71-11FD-094A-66D0E068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AD19A-2157-4F71-8633-ED130C644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988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E88BF-D7AC-6803-50C7-470DE6294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A70CE-527A-E345-FBA7-671803A876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E5CB3C-1A16-39CB-FF97-3B3439B144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0F4BC-9142-B367-1EF5-3DED486B6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28584-E0B6-4540-9390-D4C6432C2744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F83426-2D38-FCF7-C113-742B25834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F2298B-D929-FFA7-06CB-65A64E8DD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AD19A-2157-4F71-8633-ED130C644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723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D8FE7-7B8D-47AD-B0F3-538C0972D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B5E51B-2CCD-4668-CB7F-715D4F12DF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C3A75D-A0F1-7B1A-F7F6-07140D4B74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457044-FA0C-CC22-A406-2C788AF938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8EBCEF-9B71-30FF-86D0-9C298E57CC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A66DA6-65A5-0170-8AD5-F9DEB4195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28584-E0B6-4540-9390-D4C6432C2744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016C9D-0695-D3F5-1F55-3A8B311F9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8E065F-38DD-8542-C261-B4C69C1C5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AD19A-2157-4F71-8633-ED130C644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916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AD87D-2888-A55F-2C5A-5F2738659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2F2F02-1A64-5A9A-812C-3D23BE8F4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28584-E0B6-4540-9390-D4C6432C2744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EBDA11-E834-3646-9118-19B596CA8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4E8B92-D484-C698-4C9F-373B6B97F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AD19A-2157-4F71-8633-ED130C644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349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EED768-BE5E-31B1-4C0E-0094BCE73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28584-E0B6-4540-9390-D4C6432C2744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051739-CDAD-9B0C-419A-7BA4D392B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C4BD80-E299-677C-AE52-FCFDDAB4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AD19A-2157-4F71-8633-ED130C644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440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CA2DA-C139-FD8C-86AA-F9DC3A411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FB8A25-011E-1F46-3182-98F4CC610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D4A438-0F49-9911-A1EB-BDD00BC660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0C15BB-E6E2-3118-BD47-2EC8D1F6A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28584-E0B6-4540-9390-D4C6432C2744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C40B9C-4C33-CFF8-1556-C2D809442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C556F1-FA58-96C0-CD9C-ED6A109C9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AD19A-2157-4F71-8633-ED130C644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276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1ECA5-3BAA-2F23-1F09-A28079155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BBCFBE-7617-A16D-0553-06B12840E6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E8A804-78C7-CC7B-5F28-C5A75C541D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C356F9-A6A8-E159-22D2-947013F41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28584-E0B6-4540-9390-D4C6432C2744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668926-8BE5-CE22-259A-971B52913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4CCC75-FCB3-F93A-C328-5A4EE1615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AD19A-2157-4F71-8633-ED130C644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340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D5F2379-ACB8-998E-74D3-7882A8013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3789F8-9130-19A4-02E2-DEFA653E68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CA93A-1B0E-07B6-613F-BDB4047AEE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28584-E0B6-4540-9390-D4C6432C2744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059BFE-9B9C-05A1-BDED-B3D4EE4905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365F3-05F6-AF58-1F7B-ADCBEC614E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AD19A-2157-4F71-8633-ED130C644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02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A6D74-5E5E-1E92-CAF1-EB2D4E2B88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Alcohol and the Fiscal-Military State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F70BBF-4714-B00A-D5E2-ECD973E324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HI3T5 week 2.1, 2025</a:t>
            </a:r>
          </a:p>
          <a:p>
            <a:r>
              <a:rPr lang="en-GB" dirty="0" err="1"/>
              <a:t>Dr.</a:t>
            </a:r>
            <a:r>
              <a:rPr lang="en-GB" dirty="0"/>
              <a:t> Michael Bycroft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365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E78A5CCB-D9B4-C788-B973-F6688FB320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48" r="-1" b="271"/>
          <a:stretch/>
        </p:blipFill>
        <p:spPr>
          <a:xfrm>
            <a:off x="321733" y="321733"/>
            <a:ext cx="11548534" cy="621453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A69862-C64C-8D1B-9D6A-317755754B12}"/>
              </a:ext>
            </a:extLst>
          </p:cNvPr>
          <p:cNvSpPr txBox="1"/>
          <p:nvPr/>
        </p:nvSpPr>
        <p:spPr>
          <a:xfrm>
            <a:off x="8698992" y="323426"/>
            <a:ext cx="3171275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Diagram of fortification, in Diderot and d’Alembert </a:t>
            </a:r>
            <a:r>
              <a:rPr lang="en-GB" i="1" dirty="0" err="1">
                <a:solidFill>
                  <a:schemeClr val="bg1"/>
                </a:solidFill>
              </a:rPr>
              <a:t>Encyclopédie</a:t>
            </a:r>
            <a:r>
              <a:rPr lang="en-GB" dirty="0">
                <a:solidFill>
                  <a:schemeClr val="bg1"/>
                </a:solidFill>
              </a:rPr>
              <a:t>, vol. 1 of plates, 1762</a:t>
            </a:r>
          </a:p>
        </p:txBody>
      </p:sp>
    </p:spTree>
    <p:extLst>
      <p:ext uri="{BB962C8B-B14F-4D97-AF65-F5344CB8AC3E}">
        <p14:creationId xmlns:p14="http://schemas.microsoft.com/office/powerpoint/2010/main" val="8756014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20FC849-3231-9A6F-01A2-1F6B2E0FE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1" y="40904"/>
            <a:ext cx="11826652" cy="56916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3CA261-EFC8-CFE5-33E2-E2DBB1C7741A}"/>
              </a:ext>
            </a:extLst>
          </p:cNvPr>
          <p:cNvSpPr txBox="1"/>
          <p:nvPr/>
        </p:nvSpPr>
        <p:spPr>
          <a:xfrm>
            <a:off x="904461" y="5759524"/>
            <a:ext cx="109413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From Patrick O’Brien, “The Political Economy of British Taxation, 1660-1815,” </a:t>
            </a:r>
            <a:r>
              <a:rPr lang="en-GB" i="1" dirty="0"/>
              <a:t>The Economic History Review </a:t>
            </a:r>
            <a:r>
              <a:rPr lang="en-GB" dirty="0"/>
              <a:t>(1988)</a:t>
            </a:r>
          </a:p>
          <a:p>
            <a:endParaRPr lang="en-GB" dirty="0"/>
          </a:p>
          <a:p>
            <a:r>
              <a:rPr lang="en-GB" dirty="0"/>
              <a:t>For comparison: military spending (‘defence’) was 4.8% of total UK government expenditure 2022-3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BFDA11-4A80-291D-C3FA-788AB6B5857A}"/>
              </a:ext>
            </a:extLst>
          </p:cNvPr>
          <p:cNvSpPr txBox="1"/>
          <p:nvPr/>
        </p:nvSpPr>
        <p:spPr>
          <a:xfrm>
            <a:off x="2990088" y="2191947"/>
            <a:ext cx="1783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9 Years’ War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6FB68A-BA77-7C48-241F-E3B16A97F318}"/>
              </a:ext>
            </a:extLst>
          </p:cNvPr>
          <p:cNvSpPr txBox="1"/>
          <p:nvPr/>
        </p:nvSpPr>
        <p:spPr>
          <a:xfrm>
            <a:off x="2953512" y="2771010"/>
            <a:ext cx="1965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Spanish Succession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574628-66E3-D6CB-D1FE-145FE9B8E7D0}"/>
              </a:ext>
            </a:extLst>
          </p:cNvPr>
          <p:cNvSpPr txBox="1"/>
          <p:nvPr/>
        </p:nvSpPr>
        <p:spPr>
          <a:xfrm>
            <a:off x="2935224" y="3346460"/>
            <a:ext cx="2313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Austrian Succession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ABDCCD-F564-69CE-8E89-1786168B34B7}"/>
              </a:ext>
            </a:extLst>
          </p:cNvPr>
          <p:cNvSpPr txBox="1"/>
          <p:nvPr/>
        </p:nvSpPr>
        <p:spPr>
          <a:xfrm>
            <a:off x="2926080" y="3916379"/>
            <a:ext cx="1965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7 Years’ War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1D5E68-C4A8-E246-E49B-D914173C2EF0}"/>
              </a:ext>
            </a:extLst>
          </p:cNvPr>
          <p:cNvSpPr txBox="1"/>
          <p:nvPr/>
        </p:nvSpPr>
        <p:spPr>
          <a:xfrm>
            <a:off x="2916936" y="4490771"/>
            <a:ext cx="2496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American Revolutionary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ED57D4-8495-08C6-F126-1B838323926A}"/>
              </a:ext>
            </a:extLst>
          </p:cNvPr>
          <p:cNvSpPr txBox="1"/>
          <p:nvPr/>
        </p:nvSpPr>
        <p:spPr>
          <a:xfrm>
            <a:off x="2889504" y="5065163"/>
            <a:ext cx="2496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Great French Wars</a:t>
            </a:r>
          </a:p>
        </p:txBody>
      </p:sp>
    </p:spTree>
    <p:extLst>
      <p:ext uri="{BB962C8B-B14F-4D97-AF65-F5344CB8AC3E}">
        <p14:creationId xmlns:p14="http://schemas.microsoft.com/office/powerpoint/2010/main" val="2033978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AFFA3-7C38-2E55-5E2C-3C0BBDEFB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6F63AE-2935-4FC9-85F1-971360EB78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351418-7E28-7587-8692-E6D1312FF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271"/>
            <a:ext cx="20757662" cy="62257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75512AC-4898-0783-64A8-67DC8E93FA01}"/>
              </a:ext>
            </a:extLst>
          </p:cNvPr>
          <p:cNvSpPr txBox="1"/>
          <p:nvPr/>
        </p:nvSpPr>
        <p:spPr>
          <a:xfrm>
            <a:off x="113016" y="6328881"/>
            <a:ext cx="10191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From Leadbetter, </a:t>
            </a:r>
            <a:r>
              <a:rPr lang="en-GB" i="1" dirty="0"/>
              <a:t>The Royal Gauger</a:t>
            </a:r>
            <a:r>
              <a:rPr lang="en-GB" dirty="0"/>
              <a:t>, 7</a:t>
            </a:r>
            <a:r>
              <a:rPr lang="en-GB" baseline="30000" dirty="0"/>
              <a:t>th</a:t>
            </a:r>
            <a:r>
              <a:rPr lang="en-GB" dirty="0"/>
              <a:t> edition. Plate 1</a:t>
            </a:r>
          </a:p>
        </p:txBody>
      </p:sp>
    </p:spTree>
    <p:extLst>
      <p:ext uri="{BB962C8B-B14F-4D97-AF65-F5344CB8AC3E}">
        <p14:creationId xmlns:p14="http://schemas.microsoft.com/office/powerpoint/2010/main" val="2553421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5F01088-0658-B209-355A-6667757BA1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565662" y="0"/>
            <a:ext cx="20757662" cy="62257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AFA9A0-1750-8B86-C134-99A16CAEBB0A}"/>
              </a:ext>
            </a:extLst>
          </p:cNvPr>
          <p:cNvSpPr txBox="1"/>
          <p:nvPr/>
        </p:nvSpPr>
        <p:spPr>
          <a:xfrm>
            <a:off x="113016" y="6328881"/>
            <a:ext cx="10191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From Leadbetter, </a:t>
            </a:r>
            <a:r>
              <a:rPr lang="en-GB" i="1" dirty="0"/>
              <a:t>The Royal Gauger</a:t>
            </a:r>
            <a:r>
              <a:rPr lang="en-GB" dirty="0"/>
              <a:t>, 7</a:t>
            </a:r>
            <a:r>
              <a:rPr lang="en-GB" baseline="30000" dirty="0"/>
              <a:t>th</a:t>
            </a:r>
            <a:r>
              <a:rPr lang="en-GB" dirty="0"/>
              <a:t> edition. Plate 1</a:t>
            </a:r>
          </a:p>
        </p:txBody>
      </p:sp>
    </p:spTree>
    <p:extLst>
      <p:ext uri="{BB962C8B-B14F-4D97-AF65-F5344CB8AC3E}">
        <p14:creationId xmlns:p14="http://schemas.microsoft.com/office/powerpoint/2010/main" val="1363552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6D22D8E-3459-F6C4-7DAB-26F70535E7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980" y="113544"/>
            <a:ext cx="9832040" cy="663091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6720B37-E73B-B3DA-8B37-CF3AED1349E9}"/>
              </a:ext>
            </a:extLst>
          </p:cNvPr>
          <p:cNvSpPr txBox="1"/>
          <p:nvPr/>
        </p:nvSpPr>
        <p:spPr>
          <a:xfrm>
            <a:off x="10261615" y="5118652"/>
            <a:ext cx="15008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O’Brien, ‘Political Economy of British Taxation’</a:t>
            </a:r>
          </a:p>
        </p:txBody>
      </p:sp>
    </p:spTree>
    <p:extLst>
      <p:ext uri="{BB962C8B-B14F-4D97-AF65-F5344CB8AC3E}">
        <p14:creationId xmlns:p14="http://schemas.microsoft.com/office/powerpoint/2010/main" val="3027966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853365D-98F8-1689-6F43-23EF1E6C9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253" y="377019"/>
            <a:ext cx="9133381" cy="595765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65F6854-DB9E-5988-1FF5-F3D44120EF2B}"/>
              </a:ext>
            </a:extLst>
          </p:cNvPr>
          <p:cNvSpPr/>
          <p:nvPr/>
        </p:nvSpPr>
        <p:spPr>
          <a:xfrm>
            <a:off x="1280160" y="3008376"/>
            <a:ext cx="9015984" cy="202082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57150">
                <a:solidFill>
                  <a:srgbClr val="FF0000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905640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119</Words>
  <Application>Microsoft Office PowerPoint</Application>
  <PresentationFormat>Widescreen</PresentationFormat>
  <Paragraphs>16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Alcohol and the Fiscal-Military State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Alcohol and the Fiscal-Military State</dc:title>
  <dc:creator>Bycroft, Michael</dc:creator>
  <cp:lastModifiedBy>Bycroft, Michael</cp:lastModifiedBy>
  <cp:revision>4</cp:revision>
  <dcterms:created xsi:type="dcterms:W3CDTF">2023-01-10T14:20:31Z</dcterms:created>
  <dcterms:modified xsi:type="dcterms:W3CDTF">2024-12-05T10:56:38Z</dcterms:modified>
</cp:coreProperties>
</file>