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6" r:id="rId6"/>
    <p:sldId id="261" r:id="rId7"/>
    <p:sldId id="262" r:id="rId8"/>
    <p:sldId id="263" r:id="rId9"/>
    <p:sldId id="265" r:id="rId10"/>
    <p:sldId id="267" r:id="rId11"/>
    <p:sldId id="268" r:id="rId12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5CFF-BBC2-086D-E5AD-23B94C67B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8D061-54FC-2199-5604-C2B1DD173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1CB12-4DB6-2ED0-8319-DE6067E2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E2839-3313-A47D-5CBB-A615AD57A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CE06E-F19B-1C0A-7E2D-22507B793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859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91AE-9C16-F3CF-B4E4-504374D01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F6723D-BCFD-DD40-675D-79A2E2C2C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D81AF-A7D4-2B3F-8ADE-6B0DCA6B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1866B-02C6-7630-C893-6C33CE4B6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79E0A-6A27-FCA5-9F2D-4B5962C24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5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167D10-EC45-AE04-F10B-4F9380150B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0E7C3-E519-F399-8D43-9379528A1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A2DD7-8245-9B50-A2BF-BBACC0B25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18998-14F5-86B3-FAFE-A82E84E0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DCF81-A64F-2764-8AEF-FBAFB5226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622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AF5FB-AE39-14D5-CA6C-3E0A61DA5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23303-486F-EFF1-F33F-25F5470B9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22744-7B7B-33B2-96EE-C72DD27F4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4420C-02AA-8DD7-0B16-5606DFC1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FAC7E-0519-0910-9A98-0647005DC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94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96F9-40EA-F928-6632-8AE5975A0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4E9C1-807D-0959-6FF5-7C470EBA5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5E0A5-7396-0C62-5F23-CBED36E57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80893-7565-25D9-0791-4E8E3176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F0084-46AD-C11C-55F1-56C69507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927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491F5-A88A-1F0B-DAC4-2DAB27F4C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98A45-68A5-5448-D50B-461C09A44A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0C3F4-61C3-999F-290D-98309106E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5E138-D084-719F-BAA1-B7BD1C940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0A8305-498A-84FB-BD60-FB4DDCB73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1B00E9-6D03-E69F-04E6-59C558D3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64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27ADD-9E7E-6DA8-4891-FC7AA7012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F8342-3CF7-39A7-9027-E6ADA7FE2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FFAD64-EF72-18F2-32E1-17D27173E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61FFCC-05C7-5115-0644-F81702EA1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67EA9-1E9B-A3CA-9604-EB0F66085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449CAC-CC80-B296-AF22-900C5AEA3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A2DF8D-88F1-278C-9E3A-B48A29503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0B52A-0EF6-9B51-410E-3D8A363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3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4F3C5-9C55-E5D3-3CE6-D65799B15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19F473-A9ED-0548-D22F-550579FE3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30D778-028E-8C81-E4B2-CF5938780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6D1C6C-F737-F3A6-FA7C-DA59B76F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48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20CEFA-2060-D261-6BB9-6B68BEAE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2F4D09-2EBD-8886-BF34-7B4FDEA37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1BC108-DFA9-766B-79EA-9E6B84BA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4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DF4B0-D7AC-FCF4-8660-70AAAE2B4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A711E-30FC-9431-B03D-B3F20BB46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A7E4C9-4D9C-DB52-9C89-352049368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7FDE1-417D-3CCB-3DCB-8D651AB8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72075-FE45-0E37-34EE-76C88C72C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9F7AE-A9CB-E2E3-0E78-2AEE9DDE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05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C2CC9-C80E-4B6E-182E-9CB80657F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079783-F142-7A72-87AF-ECD710953E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9DC7B-2082-A027-AD28-6A45829E7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956DD-07DB-9052-4DF7-B69BD791D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DEC4D-8B6E-167C-4EA3-D7BB12ED8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40C94-5705-8B4A-D3E4-366E8F48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50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8C9F44-4F1D-00D5-7AF1-AF27AE5C0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2580E-7A57-DE1F-86CA-A027261F8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3C44C-52A5-A148-7FB1-0DCC4DB10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02093-18ED-43D4-A8E7-0496857241D6}" type="datetimeFigureOut">
              <a:rPr lang="en-GB" smtClean="0"/>
              <a:t>24/01/2023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6AF5D-EDA1-A426-E5A3-9AAF96422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365A0-5316-CB13-D2DE-558CC5AD3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51CBB-460F-4059-AFFB-7AA615FD1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92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36151-328B-2BD7-F346-E46F3C620A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Air and Social Reform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541A19-33CA-1829-1CA2-817B662786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HI3T5 week 13</a:t>
            </a:r>
          </a:p>
          <a:p>
            <a:r>
              <a:rPr lang="en-GB" dirty="0" err="1"/>
              <a:t>Dr.</a:t>
            </a:r>
            <a:r>
              <a:rPr lang="en-GB" dirty="0"/>
              <a:t> 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3378835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DADFB-D7FB-86D6-69E7-B833EB2B4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208" y="475488"/>
            <a:ext cx="10515600" cy="53082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/>
              <a:t>Some nitrogen compounds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“nitrous air” = nitric oxide = NO</a:t>
            </a:r>
          </a:p>
          <a:p>
            <a:pPr marL="0" indent="0">
              <a:buNone/>
            </a:pPr>
            <a:r>
              <a:rPr lang="en-GB" dirty="0"/>
              <a:t>“inflammable nitrous air” = “laughing gas” = nitrous oxide = N2O</a:t>
            </a:r>
          </a:p>
          <a:p>
            <a:pPr marL="0" indent="0">
              <a:buNone/>
            </a:pPr>
            <a:r>
              <a:rPr lang="en-GB" dirty="0"/>
              <a:t>“dephlogisticated nitrous air” = nitrogen dioxide = NO2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“nitre” = “</a:t>
            </a:r>
            <a:r>
              <a:rPr lang="en-GB" dirty="0" err="1"/>
              <a:t>saltpeter</a:t>
            </a:r>
            <a:r>
              <a:rPr lang="en-GB" dirty="0"/>
              <a:t>” = potassium nitrate = KNO3</a:t>
            </a:r>
          </a:p>
          <a:p>
            <a:pPr marL="0" indent="0">
              <a:buNone/>
            </a:pPr>
            <a:r>
              <a:rPr lang="en-GB" dirty="0"/>
              <a:t>the element nitrogen = N</a:t>
            </a:r>
          </a:p>
          <a:p>
            <a:pPr marL="0" indent="0">
              <a:buNone/>
            </a:pPr>
            <a:r>
              <a:rPr lang="en-GB" dirty="0"/>
              <a:t>nitrogen gas = N2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32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F5BBF1-EC36-F4AA-E315-EF5478D704E7}"/>
              </a:ext>
            </a:extLst>
          </p:cNvPr>
          <p:cNvSpPr txBox="1"/>
          <p:nvPr/>
        </p:nvSpPr>
        <p:spPr>
          <a:xfrm>
            <a:off x="1397126" y="1116229"/>
            <a:ext cx="998715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4A4D51"/>
                </a:solidFill>
              </a:rPr>
              <a:t>Interpret. </a:t>
            </a:r>
            <a:r>
              <a:rPr lang="en-GB" sz="2800" b="0" i="0" dirty="0">
                <a:solidFill>
                  <a:srgbClr val="4A4D51"/>
                </a:solidFill>
                <a:effectLst/>
              </a:rPr>
              <a:t>Decipher the source so that it can be understood by a non-specialist audience. This may mean explaining technical terms, rephrasing complicated sentences, identifying rhetorical devices or figures of speech, or (for long texts) summarising the argument or narrative.</a:t>
            </a:r>
          </a:p>
          <a:p>
            <a:endParaRPr lang="en-GB" sz="2800" dirty="0">
              <a:solidFill>
                <a:srgbClr val="4A4D51"/>
              </a:solidFill>
            </a:endParaRPr>
          </a:p>
          <a:p>
            <a:endParaRPr lang="en-GB" sz="2800" dirty="0">
              <a:solidFill>
                <a:srgbClr val="4A4D51"/>
              </a:solidFill>
            </a:endParaRPr>
          </a:p>
          <a:p>
            <a:r>
              <a:rPr lang="en-GB" sz="2800" b="1" dirty="0">
                <a:solidFill>
                  <a:srgbClr val="383838"/>
                </a:solidFill>
                <a:effectLst/>
              </a:rPr>
              <a:t>Contextualise. </a:t>
            </a:r>
            <a:r>
              <a:rPr lang="en-GB" sz="2800" b="0" i="0" dirty="0">
                <a:solidFill>
                  <a:srgbClr val="383838"/>
                </a:solidFill>
                <a:effectLst/>
              </a:rPr>
              <a:t>Relate the source to wider historical developments of the kind that we have covered in the module, such as the growth of the fiscal-military state, the growth of a consumer culture, and the outbreak of the French Revolution.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6371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6F36-7DDE-49E8-6336-53433F8D1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https://www.youtube.com/watch?v=tyhWF1EYtok</a:t>
            </a:r>
          </a:p>
        </p:txBody>
      </p:sp>
    </p:spTree>
    <p:extLst>
      <p:ext uri="{BB962C8B-B14F-4D97-AF65-F5344CB8AC3E}">
        <p14:creationId xmlns:p14="http://schemas.microsoft.com/office/powerpoint/2010/main" val="4102586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906F4-F308-7721-BE33-244FF7BC0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5952" y="1615313"/>
            <a:ext cx="5114544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sz="4000" dirty="0"/>
              <a:t>gaseous state</a:t>
            </a:r>
          </a:p>
          <a:p>
            <a:pPr marL="0" indent="0" algn="ctr">
              <a:buNone/>
            </a:pPr>
            <a:r>
              <a:rPr lang="en-GB" sz="4000" dirty="0"/>
              <a:t>gas</a:t>
            </a:r>
            <a:r>
              <a:rPr lang="en-GB" sz="4000" dirty="0">
                <a:solidFill>
                  <a:srgbClr val="FF0000"/>
                </a:solidFill>
              </a:rPr>
              <a:t>es</a:t>
            </a:r>
          </a:p>
          <a:p>
            <a:pPr marL="0" indent="0" algn="ctr">
              <a:buNone/>
            </a:pPr>
            <a:r>
              <a:rPr lang="en-GB" sz="4000" dirty="0"/>
              <a:t>“hydrogen”</a:t>
            </a:r>
          </a:p>
          <a:p>
            <a:pPr marL="0" indent="0" algn="ctr">
              <a:buNone/>
            </a:pPr>
            <a:r>
              <a:rPr lang="en-GB" sz="4000" dirty="0"/>
              <a:t>“oxygen”</a:t>
            </a:r>
          </a:p>
          <a:p>
            <a:pPr marL="0" indent="0" algn="ctr">
              <a:buNone/>
            </a:pPr>
            <a:r>
              <a:rPr lang="en-GB" sz="4000" dirty="0"/>
              <a:t>test tubes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0046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8EB5D4-B427-4400-8D37-62F987A67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634"/>
            <a:ext cx="12192000" cy="75921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6BDBCC-907C-D803-050B-1058598BAB77}"/>
              </a:ext>
            </a:extLst>
          </p:cNvPr>
          <p:cNvSpPr txBox="1"/>
          <p:nvPr/>
        </p:nvSpPr>
        <p:spPr>
          <a:xfrm>
            <a:off x="0" y="6032325"/>
            <a:ext cx="1063544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Coventry City Council Website, data from 2019</a:t>
            </a:r>
          </a:p>
          <a:p>
            <a:r>
              <a:rPr lang="en-GB" dirty="0"/>
              <a:t>Red spots = nitrogen dioxide (NO2) concentrations above 40 micrograms per cubic metre</a:t>
            </a:r>
          </a:p>
          <a:p>
            <a:r>
              <a:rPr lang="en-GB" dirty="0"/>
              <a:t>Coventry an ‘Air Quality Management Area’ since 2009; now has Air Quality Action Plan</a:t>
            </a:r>
          </a:p>
        </p:txBody>
      </p:sp>
    </p:spTree>
    <p:extLst>
      <p:ext uri="{BB962C8B-B14F-4D97-AF65-F5344CB8AC3E}">
        <p14:creationId xmlns:p14="http://schemas.microsoft.com/office/powerpoint/2010/main" val="3602356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ffusion tube providing indicative monthly average nitrogen dioxide levels">
            <a:extLst>
              <a:ext uri="{FF2B5EF4-FFF2-40B4-BE49-F238E27FC236}">
                <a16:creationId xmlns:a16="http://schemas.microsoft.com/office/drawing/2014/main" id="{7992B9AB-0AB0-EDB8-535D-D099D41A0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252" y="645794"/>
            <a:ext cx="6490716" cy="486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8D1B4B-A439-A3AD-29E4-4671431DFE3C}"/>
              </a:ext>
            </a:extLst>
          </p:cNvPr>
          <p:cNvSpPr txBox="1"/>
          <p:nvPr/>
        </p:nvSpPr>
        <p:spPr>
          <a:xfrm>
            <a:off x="1865376" y="5861304"/>
            <a:ext cx="7808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“Diffusion tube” of the kind used by the Coventry City Council to measure nitrogen dioxide (NO2) levels</a:t>
            </a:r>
          </a:p>
        </p:txBody>
      </p:sp>
    </p:spTree>
    <p:extLst>
      <p:ext uri="{BB962C8B-B14F-4D97-AF65-F5344CB8AC3E}">
        <p14:creationId xmlns:p14="http://schemas.microsoft.com/office/powerpoint/2010/main" val="784558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ellow Dust">
            <a:extLst>
              <a:ext uri="{FF2B5EF4-FFF2-40B4-BE49-F238E27FC236}">
                <a16:creationId xmlns:a16="http://schemas.microsoft.com/office/drawing/2014/main" id="{AA96BB73-B638-4C90-85FE-0BE5099E5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49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02E7AE-FFC7-6732-9C76-11E6EB6AF999}"/>
              </a:ext>
            </a:extLst>
          </p:cNvPr>
          <p:cNvSpPr txBox="1"/>
          <p:nvPr/>
        </p:nvSpPr>
        <p:spPr>
          <a:xfrm>
            <a:off x="135925" y="5756275"/>
            <a:ext cx="11726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“Yellow Dust,” by Nerea Calvillo (CIM, Warwick), designed for the Seoul Biennale of Architecture and Urbanism 2017</a:t>
            </a:r>
          </a:p>
        </p:txBody>
      </p:sp>
    </p:spTree>
    <p:extLst>
      <p:ext uri="{BB962C8B-B14F-4D97-AF65-F5344CB8AC3E}">
        <p14:creationId xmlns:p14="http://schemas.microsoft.com/office/powerpoint/2010/main" val="2159799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D492B88-874C-8DCD-D907-DEBECF40D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21" y="301896"/>
            <a:ext cx="12192000" cy="62542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47E83A-7D3A-7272-80C3-CD254A8A3DF3}"/>
              </a:ext>
            </a:extLst>
          </p:cNvPr>
          <p:cNvSpPr txBox="1"/>
          <p:nvPr/>
        </p:nvSpPr>
        <p:spPr>
          <a:xfrm>
            <a:off x="309602" y="974217"/>
            <a:ext cx="725248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“The toolkit focuses on strengthening connections to ongoing environmental projects, supporting communities to set up air quality projects, and mobilizing citizen data to build less polluting environments.” – Jennifer </a:t>
            </a:r>
            <a:r>
              <a:rPr lang="en-GB" sz="2400" dirty="0" err="1"/>
              <a:t>Gabrys</a:t>
            </a:r>
            <a:r>
              <a:rPr lang="en-GB" sz="2400" dirty="0"/>
              <a:t>, University of Cambridge, Sociology</a:t>
            </a:r>
          </a:p>
        </p:txBody>
      </p:sp>
    </p:spTree>
    <p:extLst>
      <p:ext uri="{BB962C8B-B14F-4D97-AF65-F5344CB8AC3E}">
        <p14:creationId xmlns:p14="http://schemas.microsoft.com/office/powerpoint/2010/main" val="496319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86CB4F-5FD1-45B9-9F3C-6E81673B5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399" y="0"/>
            <a:ext cx="7947094" cy="1288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55FD1A-16E4-4667-9C0E-55E0C2AF0888}"/>
              </a:ext>
            </a:extLst>
          </p:cNvPr>
          <p:cNvSpPr txBox="1"/>
          <p:nvPr/>
        </p:nvSpPr>
        <p:spPr>
          <a:xfrm>
            <a:off x="7880278" y="5414481"/>
            <a:ext cx="3811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“Doctor Phlogiston, the Priestley Politician or the Political Priest,” July 1791</a:t>
            </a:r>
          </a:p>
        </p:txBody>
      </p:sp>
    </p:spTree>
    <p:extLst>
      <p:ext uri="{BB962C8B-B14F-4D97-AF65-F5344CB8AC3E}">
        <p14:creationId xmlns:p14="http://schemas.microsoft.com/office/powerpoint/2010/main" val="2234158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127D1B-D31D-47C5-BE5F-1CF81F6F6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67" y="130482"/>
            <a:ext cx="11212530" cy="672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0099C62C-38DF-CA6D-0187-D1D5391CA5C8}"/>
              </a:ext>
            </a:extLst>
          </p:cNvPr>
          <p:cNvCxnSpPr>
            <a:cxnSpLocks/>
          </p:cNvCxnSpPr>
          <p:nvPr/>
        </p:nvCxnSpPr>
        <p:spPr>
          <a:xfrm flipH="1">
            <a:off x="6276513" y="436426"/>
            <a:ext cx="1972500" cy="2546471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9C70419-72AF-CC75-5757-1ADD88D8E35F}"/>
              </a:ext>
            </a:extLst>
          </p:cNvPr>
          <p:cNvCxnSpPr>
            <a:cxnSpLocks/>
          </p:cNvCxnSpPr>
          <p:nvPr/>
        </p:nvCxnSpPr>
        <p:spPr>
          <a:xfrm>
            <a:off x="4601770" y="801890"/>
            <a:ext cx="1674743" cy="3388370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1290BB-DD77-E46B-115E-F8CDCFA94AF7}"/>
              </a:ext>
            </a:extLst>
          </p:cNvPr>
          <p:cNvCxnSpPr>
            <a:cxnSpLocks/>
          </p:cNvCxnSpPr>
          <p:nvPr/>
        </p:nvCxnSpPr>
        <p:spPr>
          <a:xfrm>
            <a:off x="9832197" y="323975"/>
            <a:ext cx="0" cy="122961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0777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fb492bf-44f9-4275-a6b1-45cc31a8634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321</Words>
  <Application>Microsoft Office PowerPoint</Application>
  <PresentationFormat>Widescreen</PresentationFormat>
  <Paragraphs>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Air and Social Reform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and Social Reform</dc:title>
  <dc:creator>Bycroft, Michael</dc:creator>
  <cp:lastModifiedBy>Michael</cp:lastModifiedBy>
  <cp:revision>3</cp:revision>
  <dcterms:created xsi:type="dcterms:W3CDTF">2023-01-24T12:42:52Z</dcterms:created>
  <dcterms:modified xsi:type="dcterms:W3CDTF">2023-01-24T17:00:04Z</dcterms:modified>
</cp:coreProperties>
</file>