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73759-ECFC-7717-F787-05DD33C1D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9E6971-12C4-DAC1-F1CC-5B834B160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0A148-8A38-B0CB-0F9C-9FA23214E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3F68F-B6D2-7498-20A9-940A4C368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55E13-9107-6151-CAF7-633929392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98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3922C-1A58-CB53-410A-ABADC5C7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58F102-3D95-D86D-6CEC-DDA930BFD5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41E03-DAA5-832D-66D7-19A9318A5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33C71-20AE-694A-AE7E-FD7B56BF3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C4582-9CEB-2C4F-D41C-FA159A44F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106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418CB2-2462-F4EE-A286-0C97DB1747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F569DC-51FF-0EAA-EED1-AF6A60E1DE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0F9BB-2D63-0F82-41BC-17F0402D8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B5541-C192-6298-93B5-B35B4F760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36026-C989-EF03-24D1-2DDAA2DE8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84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D130E-7C52-C6A6-567F-677326D8A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C8272-2134-831E-A957-787899632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58435-15B1-A72C-E9A0-D792E0FF8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0BE9A-91F9-6462-4B4F-46198D994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F9E14-1365-38AE-5CD6-37A76150D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24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94B84-236D-070D-5ACA-03E5C1BB3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4A9FD2-5D8B-50BA-7433-6CFB6FE0A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65874-6514-6DDA-722B-1544C20D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E106C-DBC3-7F9E-06B7-CD522B8A7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EB273-2B67-DC4B-1C40-56E3BFEDC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88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CCEAF-F4DC-0E41-5FEC-19512223B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E31EB-4C8E-9628-4FFB-E88FB0F7BD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CBE66C-F738-141F-71B3-1E6DFA4F3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52DE58-16C7-7D04-599A-4ECC4272E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8843A5-3204-79B6-6F91-3F912A59B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0DFA1-DA6D-23A7-7136-DCD4CC7A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36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2E936-F0AA-7BD9-0D64-072E74BC6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AD17DD-D677-599C-0E6D-B2B3D97A0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D98687-973A-D554-DF36-0C70902E1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F1983C-B6BF-F45B-5C27-CBDDE174D8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2967E2-BFC4-EED5-373A-A24B44B0F4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BD6116-A8A6-72BD-EDF1-B8BD9B509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3D843E-4DBE-A22D-1A53-A43B37384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A3420B-3FFF-E019-5B5B-4B3C2B72F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520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5585D-4EC2-7C3C-2D9E-EFD481D1C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04F73-D3BE-F232-CC5B-951560708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B10F0-0807-543A-312D-2F609877A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B84C2E-B9B1-0AE4-CC69-7D2F605F8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03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CF39DF-84A9-A72A-EB41-B59ADE772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4FD9EB-245D-6A7A-933B-53C3845CE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A4035D-4337-8DD2-915D-B0B18C9E0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846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FB43-D482-8FF7-5247-117B5D664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A390A-53EE-ACC1-7B43-986C8C974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F48B4-3A3E-2B62-59DD-9BA3D3147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C16BC-8DD2-439C-FBD4-EBB6138B5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DCC50-D503-E04D-F2E1-AA102FE36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E245E0-CD83-FC20-64E6-07C5B543B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4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C9F04-5906-6F49-A9F9-068A20602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806B90-4D40-A6D9-E0CE-B9058D44B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6B5E49-F489-285B-9C9F-543067D6E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62D2CB-C486-9533-5AE2-28011069F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C4B60E-A25F-673C-45C1-810EB3BE7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61C034-5C62-AA63-5CBC-3B16990A6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01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F8C238-F892-35EB-204B-412161041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57AB4-3857-0E84-1BDA-5E1B54B28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846BE-044E-4F05-8E7F-291FA791A3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6A365-EF41-4840-88B5-A8E10717F0F8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41A27-0D40-9A84-30C1-507B57712B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A0F64-82E5-27D0-CC24-8D9315BD7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B2C32-B760-4759-BB14-843F1E551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276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rminghammuseums.org.uk/birmingham-museum-and-art-gallery/virtual-tour" TargetMode="External"/><Relationship Id="rId2" Type="http://schemas.openxmlformats.org/officeDocument/2006/relationships/hyperlink" Target="https://www.birminghammuseums.org.uk/thinktank/highlights/smethwick-engin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irminghammuseums.org.uk/museum-of-the-jewellery-quarter/360-tou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B8D61-4971-11CA-F8F5-3B936DDF0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Jewellery/silver and the Industrial Revolution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A439E2-0A88-CD8F-5CAE-D17959250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62676"/>
            <a:ext cx="9144000" cy="1655762"/>
          </a:xfrm>
        </p:spPr>
        <p:txBody>
          <a:bodyPr/>
          <a:lstStyle/>
          <a:p>
            <a:r>
              <a:rPr lang="en-GB" dirty="0"/>
              <a:t>HI3T5 week 14</a:t>
            </a:r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2960616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4E5BF-C603-8FCC-D06D-990FAF8AF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9096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https://www.birminghammuseums.org.uk/thinktank/highlights/smethwick-engine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3"/>
              </a:rPr>
              <a:t>https://www.birminghammuseums.org.uk/birmingham-museum-and-art-gallery/virtual-tour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4"/>
              </a:rPr>
              <a:t>https://www.birminghammuseums.org.uk/museum-of-the-jewellery-quarter/360-tour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5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213B4-054A-1311-1F50-991C9547C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48" y="493776"/>
            <a:ext cx="10975848" cy="6071616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220000"/>
              </a:lnSpc>
              <a:buNone/>
            </a:pPr>
            <a:r>
              <a:rPr lang="en-GB" sz="5100" dirty="0"/>
              <a:t>1238 – earliest attempt in England to regulate the quality of gold and silver wares</a:t>
            </a:r>
          </a:p>
          <a:p>
            <a:pPr marL="0" indent="0">
              <a:lnSpc>
                <a:spcPct val="220000"/>
              </a:lnSpc>
              <a:buNone/>
            </a:pPr>
            <a:r>
              <a:rPr lang="en-GB" sz="5100" dirty="0"/>
              <a:t>1300 – ‘Guardians of the craft’ assigned to assay wares at workshops</a:t>
            </a:r>
          </a:p>
          <a:p>
            <a:pPr marL="0" indent="0">
              <a:lnSpc>
                <a:spcPct val="220000"/>
              </a:lnSpc>
              <a:buNone/>
            </a:pPr>
            <a:r>
              <a:rPr lang="en-GB" sz="5100" dirty="0"/>
              <a:t>1478 – Goldsmith’s Hall in London becomes permanent site of assays</a:t>
            </a:r>
          </a:p>
          <a:p>
            <a:pPr marL="0" indent="0">
              <a:lnSpc>
                <a:spcPct val="220000"/>
              </a:lnSpc>
              <a:buNone/>
            </a:pPr>
            <a:r>
              <a:rPr lang="en-GB" sz="5100" dirty="0"/>
              <a:t>1757 – counterfeiting hallmarks becomes a felony punishable by death</a:t>
            </a:r>
          </a:p>
          <a:p>
            <a:pPr marL="0" indent="0">
              <a:lnSpc>
                <a:spcPct val="220000"/>
              </a:lnSpc>
              <a:buNone/>
            </a:pPr>
            <a:r>
              <a:rPr lang="en-GB" sz="5100" dirty="0">
                <a:solidFill>
                  <a:srgbClr val="FF0000"/>
                </a:solidFill>
              </a:rPr>
              <a:t>1773 – Birmingham and Sheffield assay offices created by parliament</a:t>
            </a:r>
          </a:p>
          <a:p>
            <a:pPr marL="0" indent="0">
              <a:lnSpc>
                <a:spcPct val="220000"/>
              </a:lnSpc>
              <a:buNone/>
            </a:pPr>
            <a:r>
              <a:rPr lang="en-GB" sz="5100" dirty="0"/>
              <a:t>1784 – duty on silver re-imposed; duty on gold imposed</a:t>
            </a:r>
          </a:p>
          <a:p>
            <a:pPr marL="0" indent="0">
              <a:lnSpc>
                <a:spcPct val="220000"/>
              </a:lnSpc>
              <a:buNone/>
            </a:pPr>
            <a:r>
              <a:rPr lang="en-GB" sz="5100" dirty="0"/>
              <a:t>1824 – Birmingham Assay Office now assays gold as well as silver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488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F7043-E5B7-C3BC-2033-4DC806B08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8076"/>
            <a:ext cx="10515600" cy="59938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1712 – ‘Newcomen’ steam engine invented by Thomas Newcomen, Devonshire ironmonger</a:t>
            </a:r>
          </a:p>
          <a:p>
            <a:pPr marL="0" indent="0">
              <a:buNone/>
            </a:pPr>
            <a:r>
              <a:rPr lang="en-GB" dirty="0"/>
              <a:t>1762 – Mathew Boulton begins building Soho Manufactory</a:t>
            </a:r>
          </a:p>
          <a:p>
            <a:pPr marL="0" indent="0">
              <a:buNone/>
            </a:pPr>
            <a:r>
              <a:rPr lang="en-GB" dirty="0"/>
              <a:t>1765 – ‘separate condenser’ invented by James Watt, then an instrument-maker at Glasgow University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1773 – Birmingham Assay Office created by Act of Parliament</a:t>
            </a:r>
          </a:p>
          <a:p>
            <a:pPr marL="0" indent="0">
              <a:buNone/>
            </a:pPr>
            <a:r>
              <a:rPr lang="en-GB" dirty="0"/>
              <a:t>1775 – Boulton and Watt enter business partnership based on ownership of patent of Watt’s engine</a:t>
            </a:r>
          </a:p>
          <a:p>
            <a:pPr marL="0" indent="0">
              <a:buNone/>
            </a:pPr>
            <a:r>
              <a:rPr lang="en-GB" dirty="0"/>
              <a:t>1781 – Watt acquires patent for ‘sun and planet gear’ that turns reciprocating engine into rotational one</a:t>
            </a:r>
          </a:p>
          <a:p>
            <a:pPr marL="0" indent="0">
              <a:buNone/>
            </a:pPr>
            <a:r>
              <a:rPr lang="en-GB" dirty="0"/>
              <a:t>1788 – Soho Mint established to strike copper coins using steam engines</a:t>
            </a:r>
          </a:p>
          <a:p>
            <a:pPr marL="0" indent="0">
              <a:buNone/>
            </a:pPr>
            <a:r>
              <a:rPr lang="en-GB" dirty="0"/>
              <a:t>1796 – Soho Foundry established by Boulton and Watt to manufacture steam engines</a:t>
            </a:r>
          </a:p>
          <a:p>
            <a:pPr marL="0" indent="0">
              <a:buNone/>
            </a:pPr>
            <a:r>
              <a:rPr lang="en-GB" dirty="0"/>
              <a:t>1797 – Boulton granted license to strike British coins</a:t>
            </a:r>
          </a:p>
        </p:txBody>
      </p:sp>
    </p:spTree>
    <p:extLst>
      <p:ext uri="{BB962C8B-B14F-4D97-AF65-F5344CB8AC3E}">
        <p14:creationId xmlns:p14="http://schemas.microsoft.com/office/powerpoint/2010/main" val="2932590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4D675-C73C-1068-FE40-725EDE60F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0916"/>
            <a:ext cx="10515600" cy="5916168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GB" sz="2400" b="0" i="0" dirty="0">
                <a:effectLst/>
              </a:rPr>
              <a:t>The task for the week, aside from reading the Tann book, is to find and consult </a:t>
            </a:r>
            <a:r>
              <a:rPr lang="en-GB" sz="2400" b="1" i="0" dirty="0">
                <a:effectLst/>
              </a:rPr>
              <a:t>one other primary or secondary source </a:t>
            </a:r>
            <a:r>
              <a:rPr lang="en-GB" sz="2400" b="0" i="0" dirty="0">
                <a:effectLst/>
              </a:rPr>
              <a:t>that </a:t>
            </a:r>
            <a:r>
              <a:rPr lang="en-GB" sz="2400" b="1" i="0" dirty="0">
                <a:effectLst/>
              </a:rPr>
              <a:t>adds to</a:t>
            </a:r>
            <a:r>
              <a:rPr lang="en-GB" sz="2400" b="0" i="0" dirty="0">
                <a:effectLst/>
              </a:rPr>
              <a:t> the early history of the Assay Office as described by Tann. Make a note of a) what your source adds to Tann's account and b) any obstacles you face in finding and consulting sources. We will talk about both in the seminar.</a:t>
            </a:r>
          </a:p>
          <a:p>
            <a:pPr marL="0" indent="0" algn="l">
              <a:buNone/>
            </a:pPr>
            <a:r>
              <a:rPr lang="en-GB" sz="2400" b="0" i="0" dirty="0">
                <a:effectLst/>
              </a:rPr>
              <a:t> </a:t>
            </a:r>
          </a:p>
          <a:p>
            <a:pPr marL="0" indent="0" algn="l">
              <a:buNone/>
            </a:pPr>
            <a:r>
              <a:rPr lang="en-GB" sz="2400" b="0" i="0" dirty="0">
                <a:effectLst/>
              </a:rPr>
              <a:t>Some clues for finding sources:</a:t>
            </a:r>
          </a:p>
          <a:p>
            <a:r>
              <a:rPr lang="en-GB" b="0" i="0" dirty="0">
                <a:effectLst/>
              </a:rPr>
              <a:t>the </a:t>
            </a:r>
            <a:r>
              <a:rPr lang="en-GB" b="0" i="0" dirty="0" err="1">
                <a:effectLst/>
              </a:rPr>
              <a:t>classmark</a:t>
            </a:r>
            <a:r>
              <a:rPr lang="en-GB" b="0" i="0" dirty="0">
                <a:effectLst/>
              </a:rPr>
              <a:t> of Tann's book in the library is HC 258.B57 T36, which is on floor 5 of the library - other books on that shelf may be relevant</a:t>
            </a:r>
          </a:p>
          <a:p>
            <a:r>
              <a:rPr lang="en-GB" b="0" i="0" dirty="0">
                <a:effectLst/>
              </a:rPr>
              <a:t>ten editions of the Encyclopaedia Britannica, including the first edition from the 1770s, have been digitized by National Libraries of Scotland</a:t>
            </a:r>
          </a:p>
          <a:p>
            <a:r>
              <a:rPr lang="en-GB" b="0" i="0" dirty="0">
                <a:effectLst/>
              </a:rPr>
              <a:t>related search terms are 'industrial revolution', 'Mathew Boulton', 'Birmingham history', 'goldsmiths' company,' etc.</a:t>
            </a:r>
          </a:p>
          <a:p>
            <a:r>
              <a:rPr lang="en-GB" b="0" i="0" dirty="0">
                <a:effectLst/>
              </a:rPr>
              <a:t>the Birmingham Museums website has a searchable database of images of objects in their collections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810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837b14a1-3314-45fa-901d-5dd73df25e0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426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Jewellery/silver and the Industrial Revolution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Jewellery/silver and the Industrial Revolution</dc:title>
  <dc:creator>Bycroft, Michael</dc:creator>
  <cp:lastModifiedBy>Michael</cp:lastModifiedBy>
  <cp:revision>3</cp:revision>
  <dcterms:created xsi:type="dcterms:W3CDTF">2023-01-31T12:23:05Z</dcterms:created>
  <dcterms:modified xsi:type="dcterms:W3CDTF">2023-01-31T16:46:34Z</dcterms:modified>
</cp:coreProperties>
</file>