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6" r:id="rId6"/>
    <p:sldId id="264" r:id="rId7"/>
    <p:sldId id="261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3B1AE-07DC-4411-EFBF-F6AEFB12A9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6498F9-8804-FA2C-749E-5C00DB92C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FF7EC-AB00-2DBA-FD9A-20E7BCC50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34EA1-5E5F-3A5E-4368-2BCA0375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72B77-8361-F447-4AFB-086A1186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31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06758-376E-5882-A40F-E8C72D50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8E3AAF-ACC3-EBF5-5568-195DCA3B93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C7550-BB94-CFEC-3AE7-66F80450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D1CEB-677C-73AB-7885-6084ABB48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9CF7F-5D77-D802-B14A-38D8BA5B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12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8864E7-231E-8556-3A76-E56604C8F1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F60F1A-F1FA-F8AD-7E0D-539A27FF3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7D122-62AD-B1C0-B3E4-CE702ACEC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A305B-984C-AD44-A957-20D272422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1C00C-9387-D945-D402-BC4101F64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89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43422-0511-0CAF-FD7B-550EA502C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5E9F2-4315-68B1-3E95-A53D4016D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C3E56-D53F-E41B-66AC-37673959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9F8F9-4176-C0F3-CE37-72A3CEFBC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57C3E-2AF8-292B-A3BF-BEA26C8F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58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A4E0-E4C9-478D-E812-8AB398F97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67C6C-E914-31E4-9237-BA9811A2C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45474-7468-595D-7C6C-58F4D490B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F3EB5-D0F0-D4EB-1249-87341D0C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B5AF0-2006-57C3-8EF8-58E78C78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70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7D365-D564-0A0D-FF63-AF9567A9C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E1A20-5053-2E8E-8F63-9570D9C805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42972-2B99-F17B-CD3D-04E318FE0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BBFB8-9CAF-477F-8B86-F96D4964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AB9DE-377B-6179-96F6-120F51C7C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776E0-986C-9BE2-F436-DB647318C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441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1A5D5-FB39-5B96-A38E-18DEB354E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4EF09-D178-A710-6073-4F2C74A6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47163-5E31-28B0-7AE2-A6D0BAD5E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47886E-94DB-8DCF-982E-8B009A717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F31EA4-52AF-4901-6755-3FBFD4B03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029E3E-E331-6B1D-C081-92FB8DE8E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8BF4E7-A9CB-1A0C-DDF9-B440468C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9CFE2A-16D2-EDE2-7AA1-59EEC3379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5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0B4A9-503B-721C-F9DB-6AB35C50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EC7DB7-C12E-73F9-9B69-6C811E05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029255-A1CF-2A4F-5165-A276B9B3E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2D454-8A42-E03F-F909-8928C49C9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D4A1B1-B47E-A02E-5E26-ABA31B2B2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8BAA09-8C01-82AD-6A6C-C68AB1D7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D36A1-6F9B-DD95-C45E-62D97C8EB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EE32C-72F0-C09C-238A-E039E0A3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76A89-8173-1D01-AEFA-7E9B3BB58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3B317C-DAC8-55D1-5FC8-060F6697DE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3AB09-A390-939C-F5F3-CC1D35001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0DFA1-FEC8-6170-03FE-1DC6132E3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83B6F-043E-4CEA-871E-B83EB50B3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419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31A7-D739-0703-AA52-F2259863D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77D854-064B-38E8-C002-B9397E1089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5FF7F-153B-2A24-4FC3-38EFE928C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F7673-D1EB-525C-5E11-45AF1801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9F59C-6FFD-7BFA-56B6-03C0852FC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D40F7-AF86-19AA-B1C3-059EFAAC3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1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0D8E10-0475-B287-A845-3150C9E81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D5351-3314-10FC-4171-D602A664E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4DF91-CA2B-0E58-695A-C6304CE337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77112-EA6C-4E1B-9E5C-6BF6ADDEE65D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A877A-E14B-4082-C5F1-2337FCA93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537DB-BC53-D929-6709-CD56871E5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B83E-AF5E-4099-AA32-43968A3E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38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oc.gov/item/2009582749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454CD-50CE-4E00-9801-2AC35211E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Land and the British Empire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0FD13-8758-45B0-C8E6-168CA6D8E1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15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92385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07DB63-B78C-1F85-59D8-03E53D775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" y="93301"/>
            <a:ext cx="12192000" cy="66713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9F3E15-78E3-BB24-C375-5B3718629636}"/>
              </a:ext>
            </a:extLst>
          </p:cNvPr>
          <p:cNvSpPr txBox="1"/>
          <p:nvPr/>
        </p:nvSpPr>
        <p:spPr>
          <a:xfrm>
            <a:off x="1072134" y="476935"/>
            <a:ext cx="6185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Sue </a:t>
            </a:r>
            <a:r>
              <a:rPr lang="en-GB" dirty="0" err="1"/>
              <a:t>Tungate</a:t>
            </a:r>
            <a:r>
              <a:rPr lang="en-GB" dirty="0"/>
              <a:t>, "Mathew Boulton and the Soho Mint: Copper to Customer" (University of Birmingham PhD thesis, 2010)</a:t>
            </a:r>
          </a:p>
          <a:p>
            <a:endParaRPr lang="en-GB" dirty="0"/>
          </a:p>
          <a:p>
            <a:r>
              <a:rPr lang="en-GB" dirty="0"/>
              <a:t>Data in millions</a:t>
            </a:r>
          </a:p>
        </p:txBody>
      </p:sp>
    </p:spTree>
    <p:extLst>
      <p:ext uri="{BB962C8B-B14F-4D97-AF65-F5344CB8AC3E}">
        <p14:creationId xmlns:p14="http://schemas.microsoft.com/office/powerpoint/2010/main" val="3440856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2881C23A-FC1D-5E6B-6911-34B96FF85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0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E86692-4B6A-497C-D382-23A9505DE2BA}"/>
              </a:ext>
            </a:extLst>
          </p:cNvPr>
          <p:cNvSpPr txBox="1"/>
          <p:nvPr/>
        </p:nvSpPr>
        <p:spPr>
          <a:xfrm>
            <a:off x="8314944" y="3995678"/>
            <a:ext cx="3877056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Protesters hold placards during an Invasion Day (aka Australia Day) rally in Sydney, Jan 26, 2023</a:t>
            </a:r>
          </a:p>
          <a:p>
            <a:endParaRPr lang="en-GB" sz="2000" dirty="0"/>
          </a:p>
          <a:p>
            <a:r>
              <a:rPr lang="en-GB" sz="2000" dirty="0"/>
              <a:t>Cf. raising of British flag at Sydney Cove, Australia, by British naval officers in 1788</a:t>
            </a:r>
          </a:p>
          <a:p>
            <a:endParaRPr lang="en-GB" sz="2000" dirty="0"/>
          </a:p>
          <a:p>
            <a:r>
              <a:rPr lang="en-GB" sz="2000" dirty="0"/>
              <a:t>Image: </a:t>
            </a:r>
            <a:r>
              <a:rPr lang="en-GB" sz="2000" i="1" dirty="0"/>
              <a:t>The Guardian Online</a:t>
            </a:r>
          </a:p>
        </p:txBody>
      </p:sp>
    </p:spTree>
    <p:extLst>
      <p:ext uri="{BB962C8B-B14F-4D97-AF65-F5344CB8AC3E}">
        <p14:creationId xmlns:p14="http://schemas.microsoft.com/office/powerpoint/2010/main" val="1233938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F873552-282A-1CB4-D1F4-B2333B6DF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1C0A2F-FEA2-8969-078D-B9F33394DE61}"/>
              </a:ext>
            </a:extLst>
          </p:cNvPr>
          <p:cNvSpPr txBox="1"/>
          <p:nvPr/>
        </p:nvSpPr>
        <p:spPr>
          <a:xfrm>
            <a:off x="0" y="6027003"/>
            <a:ext cx="647395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Whanganui river, New Zealand Aotearoa, granted legal personhood in 2017 </a:t>
            </a:r>
          </a:p>
        </p:txBody>
      </p:sp>
    </p:spTree>
    <p:extLst>
      <p:ext uri="{BB962C8B-B14F-4D97-AF65-F5344CB8AC3E}">
        <p14:creationId xmlns:p14="http://schemas.microsoft.com/office/powerpoint/2010/main" val="350996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EF412-2F87-D5A3-1CB3-24C843AA4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388" y="2639441"/>
            <a:ext cx="10555224" cy="297497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https://books.google.com/ngrams/</a:t>
            </a:r>
          </a:p>
        </p:txBody>
      </p:sp>
    </p:spTree>
    <p:extLst>
      <p:ext uri="{BB962C8B-B14F-4D97-AF65-F5344CB8AC3E}">
        <p14:creationId xmlns:p14="http://schemas.microsoft.com/office/powerpoint/2010/main" val="373813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79A5E-57B6-C9CF-2F08-5826F9CE5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2162"/>
            <a:ext cx="10515600" cy="49920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“France, notwithstanding all its natural resources, languishes under an oppressive load of the same kind [</a:t>
            </a:r>
            <a:r>
              <a:rPr lang="en-GB" dirty="0" err="1"/>
              <a:t>ie</a:t>
            </a:r>
            <a:r>
              <a:rPr lang="en-GB" dirty="0"/>
              <a:t>. debt].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“Land and capital stock are the two original sources of all revenue both private and </a:t>
            </a:r>
            <a:r>
              <a:rPr lang="en-GB" dirty="0" err="1"/>
              <a:t>publick</a:t>
            </a:r>
            <a:r>
              <a:rPr lang="en-GB" dirty="0"/>
              <a:t>.”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/>
              <a:t>Adam Smith, </a:t>
            </a:r>
            <a:r>
              <a:rPr lang="en-GB" i="1" dirty="0"/>
              <a:t>Wealth of Nations </a:t>
            </a:r>
            <a:r>
              <a:rPr lang="en-GB" dirty="0"/>
              <a:t>(1776), book 5, chap. 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Cf. Nathaniel </a:t>
            </a:r>
            <a:r>
              <a:rPr lang="en-GB" dirty="0" err="1"/>
              <a:t>Wolloch</a:t>
            </a:r>
            <a:r>
              <a:rPr lang="en-GB" dirty="0"/>
              <a:t>, </a:t>
            </a:r>
            <a:r>
              <a:rPr lang="en-GB" i="1" dirty="0"/>
              <a:t>Nature in the History of Economic Thought: How Natural Resources Became an Economic Concept </a:t>
            </a:r>
            <a:r>
              <a:rPr lang="en-GB" dirty="0"/>
              <a:t>(New York: Routledge, 2017).</a:t>
            </a:r>
          </a:p>
        </p:txBody>
      </p:sp>
    </p:spTree>
    <p:extLst>
      <p:ext uri="{BB962C8B-B14F-4D97-AF65-F5344CB8AC3E}">
        <p14:creationId xmlns:p14="http://schemas.microsoft.com/office/powerpoint/2010/main" val="186935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D22D8E-3459-F6C4-7DAB-26F70535E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980" y="113544"/>
            <a:ext cx="9832040" cy="66309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4CFC5-26C8-6CEE-4AB2-F7E4E434057F}"/>
              </a:ext>
            </a:extLst>
          </p:cNvPr>
          <p:cNvSpPr txBox="1"/>
          <p:nvPr/>
        </p:nvSpPr>
        <p:spPr>
          <a:xfrm>
            <a:off x="301752" y="6427308"/>
            <a:ext cx="116037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From Patrick O’Brien, “The Political Economy of British Taxation, 1660-1815,” </a:t>
            </a:r>
            <a:r>
              <a:rPr lang="en-GB" i="1" dirty="0"/>
              <a:t>The Economic History Review </a:t>
            </a:r>
            <a:r>
              <a:rPr lang="en-GB" dirty="0"/>
              <a:t>(1988)</a:t>
            </a:r>
          </a:p>
        </p:txBody>
      </p:sp>
    </p:spTree>
    <p:extLst>
      <p:ext uri="{BB962C8B-B14F-4D97-AF65-F5344CB8AC3E}">
        <p14:creationId xmlns:p14="http://schemas.microsoft.com/office/powerpoint/2010/main" val="869852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7FCBA-F11B-EFB9-E3CC-EA22F7726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84" y="144157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Kapil Raj, “Circulation and the Emergence of Modern Mapping: Great Britain and Early Colonial India, 1764–1820,” in </a:t>
            </a:r>
            <a:r>
              <a:rPr lang="en-GB" i="1" dirty="0"/>
              <a:t>Relocating Modern Science: Circulation and the Construction of Knowledge in South Asia and Europe, 1650-1900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James </a:t>
            </a:r>
            <a:r>
              <a:rPr lang="en-GB" dirty="0" err="1"/>
              <a:t>Rennell</a:t>
            </a:r>
            <a:r>
              <a:rPr lang="en-GB" dirty="0"/>
              <a:t>, </a:t>
            </a:r>
            <a:r>
              <a:rPr lang="en-GB" i="1" dirty="0"/>
              <a:t>Map of </a:t>
            </a:r>
            <a:r>
              <a:rPr lang="en-GB" i="1" dirty="0" err="1"/>
              <a:t>Hindoostan</a:t>
            </a:r>
            <a:r>
              <a:rPr lang="en-GB" i="1" dirty="0"/>
              <a:t> </a:t>
            </a:r>
            <a:r>
              <a:rPr lang="en-GB" dirty="0"/>
              <a:t>(1782)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https://www.loc.gov/item/2009582749/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78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9E468-5F4D-1526-F58D-37D2F04D4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080" y="1078992"/>
            <a:ext cx="10515600" cy="5303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Interpret </a:t>
            </a:r>
            <a:r>
              <a:rPr lang="en-GB" b="1" dirty="0" err="1"/>
              <a:t>Rennell’s</a:t>
            </a:r>
            <a:r>
              <a:rPr lang="en-GB" b="1" dirty="0"/>
              <a:t> map. </a:t>
            </a:r>
            <a:r>
              <a:rPr lang="en-GB" dirty="0"/>
              <a:t>What sorts of things does it contain? What does it omit? Are there any obscure terms or techniques that you can elucidate?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Explain the map. </a:t>
            </a:r>
            <a:r>
              <a:rPr lang="en-GB" dirty="0"/>
              <a:t>How was it made, for whom, and for what purpose? What map-making genre does it belong to?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Consider: </a:t>
            </a:r>
            <a:r>
              <a:rPr lang="en-GB" dirty="0"/>
              <a:t>In what sense can this map be seen as a form of material evaluation? What does it share (or not share) with other kinds of evaluation considered in earlier weeks?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55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360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Land and the British Empire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and the British Empire</dc:title>
  <dc:creator>Bycroft, Michael</dc:creator>
  <cp:lastModifiedBy>Bycroft, Michael</cp:lastModifiedBy>
  <cp:revision>1</cp:revision>
  <dcterms:created xsi:type="dcterms:W3CDTF">2023-01-31T13:44:45Z</dcterms:created>
  <dcterms:modified xsi:type="dcterms:W3CDTF">2023-01-31T15:02:03Z</dcterms:modified>
</cp:coreProperties>
</file>