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94" r:id="rId4"/>
    <p:sldId id="282" r:id="rId5"/>
    <p:sldId id="289" r:id="rId6"/>
    <p:sldId id="274" r:id="rId7"/>
    <p:sldId id="295" r:id="rId8"/>
    <p:sldId id="296" r:id="rId9"/>
    <p:sldId id="297" r:id="rId10"/>
    <p:sldId id="298" r:id="rId11"/>
    <p:sldId id="299" r:id="rId12"/>
    <p:sldId id="300" r:id="rId13"/>
  </p:sldIdLst>
  <p:sldSz cx="12192000" cy="6858000"/>
  <p:notesSz cx="6858000" cy="9144000"/>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8305" autoAdjust="0"/>
    <p:restoredTop sz="94660"/>
  </p:normalViewPr>
  <p:slideViewPr>
    <p:cSldViewPr snapToGrid="0">
      <p:cViewPr varScale="1">
        <p:scale>
          <a:sx n="103" d="100"/>
          <a:sy n="103" d="100"/>
        </p:scale>
        <p:origin x="114" y="3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03F087-A553-42F6-AE29-48D86FE94907}" type="datetimeFigureOut">
              <a:rPr lang="en-GB" smtClean="0"/>
              <a:t>07/03/2023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3F0353-07C2-4B39-9D2B-1362263995A4}" type="slidenum">
              <a:rPr lang="en-GB" smtClean="0"/>
              <a:t>‹#›</a:t>
            </a:fld>
            <a:endParaRPr lang="en-GB"/>
          </a:p>
        </p:txBody>
      </p:sp>
    </p:spTree>
    <p:extLst>
      <p:ext uri="{BB962C8B-B14F-4D97-AF65-F5344CB8AC3E}">
        <p14:creationId xmlns:p14="http://schemas.microsoft.com/office/powerpoint/2010/main" val="1044569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049CD7C2-DBD7-4A4C-9B58-2F95E21B62B2}" type="slidenum">
              <a:rPr lang="en-GB" smtClean="0"/>
              <a:t>4</a:t>
            </a:fld>
            <a:endParaRPr lang="en-GB"/>
          </a:p>
        </p:txBody>
      </p:sp>
    </p:spTree>
    <p:extLst>
      <p:ext uri="{BB962C8B-B14F-4D97-AF65-F5344CB8AC3E}">
        <p14:creationId xmlns:p14="http://schemas.microsoft.com/office/powerpoint/2010/main" val="3865213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DB6C8-BC94-B547-E932-C0938AF0B4D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56B8184-25DF-B9AB-F2DD-D684BE38C94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856538F-25D8-D25A-D312-D8F4BA2F215E}"/>
              </a:ext>
            </a:extLst>
          </p:cNvPr>
          <p:cNvSpPr>
            <a:spLocks noGrp="1"/>
          </p:cNvSpPr>
          <p:nvPr>
            <p:ph type="dt" sz="half" idx="10"/>
          </p:nvPr>
        </p:nvSpPr>
        <p:spPr/>
        <p:txBody>
          <a:bodyPr/>
          <a:lstStyle/>
          <a:p>
            <a:fld id="{D5BC5C1F-E83F-42C9-8660-EC141A2BD32D}" type="datetimeFigureOut">
              <a:rPr lang="en-GB" smtClean="0"/>
              <a:t>07/03/2023</a:t>
            </a:fld>
            <a:endParaRPr lang="en-GB"/>
          </a:p>
        </p:txBody>
      </p:sp>
      <p:sp>
        <p:nvSpPr>
          <p:cNvPr id="5" name="Footer Placeholder 4">
            <a:extLst>
              <a:ext uri="{FF2B5EF4-FFF2-40B4-BE49-F238E27FC236}">
                <a16:creationId xmlns:a16="http://schemas.microsoft.com/office/drawing/2014/main" id="{58D44634-20DA-A235-B065-948C6417613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E79B903-8237-CB0D-654A-7E05EC92F505}"/>
              </a:ext>
            </a:extLst>
          </p:cNvPr>
          <p:cNvSpPr>
            <a:spLocks noGrp="1"/>
          </p:cNvSpPr>
          <p:nvPr>
            <p:ph type="sldNum" sz="quarter" idx="12"/>
          </p:nvPr>
        </p:nvSpPr>
        <p:spPr/>
        <p:txBody>
          <a:bodyPr/>
          <a:lstStyle/>
          <a:p>
            <a:fld id="{601150E7-3ECB-4EB5-A8FC-A3BCA9881C39}" type="slidenum">
              <a:rPr lang="en-GB" smtClean="0"/>
              <a:t>‹#›</a:t>
            </a:fld>
            <a:endParaRPr lang="en-GB"/>
          </a:p>
        </p:txBody>
      </p:sp>
    </p:spTree>
    <p:extLst>
      <p:ext uri="{BB962C8B-B14F-4D97-AF65-F5344CB8AC3E}">
        <p14:creationId xmlns:p14="http://schemas.microsoft.com/office/powerpoint/2010/main" val="4091238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12188-F569-6388-B149-195767DC19E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9D70C71-9819-A2CE-B931-E62598FF858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A9009B0-DADC-04A1-9BBE-A12C9F4D502C}"/>
              </a:ext>
            </a:extLst>
          </p:cNvPr>
          <p:cNvSpPr>
            <a:spLocks noGrp="1"/>
          </p:cNvSpPr>
          <p:nvPr>
            <p:ph type="dt" sz="half" idx="10"/>
          </p:nvPr>
        </p:nvSpPr>
        <p:spPr/>
        <p:txBody>
          <a:bodyPr/>
          <a:lstStyle/>
          <a:p>
            <a:fld id="{D5BC5C1F-E83F-42C9-8660-EC141A2BD32D}" type="datetimeFigureOut">
              <a:rPr lang="en-GB" smtClean="0"/>
              <a:t>07/03/2023</a:t>
            </a:fld>
            <a:endParaRPr lang="en-GB"/>
          </a:p>
        </p:txBody>
      </p:sp>
      <p:sp>
        <p:nvSpPr>
          <p:cNvPr id="5" name="Footer Placeholder 4">
            <a:extLst>
              <a:ext uri="{FF2B5EF4-FFF2-40B4-BE49-F238E27FC236}">
                <a16:creationId xmlns:a16="http://schemas.microsoft.com/office/drawing/2014/main" id="{D549D6E1-34F1-7DFF-ABF1-E474C35133A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54D2C1-1090-B421-93A4-14E6665CF72D}"/>
              </a:ext>
            </a:extLst>
          </p:cNvPr>
          <p:cNvSpPr>
            <a:spLocks noGrp="1"/>
          </p:cNvSpPr>
          <p:nvPr>
            <p:ph type="sldNum" sz="quarter" idx="12"/>
          </p:nvPr>
        </p:nvSpPr>
        <p:spPr/>
        <p:txBody>
          <a:bodyPr/>
          <a:lstStyle/>
          <a:p>
            <a:fld id="{601150E7-3ECB-4EB5-A8FC-A3BCA9881C39}" type="slidenum">
              <a:rPr lang="en-GB" smtClean="0"/>
              <a:t>‹#›</a:t>
            </a:fld>
            <a:endParaRPr lang="en-GB"/>
          </a:p>
        </p:txBody>
      </p:sp>
    </p:spTree>
    <p:extLst>
      <p:ext uri="{BB962C8B-B14F-4D97-AF65-F5344CB8AC3E}">
        <p14:creationId xmlns:p14="http://schemas.microsoft.com/office/powerpoint/2010/main" val="31467548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E32DDF7-36C0-FEA9-C153-BEFBDE7E566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AB3700C-6C3A-231B-A32E-19FEE79FF3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12563BD-0BA6-3D99-74EF-239FAA7DAF39}"/>
              </a:ext>
            </a:extLst>
          </p:cNvPr>
          <p:cNvSpPr>
            <a:spLocks noGrp="1"/>
          </p:cNvSpPr>
          <p:nvPr>
            <p:ph type="dt" sz="half" idx="10"/>
          </p:nvPr>
        </p:nvSpPr>
        <p:spPr/>
        <p:txBody>
          <a:bodyPr/>
          <a:lstStyle/>
          <a:p>
            <a:fld id="{D5BC5C1F-E83F-42C9-8660-EC141A2BD32D}" type="datetimeFigureOut">
              <a:rPr lang="en-GB" smtClean="0"/>
              <a:t>07/03/2023</a:t>
            </a:fld>
            <a:endParaRPr lang="en-GB"/>
          </a:p>
        </p:txBody>
      </p:sp>
      <p:sp>
        <p:nvSpPr>
          <p:cNvPr id="5" name="Footer Placeholder 4">
            <a:extLst>
              <a:ext uri="{FF2B5EF4-FFF2-40B4-BE49-F238E27FC236}">
                <a16:creationId xmlns:a16="http://schemas.microsoft.com/office/drawing/2014/main" id="{9A563E9D-1023-AB72-A955-F178A78C188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E128330-B289-0190-72E8-006AD162BB19}"/>
              </a:ext>
            </a:extLst>
          </p:cNvPr>
          <p:cNvSpPr>
            <a:spLocks noGrp="1"/>
          </p:cNvSpPr>
          <p:nvPr>
            <p:ph type="sldNum" sz="quarter" idx="12"/>
          </p:nvPr>
        </p:nvSpPr>
        <p:spPr/>
        <p:txBody>
          <a:bodyPr/>
          <a:lstStyle/>
          <a:p>
            <a:fld id="{601150E7-3ECB-4EB5-A8FC-A3BCA9881C39}" type="slidenum">
              <a:rPr lang="en-GB" smtClean="0"/>
              <a:t>‹#›</a:t>
            </a:fld>
            <a:endParaRPr lang="en-GB"/>
          </a:p>
        </p:txBody>
      </p:sp>
    </p:spTree>
    <p:extLst>
      <p:ext uri="{BB962C8B-B14F-4D97-AF65-F5344CB8AC3E}">
        <p14:creationId xmlns:p14="http://schemas.microsoft.com/office/powerpoint/2010/main" val="76461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BEF00-EFB7-6F9E-B72C-7A8EBE23E65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B596898-74C0-48F1-4B1C-642F2E34AAE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EE90EFC-529A-C3EC-3F94-84BD388651C3}"/>
              </a:ext>
            </a:extLst>
          </p:cNvPr>
          <p:cNvSpPr>
            <a:spLocks noGrp="1"/>
          </p:cNvSpPr>
          <p:nvPr>
            <p:ph type="dt" sz="half" idx="10"/>
          </p:nvPr>
        </p:nvSpPr>
        <p:spPr/>
        <p:txBody>
          <a:bodyPr/>
          <a:lstStyle/>
          <a:p>
            <a:fld id="{D5BC5C1F-E83F-42C9-8660-EC141A2BD32D}" type="datetimeFigureOut">
              <a:rPr lang="en-GB" smtClean="0"/>
              <a:t>07/03/2023</a:t>
            </a:fld>
            <a:endParaRPr lang="en-GB"/>
          </a:p>
        </p:txBody>
      </p:sp>
      <p:sp>
        <p:nvSpPr>
          <p:cNvPr id="5" name="Footer Placeholder 4">
            <a:extLst>
              <a:ext uri="{FF2B5EF4-FFF2-40B4-BE49-F238E27FC236}">
                <a16:creationId xmlns:a16="http://schemas.microsoft.com/office/drawing/2014/main" id="{08F45C68-DFF8-2E66-B991-830B58ED4F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FE6438-B903-323C-F8B6-55B40E01C51D}"/>
              </a:ext>
            </a:extLst>
          </p:cNvPr>
          <p:cNvSpPr>
            <a:spLocks noGrp="1"/>
          </p:cNvSpPr>
          <p:nvPr>
            <p:ph type="sldNum" sz="quarter" idx="12"/>
          </p:nvPr>
        </p:nvSpPr>
        <p:spPr/>
        <p:txBody>
          <a:bodyPr/>
          <a:lstStyle/>
          <a:p>
            <a:fld id="{601150E7-3ECB-4EB5-A8FC-A3BCA9881C39}" type="slidenum">
              <a:rPr lang="en-GB" smtClean="0"/>
              <a:t>‹#›</a:t>
            </a:fld>
            <a:endParaRPr lang="en-GB"/>
          </a:p>
        </p:txBody>
      </p:sp>
    </p:spTree>
    <p:extLst>
      <p:ext uri="{BB962C8B-B14F-4D97-AF65-F5344CB8AC3E}">
        <p14:creationId xmlns:p14="http://schemas.microsoft.com/office/powerpoint/2010/main" val="1250360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A8E72D-608D-2D5E-8A71-F184F71A8E4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6B35076-DFF7-CC90-C55F-CC1F7580A57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D89FC3B-A40A-B3DE-DD04-67AAFF6239C2}"/>
              </a:ext>
            </a:extLst>
          </p:cNvPr>
          <p:cNvSpPr>
            <a:spLocks noGrp="1"/>
          </p:cNvSpPr>
          <p:nvPr>
            <p:ph type="dt" sz="half" idx="10"/>
          </p:nvPr>
        </p:nvSpPr>
        <p:spPr/>
        <p:txBody>
          <a:bodyPr/>
          <a:lstStyle/>
          <a:p>
            <a:fld id="{D5BC5C1F-E83F-42C9-8660-EC141A2BD32D}" type="datetimeFigureOut">
              <a:rPr lang="en-GB" smtClean="0"/>
              <a:t>07/03/2023</a:t>
            </a:fld>
            <a:endParaRPr lang="en-GB"/>
          </a:p>
        </p:txBody>
      </p:sp>
      <p:sp>
        <p:nvSpPr>
          <p:cNvPr id="5" name="Footer Placeholder 4">
            <a:extLst>
              <a:ext uri="{FF2B5EF4-FFF2-40B4-BE49-F238E27FC236}">
                <a16:creationId xmlns:a16="http://schemas.microsoft.com/office/drawing/2014/main" id="{390EC69D-B0D7-95EF-C8C5-91B4EEAA366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09B363-8857-0B96-6D11-851490394219}"/>
              </a:ext>
            </a:extLst>
          </p:cNvPr>
          <p:cNvSpPr>
            <a:spLocks noGrp="1"/>
          </p:cNvSpPr>
          <p:nvPr>
            <p:ph type="sldNum" sz="quarter" idx="12"/>
          </p:nvPr>
        </p:nvSpPr>
        <p:spPr/>
        <p:txBody>
          <a:bodyPr/>
          <a:lstStyle/>
          <a:p>
            <a:fld id="{601150E7-3ECB-4EB5-A8FC-A3BCA9881C39}" type="slidenum">
              <a:rPr lang="en-GB" smtClean="0"/>
              <a:t>‹#›</a:t>
            </a:fld>
            <a:endParaRPr lang="en-GB"/>
          </a:p>
        </p:txBody>
      </p:sp>
    </p:spTree>
    <p:extLst>
      <p:ext uri="{BB962C8B-B14F-4D97-AF65-F5344CB8AC3E}">
        <p14:creationId xmlns:p14="http://schemas.microsoft.com/office/powerpoint/2010/main" val="1302202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976BE-F078-988A-C60D-7A8457C781E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2F1ABC3-B866-CDC7-4092-37CE52AD310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8CB1887-F036-2DBA-64AA-0F7F1CAD8EF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4798A1A-1119-48D4-9C73-4EA8F426BD57}"/>
              </a:ext>
            </a:extLst>
          </p:cNvPr>
          <p:cNvSpPr>
            <a:spLocks noGrp="1"/>
          </p:cNvSpPr>
          <p:nvPr>
            <p:ph type="dt" sz="half" idx="10"/>
          </p:nvPr>
        </p:nvSpPr>
        <p:spPr/>
        <p:txBody>
          <a:bodyPr/>
          <a:lstStyle/>
          <a:p>
            <a:fld id="{D5BC5C1F-E83F-42C9-8660-EC141A2BD32D}" type="datetimeFigureOut">
              <a:rPr lang="en-GB" smtClean="0"/>
              <a:t>07/03/2023</a:t>
            </a:fld>
            <a:endParaRPr lang="en-GB"/>
          </a:p>
        </p:txBody>
      </p:sp>
      <p:sp>
        <p:nvSpPr>
          <p:cNvPr id="6" name="Footer Placeholder 5">
            <a:extLst>
              <a:ext uri="{FF2B5EF4-FFF2-40B4-BE49-F238E27FC236}">
                <a16:creationId xmlns:a16="http://schemas.microsoft.com/office/drawing/2014/main" id="{4DAA2701-411E-857C-9022-27D6D853804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EBBEFFA-87D3-862D-D224-31FE64C139E7}"/>
              </a:ext>
            </a:extLst>
          </p:cNvPr>
          <p:cNvSpPr>
            <a:spLocks noGrp="1"/>
          </p:cNvSpPr>
          <p:nvPr>
            <p:ph type="sldNum" sz="quarter" idx="12"/>
          </p:nvPr>
        </p:nvSpPr>
        <p:spPr/>
        <p:txBody>
          <a:bodyPr/>
          <a:lstStyle/>
          <a:p>
            <a:fld id="{601150E7-3ECB-4EB5-A8FC-A3BCA9881C39}" type="slidenum">
              <a:rPr lang="en-GB" smtClean="0"/>
              <a:t>‹#›</a:t>
            </a:fld>
            <a:endParaRPr lang="en-GB"/>
          </a:p>
        </p:txBody>
      </p:sp>
    </p:spTree>
    <p:extLst>
      <p:ext uri="{BB962C8B-B14F-4D97-AF65-F5344CB8AC3E}">
        <p14:creationId xmlns:p14="http://schemas.microsoft.com/office/powerpoint/2010/main" val="1941890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9FEAF0-1AC3-5FA2-283B-24CD194A88D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0F4F145-63A5-E7A8-439C-78BA3990F30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27C574-249B-15D9-9AE0-7838033F2DA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BD4E5E3-BFD7-DB5C-FE1C-F640986EA6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D4BACC3-DF86-E1E9-DD88-60B01D6D3E3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090EA7F-511F-DFD1-8E34-4516F7F211E5}"/>
              </a:ext>
            </a:extLst>
          </p:cNvPr>
          <p:cNvSpPr>
            <a:spLocks noGrp="1"/>
          </p:cNvSpPr>
          <p:nvPr>
            <p:ph type="dt" sz="half" idx="10"/>
          </p:nvPr>
        </p:nvSpPr>
        <p:spPr/>
        <p:txBody>
          <a:bodyPr/>
          <a:lstStyle/>
          <a:p>
            <a:fld id="{D5BC5C1F-E83F-42C9-8660-EC141A2BD32D}" type="datetimeFigureOut">
              <a:rPr lang="en-GB" smtClean="0"/>
              <a:t>07/03/2023</a:t>
            </a:fld>
            <a:endParaRPr lang="en-GB"/>
          </a:p>
        </p:txBody>
      </p:sp>
      <p:sp>
        <p:nvSpPr>
          <p:cNvPr id="8" name="Footer Placeholder 7">
            <a:extLst>
              <a:ext uri="{FF2B5EF4-FFF2-40B4-BE49-F238E27FC236}">
                <a16:creationId xmlns:a16="http://schemas.microsoft.com/office/drawing/2014/main" id="{A9BD3068-ED3E-945A-0F8E-4DAC2F3F95A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9160C59-D436-1EE8-A49A-2BE19E953F16}"/>
              </a:ext>
            </a:extLst>
          </p:cNvPr>
          <p:cNvSpPr>
            <a:spLocks noGrp="1"/>
          </p:cNvSpPr>
          <p:nvPr>
            <p:ph type="sldNum" sz="quarter" idx="12"/>
          </p:nvPr>
        </p:nvSpPr>
        <p:spPr/>
        <p:txBody>
          <a:bodyPr/>
          <a:lstStyle/>
          <a:p>
            <a:fld id="{601150E7-3ECB-4EB5-A8FC-A3BCA9881C39}" type="slidenum">
              <a:rPr lang="en-GB" smtClean="0"/>
              <a:t>‹#›</a:t>
            </a:fld>
            <a:endParaRPr lang="en-GB"/>
          </a:p>
        </p:txBody>
      </p:sp>
    </p:spTree>
    <p:extLst>
      <p:ext uri="{BB962C8B-B14F-4D97-AF65-F5344CB8AC3E}">
        <p14:creationId xmlns:p14="http://schemas.microsoft.com/office/powerpoint/2010/main" val="2064766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4AA36-5474-C46B-4237-4E3D78089AC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F822667-B15E-9DEA-B94D-1F2412D29B04}"/>
              </a:ext>
            </a:extLst>
          </p:cNvPr>
          <p:cNvSpPr>
            <a:spLocks noGrp="1"/>
          </p:cNvSpPr>
          <p:nvPr>
            <p:ph type="dt" sz="half" idx="10"/>
          </p:nvPr>
        </p:nvSpPr>
        <p:spPr/>
        <p:txBody>
          <a:bodyPr/>
          <a:lstStyle/>
          <a:p>
            <a:fld id="{D5BC5C1F-E83F-42C9-8660-EC141A2BD32D}" type="datetimeFigureOut">
              <a:rPr lang="en-GB" smtClean="0"/>
              <a:t>07/03/2023</a:t>
            </a:fld>
            <a:endParaRPr lang="en-GB"/>
          </a:p>
        </p:txBody>
      </p:sp>
      <p:sp>
        <p:nvSpPr>
          <p:cNvPr id="4" name="Footer Placeholder 3">
            <a:extLst>
              <a:ext uri="{FF2B5EF4-FFF2-40B4-BE49-F238E27FC236}">
                <a16:creationId xmlns:a16="http://schemas.microsoft.com/office/drawing/2014/main" id="{9F865C4A-ACFB-586D-1B57-1EB8968DE7A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D2FE61F-E8A8-4F0D-765E-07D0FFC8E6E5}"/>
              </a:ext>
            </a:extLst>
          </p:cNvPr>
          <p:cNvSpPr>
            <a:spLocks noGrp="1"/>
          </p:cNvSpPr>
          <p:nvPr>
            <p:ph type="sldNum" sz="quarter" idx="12"/>
          </p:nvPr>
        </p:nvSpPr>
        <p:spPr/>
        <p:txBody>
          <a:bodyPr/>
          <a:lstStyle/>
          <a:p>
            <a:fld id="{601150E7-3ECB-4EB5-A8FC-A3BCA9881C39}" type="slidenum">
              <a:rPr lang="en-GB" smtClean="0"/>
              <a:t>‹#›</a:t>
            </a:fld>
            <a:endParaRPr lang="en-GB"/>
          </a:p>
        </p:txBody>
      </p:sp>
    </p:spTree>
    <p:extLst>
      <p:ext uri="{BB962C8B-B14F-4D97-AF65-F5344CB8AC3E}">
        <p14:creationId xmlns:p14="http://schemas.microsoft.com/office/powerpoint/2010/main" val="38299111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A185F23-EB4E-0339-B8DE-457FE9FAD131}"/>
              </a:ext>
            </a:extLst>
          </p:cNvPr>
          <p:cNvSpPr>
            <a:spLocks noGrp="1"/>
          </p:cNvSpPr>
          <p:nvPr>
            <p:ph type="dt" sz="half" idx="10"/>
          </p:nvPr>
        </p:nvSpPr>
        <p:spPr/>
        <p:txBody>
          <a:bodyPr/>
          <a:lstStyle/>
          <a:p>
            <a:fld id="{D5BC5C1F-E83F-42C9-8660-EC141A2BD32D}" type="datetimeFigureOut">
              <a:rPr lang="en-GB" smtClean="0"/>
              <a:t>07/03/2023</a:t>
            </a:fld>
            <a:endParaRPr lang="en-GB"/>
          </a:p>
        </p:txBody>
      </p:sp>
      <p:sp>
        <p:nvSpPr>
          <p:cNvPr id="3" name="Footer Placeholder 2">
            <a:extLst>
              <a:ext uri="{FF2B5EF4-FFF2-40B4-BE49-F238E27FC236}">
                <a16:creationId xmlns:a16="http://schemas.microsoft.com/office/drawing/2014/main" id="{1360259E-BB8D-868A-5EBD-98321E59BD8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F1DEA02-552A-A0B2-0975-93A8597B6645}"/>
              </a:ext>
            </a:extLst>
          </p:cNvPr>
          <p:cNvSpPr>
            <a:spLocks noGrp="1"/>
          </p:cNvSpPr>
          <p:nvPr>
            <p:ph type="sldNum" sz="quarter" idx="12"/>
          </p:nvPr>
        </p:nvSpPr>
        <p:spPr/>
        <p:txBody>
          <a:bodyPr/>
          <a:lstStyle/>
          <a:p>
            <a:fld id="{601150E7-3ECB-4EB5-A8FC-A3BCA9881C39}" type="slidenum">
              <a:rPr lang="en-GB" smtClean="0"/>
              <a:t>‹#›</a:t>
            </a:fld>
            <a:endParaRPr lang="en-GB"/>
          </a:p>
        </p:txBody>
      </p:sp>
    </p:spTree>
    <p:extLst>
      <p:ext uri="{BB962C8B-B14F-4D97-AF65-F5344CB8AC3E}">
        <p14:creationId xmlns:p14="http://schemas.microsoft.com/office/powerpoint/2010/main" val="4067294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5D9E0-C53F-44C2-D41C-2F75CA2EDC1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C9C70B5-C815-473E-9357-2A8850C639B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124444A-D78F-4983-E091-1010BD575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E8DCE82-9CDF-D4E1-CEAD-7CE8A9DECE44}"/>
              </a:ext>
            </a:extLst>
          </p:cNvPr>
          <p:cNvSpPr>
            <a:spLocks noGrp="1"/>
          </p:cNvSpPr>
          <p:nvPr>
            <p:ph type="dt" sz="half" idx="10"/>
          </p:nvPr>
        </p:nvSpPr>
        <p:spPr/>
        <p:txBody>
          <a:bodyPr/>
          <a:lstStyle/>
          <a:p>
            <a:fld id="{D5BC5C1F-E83F-42C9-8660-EC141A2BD32D}" type="datetimeFigureOut">
              <a:rPr lang="en-GB" smtClean="0"/>
              <a:t>07/03/2023</a:t>
            </a:fld>
            <a:endParaRPr lang="en-GB"/>
          </a:p>
        </p:txBody>
      </p:sp>
      <p:sp>
        <p:nvSpPr>
          <p:cNvPr id="6" name="Footer Placeholder 5">
            <a:extLst>
              <a:ext uri="{FF2B5EF4-FFF2-40B4-BE49-F238E27FC236}">
                <a16:creationId xmlns:a16="http://schemas.microsoft.com/office/drawing/2014/main" id="{8274D0EC-ED72-1F77-0446-ECCD5E0ED25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BF9CC1B-BE67-EC95-7E1B-20E5A11B7C90}"/>
              </a:ext>
            </a:extLst>
          </p:cNvPr>
          <p:cNvSpPr>
            <a:spLocks noGrp="1"/>
          </p:cNvSpPr>
          <p:nvPr>
            <p:ph type="sldNum" sz="quarter" idx="12"/>
          </p:nvPr>
        </p:nvSpPr>
        <p:spPr/>
        <p:txBody>
          <a:bodyPr/>
          <a:lstStyle/>
          <a:p>
            <a:fld id="{601150E7-3ECB-4EB5-A8FC-A3BCA9881C39}" type="slidenum">
              <a:rPr lang="en-GB" smtClean="0"/>
              <a:t>‹#›</a:t>
            </a:fld>
            <a:endParaRPr lang="en-GB"/>
          </a:p>
        </p:txBody>
      </p:sp>
    </p:spTree>
    <p:extLst>
      <p:ext uri="{BB962C8B-B14F-4D97-AF65-F5344CB8AC3E}">
        <p14:creationId xmlns:p14="http://schemas.microsoft.com/office/powerpoint/2010/main" val="3521813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8AD0C-D061-1773-E378-0F17FE6CD6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FA67479-8B5A-47E9-FB6B-19B2B70663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51698AA-3421-80A1-04C2-6230DB5624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C6DEAF-68A7-A92B-25A7-1F505637FC3F}"/>
              </a:ext>
            </a:extLst>
          </p:cNvPr>
          <p:cNvSpPr>
            <a:spLocks noGrp="1"/>
          </p:cNvSpPr>
          <p:nvPr>
            <p:ph type="dt" sz="half" idx="10"/>
          </p:nvPr>
        </p:nvSpPr>
        <p:spPr/>
        <p:txBody>
          <a:bodyPr/>
          <a:lstStyle/>
          <a:p>
            <a:fld id="{D5BC5C1F-E83F-42C9-8660-EC141A2BD32D}" type="datetimeFigureOut">
              <a:rPr lang="en-GB" smtClean="0"/>
              <a:t>07/03/2023</a:t>
            </a:fld>
            <a:endParaRPr lang="en-GB"/>
          </a:p>
        </p:txBody>
      </p:sp>
      <p:sp>
        <p:nvSpPr>
          <p:cNvPr id="6" name="Footer Placeholder 5">
            <a:extLst>
              <a:ext uri="{FF2B5EF4-FFF2-40B4-BE49-F238E27FC236}">
                <a16:creationId xmlns:a16="http://schemas.microsoft.com/office/drawing/2014/main" id="{F05E0027-AB8A-61DA-9655-D5151E28CA9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B6645B9-CC73-732E-2CBF-321E0907F861}"/>
              </a:ext>
            </a:extLst>
          </p:cNvPr>
          <p:cNvSpPr>
            <a:spLocks noGrp="1"/>
          </p:cNvSpPr>
          <p:nvPr>
            <p:ph type="sldNum" sz="quarter" idx="12"/>
          </p:nvPr>
        </p:nvSpPr>
        <p:spPr/>
        <p:txBody>
          <a:bodyPr/>
          <a:lstStyle/>
          <a:p>
            <a:fld id="{601150E7-3ECB-4EB5-A8FC-A3BCA9881C39}" type="slidenum">
              <a:rPr lang="en-GB" smtClean="0"/>
              <a:t>‹#›</a:t>
            </a:fld>
            <a:endParaRPr lang="en-GB"/>
          </a:p>
        </p:txBody>
      </p:sp>
    </p:spTree>
    <p:extLst>
      <p:ext uri="{BB962C8B-B14F-4D97-AF65-F5344CB8AC3E}">
        <p14:creationId xmlns:p14="http://schemas.microsoft.com/office/powerpoint/2010/main" val="2932122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1B66BA3-0D94-4BDA-C5B0-880763F5213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26459BA-1674-2143-7CDE-5A0640A64C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86913AB-6B05-9B91-0F2A-3A696F11E5D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BC5C1F-E83F-42C9-8660-EC141A2BD32D}" type="datetimeFigureOut">
              <a:rPr lang="en-GB" smtClean="0"/>
              <a:t>07/03/2023</a:t>
            </a:fld>
            <a:endParaRPr lang="en-GB"/>
          </a:p>
        </p:txBody>
      </p:sp>
      <p:sp>
        <p:nvSpPr>
          <p:cNvPr id="5" name="Footer Placeholder 4">
            <a:extLst>
              <a:ext uri="{FF2B5EF4-FFF2-40B4-BE49-F238E27FC236}">
                <a16:creationId xmlns:a16="http://schemas.microsoft.com/office/drawing/2014/main" id="{5C006AF3-19A0-386F-76DD-22DAE1B057B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5AB258E-DE03-3E8F-1212-260E037D7D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1150E7-3ECB-4EB5-A8FC-A3BCA9881C39}" type="slidenum">
              <a:rPr lang="en-GB" smtClean="0"/>
              <a:t>‹#›</a:t>
            </a:fld>
            <a:endParaRPr lang="en-GB"/>
          </a:p>
        </p:txBody>
      </p:sp>
    </p:spTree>
    <p:extLst>
      <p:ext uri="{BB962C8B-B14F-4D97-AF65-F5344CB8AC3E}">
        <p14:creationId xmlns:p14="http://schemas.microsoft.com/office/powerpoint/2010/main" val="5864715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6" name="Picture 2" descr="A ball of stars containing thousands of stars is shown with mostly light&#10;colored stars but with some stars having vibrant colors.&#10;Please see the explanation for more detailed information.">
            <a:extLst>
              <a:ext uri="{FF2B5EF4-FFF2-40B4-BE49-F238E27FC236}">
                <a16:creationId xmlns:a16="http://schemas.microsoft.com/office/drawing/2014/main" id="{A49495FA-27B2-BA2E-3C77-FF0FD532D0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5500" y="0"/>
            <a:ext cx="10539186" cy="620640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C0C0F39-330A-5CB5-E97A-B78C47B533E7}"/>
              </a:ext>
            </a:extLst>
          </p:cNvPr>
          <p:cNvSpPr txBox="1"/>
          <p:nvPr/>
        </p:nvSpPr>
        <p:spPr>
          <a:xfrm>
            <a:off x="812800" y="6299200"/>
            <a:ext cx="9779000" cy="369332"/>
          </a:xfrm>
          <a:prstGeom prst="rect">
            <a:avLst/>
          </a:prstGeom>
          <a:noFill/>
        </p:spPr>
        <p:txBody>
          <a:bodyPr wrap="square" rtlCol="0">
            <a:spAutoFit/>
          </a:bodyPr>
          <a:lstStyle/>
          <a:p>
            <a:r>
              <a:rPr lang="en-GB" dirty="0">
                <a:solidFill>
                  <a:schemeClr val="bg1"/>
                </a:solidFill>
              </a:rPr>
              <a:t>Globular Star Cluster NGC 6355 from Hubble Space Telescope, NASA Image of the Day Jan 30, 2023</a:t>
            </a:r>
          </a:p>
        </p:txBody>
      </p:sp>
    </p:spTree>
    <p:extLst>
      <p:ext uri="{BB962C8B-B14F-4D97-AF65-F5344CB8AC3E}">
        <p14:creationId xmlns:p14="http://schemas.microsoft.com/office/powerpoint/2010/main" val="4672441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CE37069-4F98-1134-3938-906A49C7DD26}"/>
              </a:ext>
            </a:extLst>
          </p:cNvPr>
          <p:cNvPicPr>
            <a:picLocks noChangeAspect="1"/>
          </p:cNvPicPr>
          <p:nvPr/>
        </p:nvPicPr>
        <p:blipFill rotWithShape="1">
          <a:blip r:embed="rId2"/>
          <a:srcRect l="63259" t="12373" r="14152" b="34738"/>
          <a:stretch/>
        </p:blipFill>
        <p:spPr>
          <a:xfrm>
            <a:off x="1119242" y="228600"/>
            <a:ext cx="4843407" cy="5771884"/>
          </a:xfrm>
          <a:prstGeom prst="rect">
            <a:avLst/>
          </a:prstGeom>
        </p:spPr>
      </p:pic>
      <p:sp>
        <p:nvSpPr>
          <p:cNvPr id="6" name="TextBox 5">
            <a:extLst>
              <a:ext uri="{FF2B5EF4-FFF2-40B4-BE49-F238E27FC236}">
                <a16:creationId xmlns:a16="http://schemas.microsoft.com/office/drawing/2014/main" id="{802FDFCC-C89B-6641-02F4-50992B0027C9}"/>
              </a:ext>
            </a:extLst>
          </p:cNvPr>
          <p:cNvSpPr txBox="1"/>
          <p:nvPr/>
        </p:nvSpPr>
        <p:spPr>
          <a:xfrm>
            <a:off x="1119242" y="6123214"/>
            <a:ext cx="5181600" cy="369332"/>
          </a:xfrm>
          <a:prstGeom prst="rect">
            <a:avLst/>
          </a:prstGeom>
          <a:noFill/>
        </p:spPr>
        <p:txBody>
          <a:bodyPr wrap="square" rtlCol="0">
            <a:spAutoFit/>
          </a:bodyPr>
          <a:lstStyle/>
          <a:p>
            <a:r>
              <a:rPr lang="en-GB" dirty="0"/>
              <a:t>William Herschel (1738-1822) painted in 1785</a:t>
            </a:r>
          </a:p>
        </p:txBody>
      </p:sp>
      <p:pic>
        <p:nvPicPr>
          <p:cNvPr id="8" name="Picture 7">
            <a:extLst>
              <a:ext uri="{FF2B5EF4-FFF2-40B4-BE49-F238E27FC236}">
                <a16:creationId xmlns:a16="http://schemas.microsoft.com/office/drawing/2014/main" id="{4D1E71D3-D0C0-1FB0-4A04-E2FE2C39419A}"/>
              </a:ext>
            </a:extLst>
          </p:cNvPr>
          <p:cNvPicPr>
            <a:picLocks noChangeAspect="1"/>
          </p:cNvPicPr>
          <p:nvPr/>
        </p:nvPicPr>
        <p:blipFill rotWithShape="1">
          <a:blip r:embed="rId3"/>
          <a:srcRect l="61428" t="8562" r="12143" b="28072"/>
          <a:stretch/>
        </p:blipFill>
        <p:spPr>
          <a:xfrm>
            <a:off x="6429828" y="228600"/>
            <a:ext cx="4642929" cy="5666029"/>
          </a:xfrm>
          <a:prstGeom prst="rect">
            <a:avLst/>
          </a:prstGeom>
        </p:spPr>
      </p:pic>
      <p:sp>
        <p:nvSpPr>
          <p:cNvPr id="9" name="TextBox 8">
            <a:extLst>
              <a:ext uri="{FF2B5EF4-FFF2-40B4-BE49-F238E27FC236}">
                <a16:creationId xmlns:a16="http://schemas.microsoft.com/office/drawing/2014/main" id="{6783922C-BB38-6B16-5B99-B323EA270814}"/>
              </a:ext>
            </a:extLst>
          </p:cNvPr>
          <p:cNvSpPr txBox="1"/>
          <p:nvPr/>
        </p:nvSpPr>
        <p:spPr>
          <a:xfrm>
            <a:off x="6458034" y="6123214"/>
            <a:ext cx="5181600" cy="369332"/>
          </a:xfrm>
          <a:prstGeom prst="rect">
            <a:avLst/>
          </a:prstGeom>
          <a:noFill/>
        </p:spPr>
        <p:txBody>
          <a:bodyPr wrap="square" rtlCol="0">
            <a:spAutoFit/>
          </a:bodyPr>
          <a:lstStyle/>
          <a:p>
            <a:r>
              <a:rPr lang="en-GB" dirty="0"/>
              <a:t>Caroline Herschel (1750-1848) painted in 1829</a:t>
            </a:r>
          </a:p>
        </p:txBody>
      </p:sp>
    </p:spTree>
    <p:extLst>
      <p:ext uri="{BB962C8B-B14F-4D97-AF65-F5344CB8AC3E}">
        <p14:creationId xmlns:p14="http://schemas.microsoft.com/office/powerpoint/2010/main" val="34008613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AA94B03-93E2-08E3-2805-70D80A1CE9E5}"/>
              </a:ext>
            </a:extLst>
          </p:cNvPr>
          <p:cNvPicPr>
            <a:picLocks noChangeAspect="1"/>
          </p:cNvPicPr>
          <p:nvPr/>
        </p:nvPicPr>
        <p:blipFill rotWithShape="1">
          <a:blip r:embed="rId2"/>
          <a:srcRect l="54372" t="10349" r="19125" b="29774"/>
          <a:stretch/>
        </p:blipFill>
        <p:spPr>
          <a:xfrm rot="5400000">
            <a:off x="493738" y="-358423"/>
            <a:ext cx="6587371" cy="7574846"/>
          </a:xfrm>
          <a:prstGeom prst="rect">
            <a:avLst/>
          </a:prstGeom>
        </p:spPr>
      </p:pic>
      <p:sp>
        <p:nvSpPr>
          <p:cNvPr id="6" name="TextBox 5">
            <a:extLst>
              <a:ext uri="{FF2B5EF4-FFF2-40B4-BE49-F238E27FC236}">
                <a16:creationId xmlns:a16="http://schemas.microsoft.com/office/drawing/2014/main" id="{8744587C-1BF1-A320-7E9B-FB3728591570}"/>
              </a:ext>
            </a:extLst>
          </p:cNvPr>
          <p:cNvSpPr txBox="1"/>
          <p:nvPr/>
        </p:nvSpPr>
        <p:spPr>
          <a:xfrm>
            <a:off x="7863840" y="386233"/>
            <a:ext cx="3790603" cy="923330"/>
          </a:xfrm>
          <a:prstGeom prst="rect">
            <a:avLst/>
          </a:prstGeom>
          <a:noFill/>
        </p:spPr>
        <p:txBody>
          <a:bodyPr wrap="square" rtlCol="0">
            <a:spAutoFit/>
          </a:bodyPr>
          <a:lstStyle/>
          <a:p>
            <a:r>
              <a:rPr lang="en-GB" dirty="0"/>
              <a:t>William/Caroline Herschel, “On the Construction of the Heavens,” </a:t>
            </a:r>
            <a:r>
              <a:rPr lang="en-GB" i="1" dirty="0"/>
              <a:t>Phil. Trans. </a:t>
            </a:r>
            <a:r>
              <a:rPr lang="en-GB" dirty="0"/>
              <a:t>1784</a:t>
            </a:r>
          </a:p>
        </p:txBody>
      </p:sp>
      <p:sp>
        <p:nvSpPr>
          <p:cNvPr id="7" name="TextBox 6">
            <a:extLst>
              <a:ext uri="{FF2B5EF4-FFF2-40B4-BE49-F238E27FC236}">
                <a16:creationId xmlns:a16="http://schemas.microsoft.com/office/drawing/2014/main" id="{95D840D8-EF20-25D2-44EC-5C5C39FD28FB}"/>
              </a:ext>
            </a:extLst>
          </p:cNvPr>
          <p:cNvSpPr txBox="1"/>
          <p:nvPr/>
        </p:nvSpPr>
        <p:spPr>
          <a:xfrm>
            <a:off x="7863840" y="2169004"/>
            <a:ext cx="3541221" cy="2031325"/>
          </a:xfrm>
          <a:prstGeom prst="rect">
            <a:avLst/>
          </a:prstGeom>
          <a:noFill/>
        </p:spPr>
        <p:txBody>
          <a:bodyPr wrap="square" rtlCol="0">
            <a:spAutoFit/>
          </a:bodyPr>
          <a:lstStyle/>
          <a:p>
            <a:r>
              <a:rPr lang="en-GB" dirty="0"/>
              <a:t>Michael Hoskin, </a:t>
            </a:r>
            <a:r>
              <a:rPr lang="en-GB" i="1" dirty="0"/>
              <a:t>Discoverers of the Universe: William and Caroline Herschel</a:t>
            </a:r>
            <a:r>
              <a:rPr lang="en-GB" dirty="0"/>
              <a:t>, Chapter 6</a:t>
            </a:r>
          </a:p>
          <a:p>
            <a:endParaRPr lang="en-GB" dirty="0"/>
          </a:p>
          <a:p>
            <a:r>
              <a:rPr lang="en-GB" dirty="0"/>
              <a:t>Michael Hoskin, “Caroline Herschel” and “William Herschel,” in Dictionary of National Biography</a:t>
            </a:r>
          </a:p>
        </p:txBody>
      </p:sp>
    </p:spTree>
    <p:extLst>
      <p:ext uri="{BB962C8B-B14F-4D97-AF65-F5344CB8AC3E}">
        <p14:creationId xmlns:p14="http://schemas.microsoft.com/office/powerpoint/2010/main" val="31720489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31C4AA-8A9F-8A0C-FB2B-79EE322DF23D}"/>
              </a:ext>
            </a:extLst>
          </p:cNvPr>
          <p:cNvSpPr>
            <a:spLocks noGrp="1"/>
          </p:cNvSpPr>
          <p:nvPr>
            <p:ph idx="1"/>
          </p:nvPr>
        </p:nvSpPr>
        <p:spPr>
          <a:xfrm>
            <a:off x="1718310" y="1894356"/>
            <a:ext cx="9021388" cy="3069288"/>
          </a:xfrm>
        </p:spPr>
        <p:txBody>
          <a:bodyPr/>
          <a:lstStyle/>
          <a:p>
            <a:r>
              <a:rPr lang="en-GB" dirty="0"/>
              <a:t>What does the life and work of the </a:t>
            </a:r>
            <a:r>
              <a:rPr lang="en-GB" dirty="0" err="1"/>
              <a:t>Herschels</a:t>
            </a:r>
            <a:r>
              <a:rPr lang="en-GB" dirty="0"/>
              <a:t> tell us about Enlightenment science?</a:t>
            </a:r>
          </a:p>
          <a:p>
            <a:endParaRPr lang="en-GB" dirty="0"/>
          </a:p>
          <a:p>
            <a:r>
              <a:rPr lang="en-GB" dirty="0"/>
              <a:t>Were they evaluating anything, and if so what was it and how did they do it?</a:t>
            </a:r>
          </a:p>
        </p:txBody>
      </p:sp>
    </p:spTree>
    <p:extLst>
      <p:ext uri="{BB962C8B-B14F-4D97-AF65-F5344CB8AC3E}">
        <p14:creationId xmlns:p14="http://schemas.microsoft.com/office/powerpoint/2010/main" val="2402508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AB8C0F5-9ABC-BE7F-0B3D-730CE866C846}"/>
              </a:ext>
            </a:extLst>
          </p:cNvPr>
          <p:cNvSpPr txBox="1"/>
          <p:nvPr/>
        </p:nvSpPr>
        <p:spPr>
          <a:xfrm>
            <a:off x="1403350" y="612844"/>
            <a:ext cx="9385300" cy="5632311"/>
          </a:xfrm>
          <a:prstGeom prst="rect">
            <a:avLst/>
          </a:prstGeom>
          <a:noFill/>
        </p:spPr>
        <p:txBody>
          <a:bodyPr wrap="square">
            <a:spAutoFit/>
          </a:bodyPr>
          <a:lstStyle/>
          <a:p>
            <a:r>
              <a:rPr lang="en-GB" sz="2400" dirty="0"/>
              <a:t>“</a:t>
            </a:r>
            <a:r>
              <a:rPr lang="en-GB" sz="2400" dirty="0">
                <a:solidFill>
                  <a:srgbClr val="FF0000"/>
                </a:solidFill>
              </a:rPr>
              <a:t>Globular clusters </a:t>
            </a:r>
            <a:r>
              <a:rPr lang="en-GB" sz="2400" dirty="0"/>
              <a:t>once ruled the </a:t>
            </a:r>
            <a:r>
              <a:rPr lang="en-GB" sz="2400" dirty="0">
                <a:solidFill>
                  <a:srgbClr val="FF0000"/>
                </a:solidFill>
              </a:rPr>
              <a:t>Milky Way</a:t>
            </a:r>
            <a:r>
              <a:rPr lang="en-GB" sz="2400" dirty="0"/>
              <a:t>. Back in the old days, back when our Galaxy first formed, perhaps thousands of globular clusters roamed our Galaxy. Today, there are less than 200 left. Over the eons, many globular clusters were </a:t>
            </a:r>
            <a:r>
              <a:rPr lang="en-GB" sz="2400" dirty="0">
                <a:solidFill>
                  <a:srgbClr val="FF0000"/>
                </a:solidFill>
              </a:rPr>
              <a:t>destroyed by repeated fateful encounters</a:t>
            </a:r>
            <a:r>
              <a:rPr lang="en-GB" sz="2400" dirty="0"/>
              <a:t> with each other or the Galactic </a:t>
            </a:r>
            <a:r>
              <a:rPr lang="en-GB" sz="2400" dirty="0" err="1"/>
              <a:t>center</a:t>
            </a:r>
            <a:r>
              <a:rPr lang="en-GB" sz="2400" dirty="0"/>
              <a:t>.</a:t>
            </a:r>
          </a:p>
          <a:p>
            <a:endParaRPr lang="en-GB" sz="2400" dirty="0"/>
          </a:p>
          <a:p>
            <a:r>
              <a:rPr lang="en-GB" sz="2400" dirty="0"/>
              <a:t>Surviving relics are older than any </a:t>
            </a:r>
            <a:r>
              <a:rPr lang="en-GB" sz="2400" dirty="0">
                <a:solidFill>
                  <a:srgbClr val="FF0000"/>
                </a:solidFill>
              </a:rPr>
              <a:t>Earth fossil</a:t>
            </a:r>
            <a:r>
              <a:rPr lang="en-GB" sz="2400" dirty="0"/>
              <a:t>, older than any other structures in our Galaxy, and limit the universe itself in raw age. There are few, if any, young globular clusters left in our Milky Way Galaxy because conditions are not ripe for more to form. The featured image shows a </a:t>
            </a:r>
            <a:r>
              <a:rPr lang="en-GB" sz="2400" dirty="0">
                <a:solidFill>
                  <a:srgbClr val="FF0000"/>
                </a:solidFill>
              </a:rPr>
              <a:t>Hubble Space Telescope </a:t>
            </a:r>
            <a:r>
              <a:rPr lang="en-GB" sz="2400" dirty="0"/>
              <a:t>view of 13-billion year old NGC 6355, a surviving globular cluster currently passing near the Milky Way's </a:t>
            </a:r>
            <a:r>
              <a:rPr lang="en-GB" sz="2400" dirty="0" err="1"/>
              <a:t>center</a:t>
            </a:r>
            <a:r>
              <a:rPr lang="en-GB" sz="2400" dirty="0"/>
              <a:t>.”</a:t>
            </a:r>
          </a:p>
          <a:p>
            <a:endParaRPr lang="en-GB" sz="2400" dirty="0"/>
          </a:p>
          <a:p>
            <a:pPr lvl="1" algn="r"/>
            <a:r>
              <a:rPr lang="en-GB" sz="2400" dirty="0"/>
              <a:t>NASA Image of the Day webpage</a:t>
            </a:r>
          </a:p>
        </p:txBody>
      </p:sp>
    </p:spTree>
    <p:extLst>
      <p:ext uri="{BB962C8B-B14F-4D97-AF65-F5344CB8AC3E}">
        <p14:creationId xmlns:p14="http://schemas.microsoft.com/office/powerpoint/2010/main" val="13523502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804236" y="171474"/>
            <a:ext cx="6032834" cy="6515051"/>
          </a:xfrm>
          <a:prstGeom prst="rect">
            <a:avLst/>
          </a:prstGeom>
        </p:spPr>
      </p:pic>
      <p:sp>
        <p:nvSpPr>
          <p:cNvPr id="2" name="TextBox 1">
            <a:extLst>
              <a:ext uri="{FF2B5EF4-FFF2-40B4-BE49-F238E27FC236}">
                <a16:creationId xmlns:a16="http://schemas.microsoft.com/office/drawing/2014/main" id="{3CC6B499-10C6-43A2-9512-66EF1A734396}"/>
              </a:ext>
            </a:extLst>
          </p:cNvPr>
          <p:cNvSpPr txBox="1"/>
          <p:nvPr/>
        </p:nvSpPr>
        <p:spPr>
          <a:xfrm>
            <a:off x="8097253" y="4920915"/>
            <a:ext cx="3826041" cy="1569660"/>
          </a:xfrm>
          <a:prstGeom prst="rect">
            <a:avLst/>
          </a:prstGeom>
          <a:noFill/>
        </p:spPr>
        <p:txBody>
          <a:bodyPr wrap="square" rtlCol="0">
            <a:spAutoFit/>
          </a:bodyPr>
          <a:lstStyle/>
          <a:p>
            <a:r>
              <a:rPr lang="en-GB" sz="2400" dirty="0"/>
              <a:t>Modern diagram of earth-centred cosmos, from Thomas Kuhn, </a:t>
            </a:r>
            <a:r>
              <a:rPr lang="en-GB" sz="2400" i="1" dirty="0"/>
              <a:t>The Copernican Revolution </a:t>
            </a:r>
            <a:r>
              <a:rPr lang="en-GB" sz="2400" dirty="0"/>
              <a:t>(1985)</a:t>
            </a:r>
          </a:p>
        </p:txBody>
      </p:sp>
    </p:spTree>
    <p:extLst>
      <p:ext uri="{BB962C8B-B14F-4D97-AF65-F5344CB8AC3E}">
        <p14:creationId xmlns:p14="http://schemas.microsoft.com/office/powerpoint/2010/main" val="16946413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upload.wikimedia.org/wikipedia/commons/2/28/Copernican_heliocentrism_diagram-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
            <a:ext cx="7519737" cy="68876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 y="6056673"/>
            <a:ext cx="6220326" cy="830997"/>
          </a:xfrm>
          <a:prstGeom prst="rect">
            <a:avLst/>
          </a:prstGeom>
          <a:solidFill>
            <a:schemeClr val="bg1"/>
          </a:solidFill>
        </p:spPr>
        <p:txBody>
          <a:bodyPr wrap="square" rtlCol="0">
            <a:spAutoFit/>
          </a:bodyPr>
          <a:lstStyle/>
          <a:p>
            <a:r>
              <a:rPr lang="en-GB" sz="2400" dirty="0"/>
              <a:t>The universe according to Nicolas Copernicus, </a:t>
            </a:r>
            <a:r>
              <a:rPr lang="en-GB" sz="2400" i="1" dirty="0"/>
              <a:t>Revolutions of the Heavenly Spheres </a:t>
            </a:r>
            <a:r>
              <a:rPr lang="en-GB" sz="2400" dirty="0"/>
              <a:t>(1543)</a:t>
            </a:r>
          </a:p>
        </p:txBody>
      </p:sp>
      <p:sp>
        <p:nvSpPr>
          <p:cNvPr id="6" name="TextBox 5"/>
          <p:cNvSpPr txBox="1"/>
          <p:nvPr/>
        </p:nvSpPr>
        <p:spPr>
          <a:xfrm>
            <a:off x="7848599" y="557462"/>
            <a:ext cx="3838074" cy="3539430"/>
          </a:xfrm>
          <a:prstGeom prst="rect">
            <a:avLst/>
          </a:prstGeom>
          <a:noFill/>
        </p:spPr>
        <p:txBody>
          <a:bodyPr wrap="square" rtlCol="0">
            <a:spAutoFit/>
          </a:bodyPr>
          <a:lstStyle/>
          <a:p>
            <a:r>
              <a:rPr lang="en-GB" sz="2800" dirty="0">
                <a:solidFill>
                  <a:srgbClr val="0070C0"/>
                </a:solidFill>
              </a:rPr>
              <a:t>Stars</a:t>
            </a:r>
            <a:r>
              <a:rPr lang="en-GB" sz="2800" dirty="0"/>
              <a:t> stationary</a:t>
            </a:r>
          </a:p>
          <a:p>
            <a:endParaRPr lang="en-GB" sz="2800" dirty="0"/>
          </a:p>
          <a:p>
            <a:r>
              <a:rPr lang="en-GB" sz="2800" dirty="0">
                <a:solidFill>
                  <a:srgbClr val="0070C0"/>
                </a:solidFill>
              </a:rPr>
              <a:t>Sun</a:t>
            </a:r>
            <a:r>
              <a:rPr lang="en-GB" sz="2800" dirty="0"/>
              <a:t> central and stationary</a:t>
            </a:r>
          </a:p>
          <a:p>
            <a:endParaRPr lang="en-GB" sz="2800" dirty="0"/>
          </a:p>
          <a:p>
            <a:r>
              <a:rPr lang="en-GB" sz="2800" dirty="0"/>
              <a:t>The </a:t>
            </a:r>
            <a:r>
              <a:rPr lang="en-GB" sz="2800" dirty="0">
                <a:solidFill>
                  <a:srgbClr val="0070C0"/>
                </a:solidFill>
              </a:rPr>
              <a:t>earth</a:t>
            </a:r>
            <a:r>
              <a:rPr lang="en-GB" sz="2800" dirty="0"/>
              <a:t> is in motion</a:t>
            </a:r>
          </a:p>
          <a:p>
            <a:endParaRPr lang="en-GB" sz="2800" dirty="0"/>
          </a:p>
          <a:p>
            <a:endParaRPr lang="en-GB" sz="2800" dirty="0"/>
          </a:p>
        </p:txBody>
      </p:sp>
    </p:spTree>
    <p:extLst>
      <p:ext uri="{BB962C8B-B14F-4D97-AF65-F5344CB8AC3E}">
        <p14:creationId xmlns:p14="http://schemas.microsoft.com/office/powerpoint/2010/main" val="1849903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www2.hao.ucar.edu/sites/default/files/images/education/physicists/moo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0268" y="487348"/>
            <a:ext cx="5871808" cy="535238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825600" y="6017385"/>
            <a:ext cx="7282904" cy="461665"/>
          </a:xfrm>
          <a:prstGeom prst="rect">
            <a:avLst/>
          </a:prstGeom>
          <a:noFill/>
        </p:spPr>
        <p:txBody>
          <a:bodyPr wrap="square" rtlCol="0">
            <a:spAutoFit/>
          </a:bodyPr>
          <a:lstStyle/>
          <a:p>
            <a:pPr algn="ctr"/>
            <a:r>
              <a:rPr lang="en-GB" sz="2400" dirty="0"/>
              <a:t>Surface of moon from Galileo’s </a:t>
            </a:r>
            <a:r>
              <a:rPr lang="en-GB" sz="2400" i="1" dirty="0"/>
              <a:t>Starry Messenger </a:t>
            </a:r>
            <a:r>
              <a:rPr lang="en-GB" sz="2400" dirty="0"/>
              <a:t>(1610)</a:t>
            </a:r>
          </a:p>
        </p:txBody>
      </p:sp>
    </p:spTree>
    <p:extLst>
      <p:ext uri="{BB962C8B-B14F-4D97-AF65-F5344CB8AC3E}">
        <p14:creationId xmlns:p14="http://schemas.microsoft.com/office/powerpoint/2010/main" val="3785014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Pict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6454" y="-4121064"/>
            <a:ext cx="9261345" cy="1152266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75364" y="4747365"/>
            <a:ext cx="2705622" cy="1938992"/>
          </a:xfrm>
          <a:prstGeom prst="rect">
            <a:avLst/>
          </a:prstGeom>
          <a:noFill/>
        </p:spPr>
        <p:txBody>
          <a:bodyPr wrap="square" rtlCol="0">
            <a:spAutoFit/>
          </a:bodyPr>
          <a:lstStyle/>
          <a:p>
            <a:r>
              <a:rPr lang="en-GB" sz="2000" dirty="0"/>
              <a:t>Bernard le </a:t>
            </a:r>
            <a:r>
              <a:rPr lang="en-GB" sz="2000" dirty="0" err="1"/>
              <a:t>Bovier</a:t>
            </a:r>
            <a:r>
              <a:rPr lang="en-GB" sz="2000" dirty="0"/>
              <a:t> de </a:t>
            </a:r>
            <a:r>
              <a:rPr lang="en-GB" sz="2000" dirty="0" err="1"/>
              <a:t>Fontenelle</a:t>
            </a:r>
            <a:r>
              <a:rPr lang="en-GB" sz="2000" dirty="0"/>
              <a:t>, </a:t>
            </a:r>
            <a:r>
              <a:rPr lang="en-GB" sz="2000" i="1" dirty="0"/>
              <a:t>Conversations on the Plurality of Worlds </a:t>
            </a:r>
            <a:r>
              <a:rPr lang="en-GB" sz="2000" dirty="0"/>
              <a:t>(first pub. 1686, this from 1766 </a:t>
            </a:r>
            <a:r>
              <a:rPr lang="en-GB" sz="2000" dirty="0" err="1"/>
              <a:t>edn</a:t>
            </a:r>
            <a:r>
              <a:rPr lang="en-GB" sz="2000" dirty="0"/>
              <a:t>.)</a:t>
            </a:r>
          </a:p>
        </p:txBody>
      </p:sp>
    </p:spTree>
    <p:extLst>
      <p:ext uri="{BB962C8B-B14F-4D97-AF65-F5344CB8AC3E}">
        <p14:creationId xmlns:p14="http://schemas.microsoft.com/office/powerpoint/2010/main" val="6660826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589371-D209-DAAC-9B93-F79A2DC34FD6}"/>
              </a:ext>
            </a:extLst>
          </p:cNvPr>
          <p:cNvPicPr>
            <a:picLocks noChangeAspect="1"/>
          </p:cNvPicPr>
          <p:nvPr/>
        </p:nvPicPr>
        <p:blipFill>
          <a:blip r:embed="rId2"/>
          <a:stretch>
            <a:fillRect/>
          </a:stretch>
        </p:blipFill>
        <p:spPr>
          <a:xfrm>
            <a:off x="0" y="0"/>
            <a:ext cx="7268547" cy="6858000"/>
          </a:xfrm>
          <a:prstGeom prst="rect">
            <a:avLst/>
          </a:prstGeom>
        </p:spPr>
      </p:pic>
      <p:sp>
        <p:nvSpPr>
          <p:cNvPr id="6" name="TextBox 5">
            <a:extLst>
              <a:ext uri="{FF2B5EF4-FFF2-40B4-BE49-F238E27FC236}">
                <a16:creationId xmlns:a16="http://schemas.microsoft.com/office/drawing/2014/main" id="{673B9FAF-CC65-6058-FD00-4670A2381D9C}"/>
              </a:ext>
            </a:extLst>
          </p:cNvPr>
          <p:cNvSpPr txBox="1"/>
          <p:nvPr/>
        </p:nvSpPr>
        <p:spPr>
          <a:xfrm>
            <a:off x="7268547" y="4608576"/>
            <a:ext cx="4306824" cy="2246769"/>
          </a:xfrm>
          <a:prstGeom prst="rect">
            <a:avLst/>
          </a:prstGeom>
          <a:noFill/>
        </p:spPr>
        <p:txBody>
          <a:bodyPr wrap="square" rtlCol="0">
            <a:spAutoFit/>
          </a:bodyPr>
          <a:lstStyle/>
          <a:p>
            <a:r>
              <a:rPr lang="en-GB" sz="2000" dirty="0"/>
              <a:t>“a central section” of the universe, “with the eye of Providence seated in the centre”</a:t>
            </a:r>
          </a:p>
          <a:p>
            <a:endParaRPr lang="en-GB" sz="2000" dirty="0"/>
          </a:p>
          <a:p>
            <a:r>
              <a:rPr lang="en-GB" sz="2000" dirty="0"/>
              <a:t>Thomas Wright, </a:t>
            </a:r>
            <a:r>
              <a:rPr lang="en-GB" sz="2000" i="1" dirty="0"/>
              <a:t>Original Theory or New Hypothesis of the Universe</a:t>
            </a:r>
            <a:r>
              <a:rPr lang="en-GB" sz="2000" dirty="0"/>
              <a:t> (1750), plate </a:t>
            </a:r>
            <a:r>
              <a:rPr lang="en-GB" sz="2000" dirty="0" err="1"/>
              <a:t>XVc</a:t>
            </a:r>
            <a:endParaRPr lang="en-GB" sz="2000" dirty="0"/>
          </a:p>
        </p:txBody>
      </p:sp>
    </p:spTree>
    <p:extLst>
      <p:ext uri="{BB962C8B-B14F-4D97-AF65-F5344CB8AC3E}">
        <p14:creationId xmlns:p14="http://schemas.microsoft.com/office/powerpoint/2010/main" val="22146000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0A5E0BB-CC0F-1780-830D-7B0CE0EB005D}"/>
              </a:ext>
            </a:extLst>
          </p:cNvPr>
          <p:cNvPicPr>
            <a:picLocks noChangeAspect="1"/>
          </p:cNvPicPr>
          <p:nvPr/>
        </p:nvPicPr>
        <p:blipFill>
          <a:blip r:embed="rId2"/>
          <a:stretch>
            <a:fillRect/>
          </a:stretch>
        </p:blipFill>
        <p:spPr>
          <a:xfrm>
            <a:off x="1087394" y="0"/>
            <a:ext cx="4387323" cy="6858000"/>
          </a:xfrm>
          <a:prstGeom prst="rect">
            <a:avLst/>
          </a:prstGeom>
        </p:spPr>
      </p:pic>
      <p:sp>
        <p:nvSpPr>
          <p:cNvPr id="11" name="TextBox 10">
            <a:extLst>
              <a:ext uri="{FF2B5EF4-FFF2-40B4-BE49-F238E27FC236}">
                <a16:creationId xmlns:a16="http://schemas.microsoft.com/office/drawing/2014/main" id="{65D047BE-E03C-9EA1-E04F-9BE982D8BED8}"/>
              </a:ext>
            </a:extLst>
          </p:cNvPr>
          <p:cNvSpPr txBox="1"/>
          <p:nvPr/>
        </p:nvSpPr>
        <p:spPr>
          <a:xfrm>
            <a:off x="6096000" y="4507992"/>
            <a:ext cx="4306824" cy="1938992"/>
          </a:xfrm>
          <a:prstGeom prst="rect">
            <a:avLst/>
          </a:prstGeom>
          <a:noFill/>
        </p:spPr>
        <p:txBody>
          <a:bodyPr wrap="square" rtlCol="0">
            <a:spAutoFit/>
          </a:bodyPr>
          <a:lstStyle/>
          <a:p>
            <a:r>
              <a:rPr lang="en-GB" sz="2000" dirty="0"/>
              <a:t>Explanation of the appearance of the Milky Way from planet Earth</a:t>
            </a:r>
          </a:p>
          <a:p>
            <a:endParaRPr lang="en-GB" sz="2000" dirty="0"/>
          </a:p>
          <a:p>
            <a:r>
              <a:rPr lang="en-GB" sz="2000" dirty="0"/>
              <a:t>Thomas Wright, </a:t>
            </a:r>
            <a:r>
              <a:rPr lang="en-GB" sz="2000" i="1" dirty="0"/>
              <a:t>Original Theory or New Hypothesis of the Universe</a:t>
            </a:r>
            <a:r>
              <a:rPr lang="en-GB" sz="2000" dirty="0"/>
              <a:t> (1750), plate XXIII</a:t>
            </a:r>
          </a:p>
        </p:txBody>
      </p:sp>
    </p:spTree>
    <p:extLst>
      <p:ext uri="{BB962C8B-B14F-4D97-AF65-F5344CB8AC3E}">
        <p14:creationId xmlns:p14="http://schemas.microsoft.com/office/powerpoint/2010/main" val="3617888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413CF86-8D13-1DD3-C18E-772E4F177D5C}"/>
              </a:ext>
            </a:extLst>
          </p:cNvPr>
          <p:cNvSpPr>
            <a:spLocks noGrp="1"/>
          </p:cNvSpPr>
          <p:nvPr>
            <p:ph idx="1"/>
          </p:nvPr>
        </p:nvSpPr>
        <p:spPr>
          <a:xfrm>
            <a:off x="1562100" y="1253331"/>
            <a:ext cx="9067800" cy="4351338"/>
          </a:xfrm>
        </p:spPr>
        <p:txBody>
          <a:bodyPr/>
          <a:lstStyle/>
          <a:p>
            <a:r>
              <a:rPr lang="en-GB" dirty="0"/>
              <a:t>Heliocentrism well established in Europe by 1700</a:t>
            </a:r>
          </a:p>
          <a:p>
            <a:r>
              <a:rPr lang="en-GB" dirty="0"/>
              <a:t>But this had little effect on the study of the stars – they remained the “fixed stars”</a:t>
            </a:r>
          </a:p>
          <a:p>
            <a:r>
              <a:rPr lang="en-GB" dirty="0"/>
              <a:t>New theories about the stars emerged from natural theology</a:t>
            </a:r>
          </a:p>
          <a:p>
            <a:r>
              <a:rPr lang="en-GB" dirty="0"/>
              <a:t>More precise instruments and star catalogues – linked to navigation and empire – also emerged</a:t>
            </a:r>
          </a:p>
          <a:p>
            <a:r>
              <a:rPr lang="en-GB" dirty="0"/>
              <a:t>But the stars still marginal in 1760</a:t>
            </a:r>
          </a:p>
          <a:p>
            <a:endParaRPr lang="en-GB" dirty="0"/>
          </a:p>
        </p:txBody>
      </p:sp>
    </p:spTree>
    <p:extLst>
      <p:ext uri="{BB962C8B-B14F-4D97-AF65-F5344CB8AC3E}">
        <p14:creationId xmlns:p14="http://schemas.microsoft.com/office/powerpoint/2010/main" val="25960906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9bc74440-abbf-48f4-9889-b7c52a7bc3ca"/>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TotalTime>
  <Words>462</Words>
  <Application>Microsoft Office PowerPoint</Application>
  <PresentationFormat>Widescreen</PresentationFormat>
  <Paragraphs>36</Paragraphs>
  <Slides>12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Bycroft, Michael</dc:creator>
  <cp:lastModifiedBy>Michael</cp:lastModifiedBy>
  <cp:revision>2</cp:revision>
  <dcterms:created xsi:type="dcterms:W3CDTF">2023-03-07T14:40:38Z</dcterms:created>
  <dcterms:modified xsi:type="dcterms:W3CDTF">2023-03-07T17:03:43Z</dcterms:modified>
</cp:coreProperties>
</file>