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60" r:id="rId4"/>
    <p:sldId id="261" r:id="rId5"/>
    <p:sldId id="262" r:id="rId6"/>
    <p:sldId id="271" r:id="rId7"/>
    <p:sldId id="268" r:id="rId8"/>
    <p:sldId id="265" r:id="rId9"/>
    <p:sldId id="272" r:id="rId10"/>
    <p:sldId id="257" r:id="rId11"/>
    <p:sldId id="274" r:id="rId12"/>
    <p:sldId id="275" r:id="rId13"/>
    <p:sldId id="259" r:id="rId14"/>
    <p:sldId id="277" r:id="rId15"/>
    <p:sldId id="264" r:id="rId16"/>
    <p:sldId id="299" r:id="rId17"/>
    <p:sldId id="276"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60"/>
  </p:normalViewPr>
  <p:slideViewPr>
    <p:cSldViewPr snapToGrid="0">
      <p:cViewPr varScale="1">
        <p:scale>
          <a:sx n="72" d="100"/>
          <a:sy n="72" d="100"/>
        </p:scale>
        <p:origin x="72" y="15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7C0977-E01A-2E40-CE77-D2390F25A56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E7C39F31-0619-8CBF-FBA6-8630FCFE1C8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B8F3EA7E-1194-91B3-2B0F-6AA2A64FF732}"/>
              </a:ext>
            </a:extLst>
          </p:cNvPr>
          <p:cNvSpPr>
            <a:spLocks noGrp="1"/>
          </p:cNvSpPr>
          <p:nvPr>
            <p:ph type="dt" sz="half" idx="10"/>
          </p:nvPr>
        </p:nvSpPr>
        <p:spPr/>
        <p:txBody>
          <a:bodyPr/>
          <a:lstStyle/>
          <a:p>
            <a:fld id="{57FBD830-2D50-4490-B4C9-94131511512A}" type="datetimeFigureOut">
              <a:rPr lang="en-GB" smtClean="0"/>
              <a:t>25/04/2023</a:t>
            </a:fld>
            <a:endParaRPr lang="en-GB"/>
          </a:p>
        </p:txBody>
      </p:sp>
      <p:sp>
        <p:nvSpPr>
          <p:cNvPr id="5" name="Footer Placeholder 4">
            <a:extLst>
              <a:ext uri="{FF2B5EF4-FFF2-40B4-BE49-F238E27FC236}">
                <a16:creationId xmlns:a16="http://schemas.microsoft.com/office/drawing/2014/main" id="{B91D4F47-50CB-3063-4534-B87007C13EC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2C72260-B445-9184-D551-8D082F050A3C}"/>
              </a:ext>
            </a:extLst>
          </p:cNvPr>
          <p:cNvSpPr>
            <a:spLocks noGrp="1"/>
          </p:cNvSpPr>
          <p:nvPr>
            <p:ph type="sldNum" sz="quarter" idx="12"/>
          </p:nvPr>
        </p:nvSpPr>
        <p:spPr/>
        <p:txBody>
          <a:bodyPr/>
          <a:lstStyle/>
          <a:p>
            <a:fld id="{C5A8A215-ECF2-4AFE-91CD-1D17A9369F88}" type="slidenum">
              <a:rPr lang="en-GB" smtClean="0"/>
              <a:t>‹#›</a:t>
            </a:fld>
            <a:endParaRPr lang="en-GB"/>
          </a:p>
        </p:txBody>
      </p:sp>
    </p:spTree>
    <p:extLst>
      <p:ext uri="{BB962C8B-B14F-4D97-AF65-F5344CB8AC3E}">
        <p14:creationId xmlns:p14="http://schemas.microsoft.com/office/powerpoint/2010/main" val="29349691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E1FE29-6B4A-2AA4-09D3-956E13AF9C41}"/>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28CCE7D-2992-35CF-1FA6-2453DF725DC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977CD5C-2D19-902F-66CC-B50D0B423FBC}"/>
              </a:ext>
            </a:extLst>
          </p:cNvPr>
          <p:cNvSpPr>
            <a:spLocks noGrp="1"/>
          </p:cNvSpPr>
          <p:nvPr>
            <p:ph type="dt" sz="half" idx="10"/>
          </p:nvPr>
        </p:nvSpPr>
        <p:spPr/>
        <p:txBody>
          <a:bodyPr/>
          <a:lstStyle/>
          <a:p>
            <a:fld id="{57FBD830-2D50-4490-B4C9-94131511512A}" type="datetimeFigureOut">
              <a:rPr lang="en-GB" smtClean="0"/>
              <a:t>25/04/2023</a:t>
            </a:fld>
            <a:endParaRPr lang="en-GB"/>
          </a:p>
        </p:txBody>
      </p:sp>
      <p:sp>
        <p:nvSpPr>
          <p:cNvPr id="5" name="Footer Placeholder 4">
            <a:extLst>
              <a:ext uri="{FF2B5EF4-FFF2-40B4-BE49-F238E27FC236}">
                <a16:creationId xmlns:a16="http://schemas.microsoft.com/office/drawing/2014/main" id="{B3F508C4-3CF3-3081-BF70-A3E686511BB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0AFAB9B-4281-ED1B-3CBE-756E11A746DF}"/>
              </a:ext>
            </a:extLst>
          </p:cNvPr>
          <p:cNvSpPr>
            <a:spLocks noGrp="1"/>
          </p:cNvSpPr>
          <p:nvPr>
            <p:ph type="sldNum" sz="quarter" idx="12"/>
          </p:nvPr>
        </p:nvSpPr>
        <p:spPr/>
        <p:txBody>
          <a:bodyPr/>
          <a:lstStyle/>
          <a:p>
            <a:fld id="{C5A8A215-ECF2-4AFE-91CD-1D17A9369F88}" type="slidenum">
              <a:rPr lang="en-GB" smtClean="0"/>
              <a:t>‹#›</a:t>
            </a:fld>
            <a:endParaRPr lang="en-GB"/>
          </a:p>
        </p:txBody>
      </p:sp>
    </p:spTree>
    <p:extLst>
      <p:ext uri="{BB962C8B-B14F-4D97-AF65-F5344CB8AC3E}">
        <p14:creationId xmlns:p14="http://schemas.microsoft.com/office/powerpoint/2010/main" val="21415117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BBC6719-348D-AB48-67D9-C0434879D1EB}"/>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ADA6088-DC43-7F57-106C-525B35F1179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B175539-CEB9-3956-1F02-E83A52E019E0}"/>
              </a:ext>
            </a:extLst>
          </p:cNvPr>
          <p:cNvSpPr>
            <a:spLocks noGrp="1"/>
          </p:cNvSpPr>
          <p:nvPr>
            <p:ph type="dt" sz="half" idx="10"/>
          </p:nvPr>
        </p:nvSpPr>
        <p:spPr/>
        <p:txBody>
          <a:bodyPr/>
          <a:lstStyle/>
          <a:p>
            <a:fld id="{57FBD830-2D50-4490-B4C9-94131511512A}" type="datetimeFigureOut">
              <a:rPr lang="en-GB" smtClean="0"/>
              <a:t>25/04/2023</a:t>
            </a:fld>
            <a:endParaRPr lang="en-GB"/>
          </a:p>
        </p:txBody>
      </p:sp>
      <p:sp>
        <p:nvSpPr>
          <p:cNvPr id="5" name="Footer Placeholder 4">
            <a:extLst>
              <a:ext uri="{FF2B5EF4-FFF2-40B4-BE49-F238E27FC236}">
                <a16:creationId xmlns:a16="http://schemas.microsoft.com/office/drawing/2014/main" id="{33832254-EE3B-1A6D-94B5-C3FBB0C0BC8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59A7BEE-D2D4-AE33-83BD-BE8B170A8DFE}"/>
              </a:ext>
            </a:extLst>
          </p:cNvPr>
          <p:cNvSpPr>
            <a:spLocks noGrp="1"/>
          </p:cNvSpPr>
          <p:nvPr>
            <p:ph type="sldNum" sz="quarter" idx="12"/>
          </p:nvPr>
        </p:nvSpPr>
        <p:spPr/>
        <p:txBody>
          <a:bodyPr/>
          <a:lstStyle/>
          <a:p>
            <a:fld id="{C5A8A215-ECF2-4AFE-91CD-1D17A9369F88}" type="slidenum">
              <a:rPr lang="en-GB" smtClean="0"/>
              <a:t>‹#›</a:t>
            </a:fld>
            <a:endParaRPr lang="en-GB"/>
          </a:p>
        </p:txBody>
      </p:sp>
    </p:spTree>
    <p:extLst>
      <p:ext uri="{BB962C8B-B14F-4D97-AF65-F5344CB8AC3E}">
        <p14:creationId xmlns:p14="http://schemas.microsoft.com/office/powerpoint/2010/main" val="2795846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72F8D1-EC2F-D0C9-226D-7E61A4BB090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4FF6DAE-99A3-EF39-458D-09244AABB55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0A30EC0-E3DC-5512-31CF-9728B140BAB8}"/>
              </a:ext>
            </a:extLst>
          </p:cNvPr>
          <p:cNvSpPr>
            <a:spLocks noGrp="1"/>
          </p:cNvSpPr>
          <p:nvPr>
            <p:ph type="dt" sz="half" idx="10"/>
          </p:nvPr>
        </p:nvSpPr>
        <p:spPr/>
        <p:txBody>
          <a:bodyPr/>
          <a:lstStyle/>
          <a:p>
            <a:fld id="{57FBD830-2D50-4490-B4C9-94131511512A}" type="datetimeFigureOut">
              <a:rPr lang="en-GB" smtClean="0"/>
              <a:t>25/04/2023</a:t>
            </a:fld>
            <a:endParaRPr lang="en-GB"/>
          </a:p>
        </p:txBody>
      </p:sp>
      <p:sp>
        <p:nvSpPr>
          <p:cNvPr id="5" name="Footer Placeholder 4">
            <a:extLst>
              <a:ext uri="{FF2B5EF4-FFF2-40B4-BE49-F238E27FC236}">
                <a16:creationId xmlns:a16="http://schemas.microsoft.com/office/drawing/2014/main" id="{F3EBA70A-6441-74C0-2EA9-29A04F14E9C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8043A1F-E8FD-F9A9-5709-0E6D2497DFD8}"/>
              </a:ext>
            </a:extLst>
          </p:cNvPr>
          <p:cNvSpPr>
            <a:spLocks noGrp="1"/>
          </p:cNvSpPr>
          <p:nvPr>
            <p:ph type="sldNum" sz="quarter" idx="12"/>
          </p:nvPr>
        </p:nvSpPr>
        <p:spPr/>
        <p:txBody>
          <a:bodyPr/>
          <a:lstStyle/>
          <a:p>
            <a:fld id="{C5A8A215-ECF2-4AFE-91CD-1D17A9369F88}" type="slidenum">
              <a:rPr lang="en-GB" smtClean="0"/>
              <a:t>‹#›</a:t>
            </a:fld>
            <a:endParaRPr lang="en-GB"/>
          </a:p>
        </p:txBody>
      </p:sp>
    </p:spTree>
    <p:extLst>
      <p:ext uri="{BB962C8B-B14F-4D97-AF65-F5344CB8AC3E}">
        <p14:creationId xmlns:p14="http://schemas.microsoft.com/office/powerpoint/2010/main" val="9478960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83A47F-4A76-B4B2-4B96-C56B0C50A58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E06841E3-1049-977B-50C2-1F5F79F3DFD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E6B6713-20F2-1895-AA32-92FD685B46EB}"/>
              </a:ext>
            </a:extLst>
          </p:cNvPr>
          <p:cNvSpPr>
            <a:spLocks noGrp="1"/>
          </p:cNvSpPr>
          <p:nvPr>
            <p:ph type="dt" sz="half" idx="10"/>
          </p:nvPr>
        </p:nvSpPr>
        <p:spPr/>
        <p:txBody>
          <a:bodyPr/>
          <a:lstStyle/>
          <a:p>
            <a:fld id="{57FBD830-2D50-4490-B4C9-94131511512A}" type="datetimeFigureOut">
              <a:rPr lang="en-GB" smtClean="0"/>
              <a:t>25/04/2023</a:t>
            </a:fld>
            <a:endParaRPr lang="en-GB"/>
          </a:p>
        </p:txBody>
      </p:sp>
      <p:sp>
        <p:nvSpPr>
          <p:cNvPr id="5" name="Footer Placeholder 4">
            <a:extLst>
              <a:ext uri="{FF2B5EF4-FFF2-40B4-BE49-F238E27FC236}">
                <a16:creationId xmlns:a16="http://schemas.microsoft.com/office/drawing/2014/main" id="{42C68B21-D572-CAA4-73A9-75B0D44BA8C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0810A7C-B438-82DA-2568-9F2C3BCA780B}"/>
              </a:ext>
            </a:extLst>
          </p:cNvPr>
          <p:cNvSpPr>
            <a:spLocks noGrp="1"/>
          </p:cNvSpPr>
          <p:nvPr>
            <p:ph type="sldNum" sz="quarter" idx="12"/>
          </p:nvPr>
        </p:nvSpPr>
        <p:spPr/>
        <p:txBody>
          <a:bodyPr/>
          <a:lstStyle/>
          <a:p>
            <a:fld id="{C5A8A215-ECF2-4AFE-91CD-1D17A9369F88}" type="slidenum">
              <a:rPr lang="en-GB" smtClean="0"/>
              <a:t>‹#›</a:t>
            </a:fld>
            <a:endParaRPr lang="en-GB"/>
          </a:p>
        </p:txBody>
      </p:sp>
    </p:spTree>
    <p:extLst>
      <p:ext uri="{BB962C8B-B14F-4D97-AF65-F5344CB8AC3E}">
        <p14:creationId xmlns:p14="http://schemas.microsoft.com/office/powerpoint/2010/main" val="8968977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269839-73D2-1E9C-C47C-76056666302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1131903-60F1-6762-5359-BFBF750E7C5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420101F7-84AD-D0F7-BAD0-5125A7B88FD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941D821E-5EB7-B676-3DFC-F2351AC9AC2E}"/>
              </a:ext>
            </a:extLst>
          </p:cNvPr>
          <p:cNvSpPr>
            <a:spLocks noGrp="1"/>
          </p:cNvSpPr>
          <p:nvPr>
            <p:ph type="dt" sz="half" idx="10"/>
          </p:nvPr>
        </p:nvSpPr>
        <p:spPr/>
        <p:txBody>
          <a:bodyPr/>
          <a:lstStyle/>
          <a:p>
            <a:fld id="{57FBD830-2D50-4490-B4C9-94131511512A}" type="datetimeFigureOut">
              <a:rPr lang="en-GB" smtClean="0"/>
              <a:t>25/04/2023</a:t>
            </a:fld>
            <a:endParaRPr lang="en-GB"/>
          </a:p>
        </p:txBody>
      </p:sp>
      <p:sp>
        <p:nvSpPr>
          <p:cNvPr id="6" name="Footer Placeholder 5">
            <a:extLst>
              <a:ext uri="{FF2B5EF4-FFF2-40B4-BE49-F238E27FC236}">
                <a16:creationId xmlns:a16="http://schemas.microsoft.com/office/drawing/2014/main" id="{D85913F7-47BD-7178-FACF-ADE27BB5B3E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6856AA6-1571-051A-6EF1-4EAE91BF1B09}"/>
              </a:ext>
            </a:extLst>
          </p:cNvPr>
          <p:cNvSpPr>
            <a:spLocks noGrp="1"/>
          </p:cNvSpPr>
          <p:nvPr>
            <p:ph type="sldNum" sz="quarter" idx="12"/>
          </p:nvPr>
        </p:nvSpPr>
        <p:spPr/>
        <p:txBody>
          <a:bodyPr/>
          <a:lstStyle/>
          <a:p>
            <a:fld id="{C5A8A215-ECF2-4AFE-91CD-1D17A9369F88}" type="slidenum">
              <a:rPr lang="en-GB" smtClean="0"/>
              <a:t>‹#›</a:t>
            </a:fld>
            <a:endParaRPr lang="en-GB"/>
          </a:p>
        </p:txBody>
      </p:sp>
    </p:spTree>
    <p:extLst>
      <p:ext uri="{BB962C8B-B14F-4D97-AF65-F5344CB8AC3E}">
        <p14:creationId xmlns:p14="http://schemas.microsoft.com/office/powerpoint/2010/main" val="30975375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D11B68-B96C-564E-0389-90BE4B49F1CE}"/>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E62B2CB-4303-89D9-7E24-85D28BD3737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9F84746-723A-059A-F27F-A52FA95753E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828CF34E-FDE8-1A84-D886-9EF70C23D42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8FD982F-C736-58C3-85A8-3B0458827E1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52FBE2E8-010E-C89A-0D2E-8F210853A16D}"/>
              </a:ext>
            </a:extLst>
          </p:cNvPr>
          <p:cNvSpPr>
            <a:spLocks noGrp="1"/>
          </p:cNvSpPr>
          <p:nvPr>
            <p:ph type="dt" sz="half" idx="10"/>
          </p:nvPr>
        </p:nvSpPr>
        <p:spPr/>
        <p:txBody>
          <a:bodyPr/>
          <a:lstStyle/>
          <a:p>
            <a:fld id="{57FBD830-2D50-4490-B4C9-94131511512A}" type="datetimeFigureOut">
              <a:rPr lang="en-GB" smtClean="0"/>
              <a:t>25/04/2023</a:t>
            </a:fld>
            <a:endParaRPr lang="en-GB"/>
          </a:p>
        </p:txBody>
      </p:sp>
      <p:sp>
        <p:nvSpPr>
          <p:cNvPr id="8" name="Footer Placeholder 7">
            <a:extLst>
              <a:ext uri="{FF2B5EF4-FFF2-40B4-BE49-F238E27FC236}">
                <a16:creationId xmlns:a16="http://schemas.microsoft.com/office/drawing/2014/main" id="{96321AEB-1F6B-AA3F-FF0E-4C6E039937B7}"/>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6647B57D-B225-DD15-05A6-FC74B61B6DC8}"/>
              </a:ext>
            </a:extLst>
          </p:cNvPr>
          <p:cNvSpPr>
            <a:spLocks noGrp="1"/>
          </p:cNvSpPr>
          <p:nvPr>
            <p:ph type="sldNum" sz="quarter" idx="12"/>
          </p:nvPr>
        </p:nvSpPr>
        <p:spPr/>
        <p:txBody>
          <a:bodyPr/>
          <a:lstStyle/>
          <a:p>
            <a:fld id="{C5A8A215-ECF2-4AFE-91CD-1D17A9369F88}" type="slidenum">
              <a:rPr lang="en-GB" smtClean="0"/>
              <a:t>‹#›</a:t>
            </a:fld>
            <a:endParaRPr lang="en-GB"/>
          </a:p>
        </p:txBody>
      </p:sp>
    </p:spTree>
    <p:extLst>
      <p:ext uri="{BB962C8B-B14F-4D97-AF65-F5344CB8AC3E}">
        <p14:creationId xmlns:p14="http://schemas.microsoft.com/office/powerpoint/2010/main" val="3807269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71EA10-72F2-E1F8-9BA5-4392A6C9650B}"/>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2B474140-9BD7-8F20-F5B8-ECEBE98BB920}"/>
              </a:ext>
            </a:extLst>
          </p:cNvPr>
          <p:cNvSpPr>
            <a:spLocks noGrp="1"/>
          </p:cNvSpPr>
          <p:nvPr>
            <p:ph type="dt" sz="half" idx="10"/>
          </p:nvPr>
        </p:nvSpPr>
        <p:spPr/>
        <p:txBody>
          <a:bodyPr/>
          <a:lstStyle/>
          <a:p>
            <a:fld id="{57FBD830-2D50-4490-B4C9-94131511512A}" type="datetimeFigureOut">
              <a:rPr lang="en-GB" smtClean="0"/>
              <a:t>25/04/2023</a:t>
            </a:fld>
            <a:endParaRPr lang="en-GB"/>
          </a:p>
        </p:txBody>
      </p:sp>
      <p:sp>
        <p:nvSpPr>
          <p:cNvPr id="4" name="Footer Placeholder 3">
            <a:extLst>
              <a:ext uri="{FF2B5EF4-FFF2-40B4-BE49-F238E27FC236}">
                <a16:creationId xmlns:a16="http://schemas.microsoft.com/office/drawing/2014/main" id="{8AB03E21-3C74-C496-E48C-387A2263731C}"/>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CE8448CA-172A-548B-4BD4-D01DCC6CBCAE}"/>
              </a:ext>
            </a:extLst>
          </p:cNvPr>
          <p:cNvSpPr>
            <a:spLocks noGrp="1"/>
          </p:cNvSpPr>
          <p:nvPr>
            <p:ph type="sldNum" sz="quarter" idx="12"/>
          </p:nvPr>
        </p:nvSpPr>
        <p:spPr/>
        <p:txBody>
          <a:bodyPr/>
          <a:lstStyle/>
          <a:p>
            <a:fld id="{C5A8A215-ECF2-4AFE-91CD-1D17A9369F88}" type="slidenum">
              <a:rPr lang="en-GB" smtClean="0"/>
              <a:t>‹#›</a:t>
            </a:fld>
            <a:endParaRPr lang="en-GB"/>
          </a:p>
        </p:txBody>
      </p:sp>
    </p:spTree>
    <p:extLst>
      <p:ext uri="{BB962C8B-B14F-4D97-AF65-F5344CB8AC3E}">
        <p14:creationId xmlns:p14="http://schemas.microsoft.com/office/powerpoint/2010/main" val="3423016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B125123-417F-44C1-1D8D-1D838238831A}"/>
              </a:ext>
            </a:extLst>
          </p:cNvPr>
          <p:cNvSpPr>
            <a:spLocks noGrp="1"/>
          </p:cNvSpPr>
          <p:nvPr>
            <p:ph type="dt" sz="half" idx="10"/>
          </p:nvPr>
        </p:nvSpPr>
        <p:spPr/>
        <p:txBody>
          <a:bodyPr/>
          <a:lstStyle/>
          <a:p>
            <a:fld id="{57FBD830-2D50-4490-B4C9-94131511512A}" type="datetimeFigureOut">
              <a:rPr lang="en-GB" smtClean="0"/>
              <a:t>25/04/2023</a:t>
            </a:fld>
            <a:endParaRPr lang="en-GB"/>
          </a:p>
        </p:txBody>
      </p:sp>
      <p:sp>
        <p:nvSpPr>
          <p:cNvPr id="3" name="Footer Placeholder 2">
            <a:extLst>
              <a:ext uri="{FF2B5EF4-FFF2-40B4-BE49-F238E27FC236}">
                <a16:creationId xmlns:a16="http://schemas.microsoft.com/office/drawing/2014/main" id="{B5118B13-747D-AC0F-7CF1-77899F02141C}"/>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C5E303F8-D742-4306-4DD4-76E005D53739}"/>
              </a:ext>
            </a:extLst>
          </p:cNvPr>
          <p:cNvSpPr>
            <a:spLocks noGrp="1"/>
          </p:cNvSpPr>
          <p:nvPr>
            <p:ph type="sldNum" sz="quarter" idx="12"/>
          </p:nvPr>
        </p:nvSpPr>
        <p:spPr/>
        <p:txBody>
          <a:bodyPr/>
          <a:lstStyle/>
          <a:p>
            <a:fld id="{C5A8A215-ECF2-4AFE-91CD-1D17A9369F88}" type="slidenum">
              <a:rPr lang="en-GB" smtClean="0"/>
              <a:t>‹#›</a:t>
            </a:fld>
            <a:endParaRPr lang="en-GB"/>
          </a:p>
        </p:txBody>
      </p:sp>
    </p:spTree>
    <p:extLst>
      <p:ext uri="{BB962C8B-B14F-4D97-AF65-F5344CB8AC3E}">
        <p14:creationId xmlns:p14="http://schemas.microsoft.com/office/powerpoint/2010/main" val="41210186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C17994-D213-60BF-3362-C54ADAC7DA2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23FF04D6-82CC-E421-85C0-82DEE1F6098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0ACC8B47-CB90-E966-06AF-6A5380FFA5C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5CD19CE-8115-212C-2844-F843ABF2A0F1}"/>
              </a:ext>
            </a:extLst>
          </p:cNvPr>
          <p:cNvSpPr>
            <a:spLocks noGrp="1"/>
          </p:cNvSpPr>
          <p:nvPr>
            <p:ph type="dt" sz="half" idx="10"/>
          </p:nvPr>
        </p:nvSpPr>
        <p:spPr/>
        <p:txBody>
          <a:bodyPr/>
          <a:lstStyle/>
          <a:p>
            <a:fld id="{57FBD830-2D50-4490-B4C9-94131511512A}" type="datetimeFigureOut">
              <a:rPr lang="en-GB" smtClean="0"/>
              <a:t>25/04/2023</a:t>
            </a:fld>
            <a:endParaRPr lang="en-GB"/>
          </a:p>
        </p:txBody>
      </p:sp>
      <p:sp>
        <p:nvSpPr>
          <p:cNvPr id="6" name="Footer Placeholder 5">
            <a:extLst>
              <a:ext uri="{FF2B5EF4-FFF2-40B4-BE49-F238E27FC236}">
                <a16:creationId xmlns:a16="http://schemas.microsoft.com/office/drawing/2014/main" id="{97FD6AAF-19B8-5352-A59B-50509F4F7EF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A6720A5-E49A-F18E-AA0B-8BC75617D32C}"/>
              </a:ext>
            </a:extLst>
          </p:cNvPr>
          <p:cNvSpPr>
            <a:spLocks noGrp="1"/>
          </p:cNvSpPr>
          <p:nvPr>
            <p:ph type="sldNum" sz="quarter" idx="12"/>
          </p:nvPr>
        </p:nvSpPr>
        <p:spPr/>
        <p:txBody>
          <a:bodyPr/>
          <a:lstStyle/>
          <a:p>
            <a:fld id="{C5A8A215-ECF2-4AFE-91CD-1D17A9369F88}" type="slidenum">
              <a:rPr lang="en-GB" smtClean="0"/>
              <a:t>‹#›</a:t>
            </a:fld>
            <a:endParaRPr lang="en-GB"/>
          </a:p>
        </p:txBody>
      </p:sp>
    </p:spTree>
    <p:extLst>
      <p:ext uri="{BB962C8B-B14F-4D97-AF65-F5344CB8AC3E}">
        <p14:creationId xmlns:p14="http://schemas.microsoft.com/office/powerpoint/2010/main" val="361571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FE172E-6B71-C138-128C-C7D0D88DEA0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BF3480EF-80BF-487D-3269-67F45C85B58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4C396537-C164-CE33-EEC0-1BB668B28EE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ED28DA8-1D74-84E6-EF9E-4699825A89B2}"/>
              </a:ext>
            </a:extLst>
          </p:cNvPr>
          <p:cNvSpPr>
            <a:spLocks noGrp="1"/>
          </p:cNvSpPr>
          <p:nvPr>
            <p:ph type="dt" sz="half" idx="10"/>
          </p:nvPr>
        </p:nvSpPr>
        <p:spPr/>
        <p:txBody>
          <a:bodyPr/>
          <a:lstStyle/>
          <a:p>
            <a:fld id="{57FBD830-2D50-4490-B4C9-94131511512A}" type="datetimeFigureOut">
              <a:rPr lang="en-GB" smtClean="0"/>
              <a:t>25/04/2023</a:t>
            </a:fld>
            <a:endParaRPr lang="en-GB"/>
          </a:p>
        </p:txBody>
      </p:sp>
      <p:sp>
        <p:nvSpPr>
          <p:cNvPr id="6" name="Footer Placeholder 5">
            <a:extLst>
              <a:ext uri="{FF2B5EF4-FFF2-40B4-BE49-F238E27FC236}">
                <a16:creationId xmlns:a16="http://schemas.microsoft.com/office/drawing/2014/main" id="{08700339-7A36-49EF-994E-01393E271D3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E310E79-B65A-989A-1440-DB2BC9B1ADDF}"/>
              </a:ext>
            </a:extLst>
          </p:cNvPr>
          <p:cNvSpPr>
            <a:spLocks noGrp="1"/>
          </p:cNvSpPr>
          <p:nvPr>
            <p:ph type="sldNum" sz="quarter" idx="12"/>
          </p:nvPr>
        </p:nvSpPr>
        <p:spPr/>
        <p:txBody>
          <a:bodyPr/>
          <a:lstStyle/>
          <a:p>
            <a:fld id="{C5A8A215-ECF2-4AFE-91CD-1D17A9369F88}" type="slidenum">
              <a:rPr lang="en-GB" smtClean="0"/>
              <a:t>‹#›</a:t>
            </a:fld>
            <a:endParaRPr lang="en-GB"/>
          </a:p>
        </p:txBody>
      </p:sp>
    </p:spTree>
    <p:extLst>
      <p:ext uri="{BB962C8B-B14F-4D97-AF65-F5344CB8AC3E}">
        <p14:creationId xmlns:p14="http://schemas.microsoft.com/office/powerpoint/2010/main" val="2887246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D5CA152-415A-5623-954E-84A21D28205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21BF123-6C3D-D383-A399-2165753F37C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7ADD6F5-82B2-52A9-76C7-AD613856640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7FBD830-2D50-4490-B4C9-94131511512A}" type="datetimeFigureOut">
              <a:rPr lang="en-GB" smtClean="0"/>
              <a:t>25/04/2023</a:t>
            </a:fld>
            <a:endParaRPr lang="en-GB"/>
          </a:p>
        </p:txBody>
      </p:sp>
      <p:sp>
        <p:nvSpPr>
          <p:cNvPr id="5" name="Footer Placeholder 4">
            <a:extLst>
              <a:ext uri="{FF2B5EF4-FFF2-40B4-BE49-F238E27FC236}">
                <a16:creationId xmlns:a16="http://schemas.microsoft.com/office/drawing/2014/main" id="{17F48A09-2672-99F5-5D44-B32897D0576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6F74131E-06FE-D3F0-78D1-AB646F3D5E7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A8A215-ECF2-4AFE-91CD-1D17A9369F88}" type="slidenum">
              <a:rPr lang="en-GB" smtClean="0"/>
              <a:t>‹#›</a:t>
            </a:fld>
            <a:endParaRPr lang="en-GB"/>
          </a:p>
        </p:txBody>
      </p:sp>
    </p:spTree>
    <p:extLst>
      <p:ext uri="{BB962C8B-B14F-4D97-AF65-F5344CB8AC3E}">
        <p14:creationId xmlns:p14="http://schemas.microsoft.com/office/powerpoint/2010/main" val="24691105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C9CEA6-5D0C-F10B-F037-F08CC36D9D8C}"/>
              </a:ext>
            </a:extLst>
          </p:cNvPr>
          <p:cNvSpPr>
            <a:spLocks noGrp="1"/>
          </p:cNvSpPr>
          <p:nvPr>
            <p:ph type="ctrTitle"/>
          </p:nvPr>
        </p:nvSpPr>
        <p:spPr>
          <a:xfrm>
            <a:off x="1524000" y="499511"/>
            <a:ext cx="9144000" cy="2387600"/>
          </a:xfrm>
        </p:spPr>
        <p:txBody>
          <a:bodyPr/>
          <a:lstStyle/>
          <a:p>
            <a:r>
              <a:rPr lang="en-GB" dirty="0"/>
              <a:t>Module recap</a:t>
            </a:r>
          </a:p>
        </p:txBody>
      </p:sp>
      <p:sp>
        <p:nvSpPr>
          <p:cNvPr id="3" name="Subtitle 2">
            <a:extLst>
              <a:ext uri="{FF2B5EF4-FFF2-40B4-BE49-F238E27FC236}">
                <a16:creationId xmlns:a16="http://schemas.microsoft.com/office/drawing/2014/main" id="{EF251978-8147-C232-E70D-AE2DC53AFF2E}"/>
              </a:ext>
            </a:extLst>
          </p:cNvPr>
          <p:cNvSpPr>
            <a:spLocks noGrp="1"/>
          </p:cNvSpPr>
          <p:nvPr>
            <p:ph type="subTitle" idx="1"/>
          </p:nvPr>
        </p:nvSpPr>
        <p:spPr>
          <a:xfrm>
            <a:off x="1524000" y="3143009"/>
            <a:ext cx="9144000" cy="1655762"/>
          </a:xfrm>
        </p:spPr>
        <p:txBody>
          <a:bodyPr/>
          <a:lstStyle/>
          <a:p>
            <a:r>
              <a:rPr lang="en-GB" dirty="0"/>
              <a:t>HI3T5</a:t>
            </a:r>
          </a:p>
          <a:p>
            <a:r>
              <a:rPr lang="en-GB" dirty="0"/>
              <a:t>25/4/2023</a:t>
            </a:r>
          </a:p>
        </p:txBody>
      </p:sp>
    </p:spTree>
    <p:extLst>
      <p:ext uri="{BB962C8B-B14F-4D97-AF65-F5344CB8AC3E}">
        <p14:creationId xmlns:p14="http://schemas.microsoft.com/office/powerpoint/2010/main" val="41318157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D63BC31A-0A91-ACA1-71D0-0E673E9F9BE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48566" y="0"/>
            <a:ext cx="4481034" cy="688409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1AD58A4E-F8BD-F0ED-EAE5-A272A2B1EAC8}"/>
              </a:ext>
            </a:extLst>
          </p:cNvPr>
          <p:cNvSpPr txBox="1"/>
          <p:nvPr/>
        </p:nvSpPr>
        <p:spPr>
          <a:xfrm>
            <a:off x="230818" y="5619565"/>
            <a:ext cx="3373515" cy="1015663"/>
          </a:xfrm>
          <a:prstGeom prst="rect">
            <a:avLst/>
          </a:prstGeom>
          <a:noFill/>
        </p:spPr>
        <p:txBody>
          <a:bodyPr wrap="square" rtlCol="0">
            <a:spAutoFit/>
          </a:bodyPr>
          <a:lstStyle/>
          <a:p>
            <a:r>
              <a:rPr lang="en-GB" sz="2000" dirty="0"/>
              <a:t>Turkish miniature showing a coffee-house, mid-sixteenth century</a:t>
            </a:r>
          </a:p>
        </p:txBody>
      </p:sp>
    </p:spTree>
    <p:extLst>
      <p:ext uri="{BB962C8B-B14F-4D97-AF65-F5344CB8AC3E}">
        <p14:creationId xmlns:p14="http://schemas.microsoft.com/office/powerpoint/2010/main" val="38991203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picture containing text">
            <a:extLst>
              <a:ext uri="{FF2B5EF4-FFF2-40B4-BE49-F238E27FC236}">
                <a16:creationId xmlns:a16="http://schemas.microsoft.com/office/drawing/2014/main" id="{2D60C490-5904-48DA-0CB5-2A56C53AB60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994932"/>
            <a:ext cx="12192000" cy="6014125"/>
          </a:xfrm>
          <a:prstGeom prst="rect">
            <a:avLst/>
          </a:prstGeom>
        </p:spPr>
      </p:pic>
      <p:sp>
        <p:nvSpPr>
          <p:cNvPr id="9" name="TextBox 8">
            <a:extLst>
              <a:ext uri="{FF2B5EF4-FFF2-40B4-BE49-F238E27FC236}">
                <a16:creationId xmlns:a16="http://schemas.microsoft.com/office/drawing/2014/main" id="{8098F2DD-F490-6122-459E-4B0B36D583B5}"/>
              </a:ext>
            </a:extLst>
          </p:cNvPr>
          <p:cNvSpPr txBox="1"/>
          <p:nvPr/>
        </p:nvSpPr>
        <p:spPr>
          <a:xfrm>
            <a:off x="159799" y="26634"/>
            <a:ext cx="1740024" cy="1015663"/>
          </a:xfrm>
          <a:prstGeom prst="rect">
            <a:avLst/>
          </a:prstGeom>
          <a:noFill/>
        </p:spPr>
        <p:txBody>
          <a:bodyPr wrap="square" rtlCol="0">
            <a:spAutoFit/>
          </a:bodyPr>
          <a:lstStyle/>
          <a:p>
            <a:r>
              <a:rPr lang="en-GB" sz="2000" dirty="0"/>
              <a:t>Cotton</a:t>
            </a:r>
          </a:p>
          <a:p>
            <a:r>
              <a:rPr lang="en-GB" sz="2000" dirty="0"/>
              <a:t>Muslin</a:t>
            </a:r>
          </a:p>
          <a:p>
            <a:r>
              <a:rPr lang="en-GB" sz="2000" dirty="0"/>
              <a:t>2 £/m2</a:t>
            </a:r>
          </a:p>
        </p:txBody>
      </p:sp>
      <p:sp>
        <p:nvSpPr>
          <p:cNvPr id="12" name="TextBox 11">
            <a:extLst>
              <a:ext uri="{FF2B5EF4-FFF2-40B4-BE49-F238E27FC236}">
                <a16:creationId xmlns:a16="http://schemas.microsoft.com/office/drawing/2014/main" id="{2D0213F6-330C-B334-D72A-F24228AE5941}"/>
              </a:ext>
            </a:extLst>
          </p:cNvPr>
          <p:cNvSpPr txBox="1"/>
          <p:nvPr/>
        </p:nvSpPr>
        <p:spPr>
          <a:xfrm>
            <a:off x="1875777" y="16717"/>
            <a:ext cx="1740024" cy="1015663"/>
          </a:xfrm>
          <a:prstGeom prst="rect">
            <a:avLst/>
          </a:prstGeom>
          <a:noFill/>
        </p:spPr>
        <p:txBody>
          <a:bodyPr wrap="square" rtlCol="0">
            <a:spAutoFit/>
          </a:bodyPr>
          <a:lstStyle/>
          <a:p>
            <a:r>
              <a:rPr lang="en-GB" sz="2000" dirty="0"/>
              <a:t>Cotton</a:t>
            </a:r>
          </a:p>
          <a:p>
            <a:r>
              <a:rPr lang="en-GB" sz="2000" dirty="0"/>
              <a:t>Calico</a:t>
            </a:r>
          </a:p>
          <a:p>
            <a:r>
              <a:rPr lang="en-GB" sz="2000" dirty="0"/>
              <a:t>4</a:t>
            </a:r>
          </a:p>
        </p:txBody>
      </p:sp>
      <p:sp>
        <p:nvSpPr>
          <p:cNvPr id="13" name="TextBox 12">
            <a:extLst>
              <a:ext uri="{FF2B5EF4-FFF2-40B4-BE49-F238E27FC236}">
                <a16:creationId xmlns:a16="http://schemas.microsoft.com/office/drawing/2014/main" id="{52D5803D-2790-6F66-232E-BF0B316130B3}"/>
              </a:ext>
            </a:extLst>
          </p:cNvPr>
          <p:cNvSpPr txBox="1"/>
          <p:nvPr/>
        </p:nvSpPr>
        <p:spPr>
          <a:xfrm>
            <a:off x="5260019" y="0"/>
            <a:ext cx="1740024" cy="1015663"/>
          </a:xfrm>
          <a:prstGeom prst="rect">
            <a:avLst/>
          </a:prstGeom>
          <a:noFill/>
        </p:spPr>
        <p:txBody>
          <a:bodyPr wrap="square" rtlCol="0">
            <a:spAutoFit/>
          </a:bodyPr>
          <a:lstStyle/>
          <a:p>
            <a:r>
              <a:rPr lang="en-GB" sz="2000" dirty="0"/>
              <a:t>Cotton</a:t>
            </a:r>
          </a:p>
          <a:p>
            <a:r>
              <a:rPr lang="en-GB" sz="2000" dirty="0"/>
              <a:t>Double gauze</a:t>
            </a:r>
          </a:p>
          <a:p>
            <a:r>
              <a:rPr lang="en-GB" sz="2000" dirty="0"/>
              <a:t>10.2</a:t>
            </a:r>
          </a:p>
        </p:txBody>
      </p:sp>
      <p:sp>
        <p:nvSpPr>
          <p:cNvPr id="14" name="TextBox 13">
            <a:extLst>
              <a:ext uri="{FF2B5EF4-FFF2-40B4-BE49-F238E27FC236}">
                <a16:creationId xmlns:a16="http://schemas.microsoft.com/office/drawing/2014/main" id="{BC670DE6-71E0-A846-3D31-99C5F6C2B2D8}"/>
              </a:ext>
            </a:extLst>
          </p:cNvPr>
          <p:cNvSpPr txBox="1"/>
          <p:nvPr/>
        </p:nvSpPr>
        <p:spPr>
          <a:xfrm>
            <a:off x="3590277" y="-9918"/>
            <a:ext cx="1740024" cy="1015663"/>
          </a:xfrm>
          <a:prstGeom prst="rect">
            <a:avLst/>
          </a:prstGeom>
          <a:noFill/>
        </p:spPr>
        <p:txBody>
          <a:bodyPr wrap="square" rtlCol="0">
            <a:spAutoFit/>
          </a:bodyPr>
          <a:lstStyle/>
          <a:p>
            <a:r>
              <a:rPr lang="en-GB" sz="2000" dirty="0"/>
              <a:t>Cotton</a:t>
            </a:r>
          </a:p>
          <a:p>
            <a:r>
              <a:rPr lang="en-GB" sz="2000" dirty="0"/>
              <a:t>Black</a:t>
            </a:r>
          </a:p>
          <a:p>
            <a:r>
              <a:rPr lang="en-GB" sz="2000" dirty="0"/>
              <a:t>8.5</a:t>
            </a:r>
          </a:p>
        </p:txBody>
      </p:sp>
      <p:sp>
        <p:nvSpPr>
          <p:cNvPr id="15" name="TextBox 14">
            <a:extLst>
              <a:ext uri="{FF2B5EF4-FFF2-40B4-BE49-F238E27FC236}">
                <a16:creationId xmlns:a16="http://schemas.microsoft.com/office/drawing/2014/main" id="{9A1D8ED4-581C-5B73-DF8F-AD24A51736B3}"/>
              </a:ext>
            </a:extLst>
          </p:cNvPr>
          <p:cNvSpPr txBox="1"/>
          <p:nvPr/>
        </p:nvSpPr>
        <p:spPr>
          <a:xfrm>
            <a:off x="7033888" y="-20731"/>
            <a:ext cx="1740024" cy="1015663"/>
          </a:xfrm>
          <a:prstGeom prst="rect">
            <a:avLst/>
          </a:prstGeom>
          <a:noFill/>
        </p:spPr>
        <p:txBody>
          <a:bodyPr wrap="square" rtlCol="0">
            <a:spAutoFit/>
          </a:bodyPr>
          <a:lstStyle/>
          <a:p>
            <a:r>
              <a:rPr lang="en-GB" sz="2000" dirty="0"/>
              <a:t>Linen</a:t>
            </a:r>
          </a:p>
          <a:p>
            <a:r>
              <a:rPr lang="en-GB" sz="2000" dirty="0"/>
              <a:t>Printed</a:t>
            </a:r>
          </a:p>
          <a:p>
            <a:r>
              <a:rPr lang="en-GB" sz="2000" dirty="0"/>
              <a:t>10.7</a:t>
            </a:r>
          </a:p>
        </p:txBody>
      </p:sp>
      <p:sp>
        <p:nvSpPr>
          <p:cNvPr id="16" name="TextBox 15">
            <a:extLst>
              <a:ext uri="{FF2B5EF4-FFF2-40B4-BE49-F238E27FC236}">
                <a16:creationId xmlns:a16="http://schemas.microsoft.com/office/drawing/2014/main" id="{191756DD-7A41-6F81-71F3-A8AE7EED442A}"/>
              </a:ext>
            </a:extLst>
          </p:cNvPr>
          <p:cNvSpPr txBox="1"/>
          <p:nvPr/>
        </p:nvSpPr>
        <p:spPr>
          <a:xfrm>
            <a:off x="8726009" y="-20731"/>
            <a:ext cx="1740024" cy="1015663"/>
          </a:xfrm>
          <a:prstGeom prst="rect">
            <a:avLst/>
          </a:prstGeom>
          <a:noFill/>
        </p:spPr>
        <p:txBody>
          <a:bodyPr wrap="square" rtlCol="0">
            <a:spAutoFit/>
          </a:bodyPr>
          <a:lstStyle/>
          <a:p>
            <a:r>
              <a:rPr lang="en-GB" sz="2000" dirty="0"/>
              <a:t>Cotton/linen</a:t>
            </a:r>
          </a:p>
          <a:p>
            <a:r>
              <a:rPr lang="en-GB" sz="2000" dirty="0"/>
              <a:t>Ivory-coloured</a:t>
            </a:r>
          </a:p>
          <a:p>
            <a:r>
              <a:rPr lang="en-GB" sz="2000" dirty="0"/>
              <a:t>14</a:t>
            </a:r>
          </a:p>
        </p:txBody>
      </p:sp>
      <p:sp>
        <p:nvSpPr>
          <p:cNvPr id="17" name="TextBox 16">
            <a:extLst>
              <a:ext uri="{FF2B5EF4-FFF2-40B4-BE49-F238E27FC236}">
                <a16:creationId xmlns:a16="http://schemas.microsoft.com/office/drawing/2014/main" id="{31371E15-3C45-29C2-50D1-E3BCA65DD47D}"/>
              </a:ext>
            </a:extLst>
          </p:cNvPr>
          <p:cNvSpPr txBox="1"/>
          <p:nvPr/>
        </p:nvSpPr>
        <p:spPr>
          <a:xfrm>
            <a:off x="10495626" y="-2007"/>
            <a:ext cx="1740024" cy="1015663"/>
          </a:xfrm>
          <a:prstGeom prst="rect">
            <a:avLst/>
          </a:prstGeom>
          <a:noFill/>
        </p:spPr>
        <p:txBody>
          <a:bodyPr wrap="square" rtlCol="0">
            <a:spAutoFit/>
          </a:bodyPr>
          <a:lstStyle/>
          <a:p>
            <a:r>
              <a:rPr lang="en-GB" sz="2000" dirty="0"/>
              <a:t>Pure silk</a:t>
            </a:r>
          </a:p>
          <a:p>
            <a:r>
              <a:rPr lang="en-GB" sz="2000" dirty="0"/>
              <a:t>Printed</a:t>
            </a:r>
          </a:p>
          <a:p>
            <a:r>
              <a:rPr lang="en-GB" sz="2000" dirty="0"/>
              <a:t>18.5</a:t>
            </a:r>
          </a:p>
        </p:txBody>
      </p:sp>
    </p:spTree>
    <p:extLst>
      <p:ext uri="{BB962C8B-B14F-4D97-AF65-F5344CB8AC3E}">
        <p14:creationId xmlns:p14="http://schemas.microsoft.com/office/powerpoint/2010/main" val="16383539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020FC849-3231-9A6F-01A2-1F6B2E0FED78}"/>
              </a:ext>
            </a:extLst>
          </p:cNvPr>
          <p:cNvPicPr>
            <a:picLocks noChangeAspect="1"/>
          </p:cNvPicPr>
          <p:nvPr/>
        </p:nvPicPr>
        <p:blipFill>
          <a:blip r:embed="rId2"/>
          <a:stretch>
            <a:fillRect/>
          </a:stretch>
        </p:blipFill>
        <p:spPr>
          <a:xfrm>
            <a:off x="320041" y="40904"/>
            <a:ext cx="11826652" cy="5691627"/>
          </a:xfrm>
          <a:prstGeom prst="rect">
            <a:avLst/>
          </a:prstGeom>
        </p:spPr>
      </p:pic>
      <p:sp>
        <p:nvSpPr>
          <p:cNvPr id="6" name="TextBox 5">
            <a:extLst>
              <a:ext uri="{FF2B5EF4-FFF2-40B4-BE49-F238E27FC236}">
                <a16:creationId xmlns:a16="http://schemas.microsoft.com/office/drawing/2014/main" id="{B53CA261-EFC8-CFE5-33E2-E2DBB1C7741A}"/>
              </a:ext>
            </a:extLst>
          </p:cNvPr>
          <p:cNvSpPr txBox="1"/>
          <p:nvPr/>
        </p:nvSpPr>
        <p:spPr>
          <a:xfrm>
            <a:off x="1901952" y="6016752"/>
            <a:ext cx="10003536" cy="646331"/>
          </a:xfrm>
          <a:prstGeom prst="rect">
            <a:avLst/>
          </a:prstGeom>
          <a:noFill/>
        </p:spPr>
        <p:txBody>
          <a:bodyPr wrap="square" rtlCol="0">
            <a:spAutoFit/>
          </a:bodyPr>
          <a:lstStyle/>
          <a:p>
            <a:r>
              <a:rPr lang="en-GB" dirty="0"/>
              <a:t>From Patrick O’Brien, “The Political Economy of British Taxation, 1660-1815,” </a:t>
            </a:r>
            <a:r>
              <a:rPr lang="en-GB" i="1" dirty="0"/>
              <a:t>The Economic History Review </a:t>
            </a:r>
            <a:r>
              <a:rPr lang="en-GB" dirty="0"/>
              <a:t>(1988)</a:t>
            </a:r>
          </a:p>
        </p:txBody>
      </p:sp>
      <p:sp>
        <p:nvSpPr>
          <p:cNvPr id="7" name="TextBox 6">
            <a:extLst>
              <a:ext uri="{FF2B5EF4-FFF2-40B4-BE49-F238E27FC236}">
                <a16:creationId xmlns:a16="http://schemas.microsoft.com/office/drawing/2014/main" id="{F7BFDA11-4A80-291D-C3FA-788AB6B5857A}"/>
              </a:ext>
            </a:extLst>
          </p:cNvPr>
          <p:cNvSpPr txBox="1"/>
          <p:nvPr/>
        </p:nvSpPr>
        <p:spPr>
          <a:xfrm>
            <a:off x="2990088" y="2191947"/>
            <a:ext cx="1783080" cy="369332"/>
          </a:xfrm>
          <a:prstGeom prst="rect">
            <a:avLst/>
          </a:prstGeom>
          <a:noFill/>
        </p:spPr>
        <p:txBody>
          <a:bodyPr wrap="square" rtlCol="0">
            <a:spAutoFit/>
          </a:bodyPr>
          <a:lstStyle/>
          <a:p>
            <a:r>
              <a:rPr lang="en-GB" dirty="0">
                <a:solidFill>
                  <a:srgbClr val="FF0000"/>
                </a:solidFill>
              </a:rPr>
              <a:t>9 Years’ War</a:t>
            </a:r>
          </a:p>
        </p:txBody>
      </p:sp>
      <p:sp>
        <p:nvSpPr>
          <p:cNvPr id="8" name="TextBox 7">
            <a:extLst>
              <a:ext uri="{FF2B5EF4-FFF2-40B4-BE49-F238E27FC236}">
                <a16:creationId xmlns:a16="http://schemas.microsoft.com/office/drawing/2014/main" id="{5F6FB68A-BA77-7C48-241F-E3B16A97F318}"/>
              </a:ext>
            </a:extLst>
          </p:cNvPr>
          <p:cNvSpPr txBox="1"/>
          <p:nvPr/>
        </p:nvSpPr>
        <p:spPr>
          <a:xfrm>
            <a:off x="2953512" y="2771010"/>
            <a:ext cx="1965960" cy="369332"/>
          </a:xfrm>
          <a:prstGeom prst="rect">
            <a:avLst/>
          </a:prstGeom>
          <a:noFill/>
        </p:spPr>
        <p:txBody>
          <a:bodyPr wrap="square" rtlCol="0">
            <a:spAutoFit/>
          </a:bodyPr>
          <a:lstStyle/>
          <a:p>
            <a:r>
              <a:rPr lang="en-GB" dirty="0">
                <a:solidFill>
                  <a:srgbClr val="FF0000"/>
                </a:solidFill>
              </a:rPr>
              <a:t>Spanish Succession</a:t>
            </a:r>
          </a:p>
        </p:txBody>
      </p:sp>
      <p:sp>
        <p:nvSpPr>
          <p:cNvPr id="9" name="TextBox 8">
            <a:extLst>
              <a:ext uri="{FF2B5EF4-FFF2-40B4-BE49-F238E27FC236}">
                <a16:creationId xmlns:a16="http://schemas.microsoft.com/office/drawing/2014/main" id="{4E574628-66E3-D6CB-D1FE-145FE9B8E7D0}"/>
              </a:ext>
            </a:extLst>
          </p:cNvPr>
          <p:cNvSpPr txBox="1"/>
          <p:nvPr/>
        </p:nvSpPr>
        <p:spPr>
          <a:xfrm>
            <a:off x="2935224" y="3346460"/>
            <a:ext cx="2313432" cy="369332"/>
          </a:xfrm>
          <a:prstGeom prst="rect">
            <a:avLst/>
          </a:prstGeom>
          <a:noFill/>
        </p:spPr>
        <p:txBody>
          <a:bodyPr wrap="square" rtlCol="0">
            <a:spAutoFit/>
          </a:bodyPr>
          <a:lstStyle/>
          <a:p>
            <a:r>
              <a:rPr lang="en-GB" dirty="0">
                <a:solidFill>
                  <a:srgbClr val="FF0000"/>
                </a:solidFill>
              </a:rPr>
              <a:t>Austrian Succession</a:t>
            </a:r>
          </a:p>
        </p:txBody>
      </p:sp>
      <p:sp>
        <p:nvSpPr>
          <p:cNvPr id="10" name="TextBox 9">
            <a:extLst>
              <a:ext uri="{FF2B5EF4-FFF2-40B4-BE49-F238E27FC236}">
                <a16:creationId xmlns:a16="http://schemas.microsoft.com/office/drawing/2014/main" id="{A0ABDCCD-F564-69CE-8E89-1786168B34B7}"/>
              </a:ext>
            </a:extLst>
          </p:cNvPr>
          <p:cNvSpPr txBox="1"/>
          <p:nvPr/>
        </p:nvSpPr>
        <p:spPr>
          <a:xfrm>
            <a:off x="2926080" y="3916379"/>
            <a:ext cx="1965960" cy="369332"/>
          </a:xfrm>
          <a:prstGeom prst="rect">
            <a:avLst/>
          </a:prstGeom>
          <a:noFill/>
        </p:spPr>
        <p:txBody>
          <a:bodyPr wrap="square" rtlCol="0">
            <a:spAutoFit/>
          </a:bodyPr>
          <a:lstStyle/>
          <a:p>
            <a:r>
              <a:rPr lang="en-GB" dirty="0">
                <a:solidFill>
                  <a:srgbClr val="FF0000"/>
                </a:solidFill>
              </a:rPr>
              <a:t>7 Years’ War</a:t>
            </a:r>
          </a:p>
        </p:txBody>
      </p:sp>
      <p:sp>
        <p:nvSpPr>
          <p:cNvPr id="11" name="TextBox 10">
            <a:extLst>
              <a:ext uri="{FF2B5EF4-FFF2-40B4-BE49-F238E27FC236}">
                <a16:creationId xmlns:a16="http://schemas.microsoft.com/office/drawing/2014/main" id="{D21D5E68-C4A8-E246-E49B-D914173C2EF0}"/>
              </a:ext>
            </a:extLst>
          </p:cNvPr>
          <p:cNvSpPr txBox="1"/>
          <p:nvPr/>
        </p:nvSpPr>
        <p:spPr>
          <a:xfrm>
            <a:off x="2916936" y="4490771"/>
            <a:ext cx="2496312" cy="369332"/>
          </a:xfrm>
          <a:prstGeom prst="rect">
            <a:avLst/>
          </a:prstGeom>
          <a:noFill/>
        </p:spPr>
        <p:txBody>
          <a:bodyPr wrap="square" rtlCol="0">
            <a:spAutoFit/>
          </a:bodyPr>
          <a:lstStyle/>
          <a:p>
            <a:r>
              <a:rPr lang="en-GB" dirty="0">
                <a:solidFill>
                  <a:srgbClr val="FF0000"/>
                </a:solidFill>
              </a:rPr>
              <a:t>American Revolutionary</a:t>
            </a:r>
          </a:p>
        </p:txBody>
      </p:sp>
      <p:sp>
        <p:nvSpPr>
          <p:cNvPr id="12" name="TextBox 11">
            <a:extLst>
              <a:ext uri="{FF2B5EF4-FFF2-40B4-BE49-F238E27FC236}">
                <a16:creationId xmlns:a16="http://schemas.microsoft.com/office/drawing/2014/main" id="{DFED57D4-8495-08C6-F126-1B838323926A}"/>
              </a:ext>
            </a:extLst>
          </p:cNvPr>
          <p:cNvSpPr txBox="1"/>
          <p:nvPr/>
        </p:nvSpPr>
        <p:spPr>
          <a:xfrm>
            <a:off x="2889504" y="5065163"/>
            <a:ext cx="2496312" cy="369332"/>
          </a:xfrm>
          <a:prstGeom prst="rect">
            <a:avLst/>
          </a:prstGeom>
          <a:noFill/>
        </p:spPr>
        <p:txBody>
          <a:bodyPr wrap="square" rtlCol="0">
            <a:spAutoFit/>
          </a:bodyPr>
          <a:lstStyle/>
          <a:p>
            <a:r>
              <a:rPr lang="en-GB" dirty="0">
                <a:solidFill>
                  <a:srgbClr val="FF0000"/>
                </a:solidFill>
              </a:rPr>
              <a:t>Great French Wars</a:t>
            </a:r>
          </a:p>
        </p:txBody>
      </p:sp>
    </p:spTree>
    <p:extLst>
      <p:ext uri="{BB962C8B-B14F-4D97-AF65-F5344CB8AC3E}">
        <p14:creationId xmlns:p14="http://schemas.microsoft.com/office/powerpoint/2010/main" val="20339787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D4E4B48-12F3-B534-C75E-89EF5F215F8A}"/>
              </a:ext>
            </a:extLst>
          </p:cNvPr>
          <p:cNvPicPr>
            <a:picLocks noChangeAspect="1"/>
          </p:cNvPicPr>
          <p:nvPr/>
        </p:nvPicPr>
        <p:blipFill>
          <a:blip r:embed="rId2"/>
          <a:stretch>
            <a:fillRect/>
          </a:stretch>
        </p:blipFill>
        <p:spPr>
          <a:xfrm>
            <a:off x="758952" y="293810"/>
            <a:ext cx="10308526" cy="5638169"/>
          </a:xfrm>
          <a:prstGeom prst="rect">
            <a:avLst/>
          </a:prstGeom>
        </p:spPr>
      </p:pic>
    </p:spTree>
    <p:extLst>
      <p:ext uri="{BB962C8B-B14F-4D97-AF65-F5344CB8AC3E}">
        <p14:creationId xmlns:p14="http://schemas.microsoft.com/office/powerpoint/2010/main" val="1037145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F645BAF3-ADCB-3408-996D-D169CD9E4C5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07592" y="0"/>
            <a:ext cx="9262872" cy="6229281"/>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6800C49F-C1AD-1A21-0893-33ED13A03A31}"/>
              </a:ext>
            </a:extLst>
          </p:cNvPr>
          <p:cNvSpPr txBox="1"/>
          <p:nvPr/>
        </p:nvSpPr>
        <p:spPr>
          <a:xfrm>
            <a:off x="1307592" y="6318504"/>
            <a:ext cx="9902952" cy="369332"/>
          </a:xfrm>
          <a:prstGeom prst="rect">
            <a:avLst/>
          </a:prstGeom>
          <a:noFill/>
        </p:spPr>
        <p:txBody>
          <a:bodyPr wrap="square" rtlCol="0">
            <a:spAutoFit/>
          </a:bodyPr>
          <a:lstStyle/>
          <a:p>
            <a:r>
              <a:rPr lang="en-GB" dirty="0"/>
              <a:t>Map showing part of the Pacific Ocean, created by Captain James Cook and Tupaia (Tahitian priest)</a:t>
            </a:r>
          </a:p>
        </p:txBody>
      </p:sp>
    </p:spTree>
    <p:extLst>
      <p:ext uri="{BB962C8B-B14F-4D97-AF65-F5344CB8AC3E}">
        <p14:creationId xmlns:p14="http://schemas.microsoft.com/office/powerpoint/2010/main" val="40739811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A79C011C-CD47-B0EF-A5AD-D83FF3E7693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64847" y="0"/>
            <a:ext cx="6662306" cy="95650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348867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AA94B03-93E2-08E3-2805-70D80A1CE9E5}"/>
              </a:ext>
            </a:extLst>
          </p:cNvPr>
          <p:cNvPicPr>
            <a:picLocks noChangeAspect="1"/>
          </p:cNvPicPr>
          <p:nvPr/>
        </p:nvPicPr>
        <p:blipFill rotWithShape="1">
          <a:blip r:embed="rId2"/>
          <a:srcRect l="54372" t="10349" r="19125" b="29774"/>
          <a:stretch/>
        </p:blipFill>
        <p:spPr>
          <a:xfrm rot="5400000">
            <a:off x="493738" y="-358423"/>
            <a:ext cx="6587371" cy="7574846"/>
          </a:xfrm>
          <a:prstGeom prst="rect">
            <a:avLst/>
          </a:prstGeom>
        </p:spPr>
      </p:pic>
      <p:sp>
        <p:nvSpPr>
          <p:cNvPr id="6" name="TextBox 5">
            <a:extLst>
              <a:ext uri="{FF2B5EF4-FFF2-40B4-BE49-F238E27FC236}">
                <a16:creationId xmlns:a16="http://schemas.microsoft.com/office/drawing/2014/main" id="{8744587C-1BF1-A320-7E9B-FB3728591570}"/>
              </a:ext>
            </a:extLst>
          </p:cNvPr>
          <p:cNvSpPr txBox="1"/>
          <p:nvPr/>
        </p:nvSpPr>
        <p:spPr>
          <a:xfrm>
            <a:off x="7863840" y="386233"/>
            <a:ext cx="3790603" cy="923330"/>
          </a:xfrm>
          <a:prstGeom prst="rect">
            <a:avLst/>
          </a:prstGeom>
          <a:noFill/>
        </p:spPr>
        <p:txBody>
          <a:bodyPr wrap="square" rtlCol="0">
            <a:spAutoFit/>
          </a:bodyPr>
          <a:lstStyle/>
          <a:p>
            <a:r>
              <a:rPr lang="en-GB" dirty="0"/>
              <a:t>William/Caroline Herschel, “On the Construction of the Heavens,” </a:t>
            </a:r>
            <a:r>
              <a:rPr lang="en-GB" i="1" dirty="0"/>
              <a:t>Phil. Trans. </a:t>
            </a:r>
            <a:r>
              <a:rPr lang="en-GB" dirty="0"/>
              <a:t>1784</a:t>
            </a:r>
          </a:p>
        </p:txBody>
      </p:sp>
      <p:sp>
        <p:nvSpPr>
          <p:cNvPr id="7" name="TextBox 6">
            <a:extLst>
              <a:ext uri="{FF2B5EF4-FFF2-40B4-BE49-F238E27FC236}">
                <a16:creationId xmlns:a16="http://schemas.microsoft.com/office/drawing/2014/main" id="{95D840D8-EF20-25D2-44EC-5C5C39FD28FB}"/>
              </a:ext>
            </a:extLst>
          </p:cNvPr>
          <p:cNvSpPr txBox="1"/>
          <p:nvPr/>
        </p:nvSpPr>
        <p:spPr>
          <a:xfrm>
            <a:off x="7863840" y="2169004"/>
            <a:ext cx="3541221" cy="2031325"/>
          </a:xfrm>
          <a:prstGeom prst="rect">
            <a:avLst/>
          </a:prstGeom>
          <a:noFill/>
        </p:spPr>
        <p:txBody>
          <a:bodyPr wrap="square" rtlCol="0">
            <a:spAutoFit/>
          </a:bodyPr>
          <a:lstStyle/>
          <a:p>
            <a:r>
              <a:rPr lang="en-GB" dirty="0"/>
              <a:t>Michael Hoskin, </a:t>
            </a:r>
            <a:r>
              <a:rPr lang="en-GB" i="1" dirty="0"/>
              <a:t>Discoverers of the Universe: William and Caroline Herschel</a:t>
            </a:r>
            <a:r>
              <a:rPr lang="en-GB" dirty="0"/>
              <a:t>, Chapter 6</a:t>
            </a:r>
          </a:p>
          <a:p>
            <a:endParaRPr lang="en-GB" dirty="0"/>
          </a:p>
          <a:p>
            <a:r>
              <a:rPr lang="en-GB" dirty="0"/>
              <a:t>Michael Hoskin, “Caroline Herschel” and “William Herschel,” in Dictionary of National Biography</a:t>
            </a:r>
          </a:p>
        </p:txBody>
      </p:sp>
    </p:spTree>
    <p:extLst>
      <p:ext uri="{BB962C8B-B14F-4D97-AF65-F5344CB8AC3E}">
        <p14:creationId xmlns:p14="http://schemas.microsoft.com/office/powerpoint/2010/main" val="31720489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AD4C2CA9-7CBF-760A-E6E6-E52542FA78A9}"/>
              </a:ext>
            </a:extLst>
          </p:cNvPr>
          <p:cNvSpPr txBox="1"/>
          <p:nvPr/>
        </p:nvSpPr>
        <p:spPr>
          <a:xfrm>
            <a:off x="1656521" y="983040"/>
            <a:ext cx="9250018" cy="5262979"/>
          </a:xfrm>
          <a:prstGeom prst="rect">
            <a:avLst/>
          </a:prstGeom>
          <a:noFill/>
        </p:spPr>
        <p:txBody>
          <a:bodyPr wrap="square">
            <a:spAutoFit/>
          </a:bodyPr>
          <a:lstStyle/>
          <a:p>
            <a:r>
              <a:rPr lang="en-GB" sz="2400" dirty="0"/>
              <a:t>What is being evaluated here?</a:t>
            </a:r>
          </a:p>
          <a:p>
            <a:endParaRPr lang="en-GB" sz="2400" dirty="0"/>
          </a:p>
          <a:p>
            <a:endParaRPr lang="en-GB" sz="2400" dirty="0"/>
          </a:p>
          <a:p>
            <a:endParaRPr lang="en-GB" sz="2400" dirty="0"/>
          </a:p>
          <a:p>
            <a:r>
              <a:rPr lang="en-GB" sz="2400" dirty="0"/>
              <a:t>How is it being evaluated?</a:t>
            </a:r>
          </a:p>
          <a:p>
            <a:endParaRPr lang="en-GB" sz="2400" dirty="0"/>
          </a:p>
          <a:p>
            <a:endParaRPr lang="en-GB" sz="2400" dirty="0"/>
          </a:p>
          <a:p>
            <a:endParaRPr lang="en-GB" sz="2400" dirty="0"/>
          </a:p>
          <a:p>
            <a:r>
              <a:rPr lang="en-GB" sz="2400" dirty="0"/>
              <a:t>What is at stake in the evaluation?</a:t>
            </a:r>
          </a:p>
          <a:p>
            <a:endParaRPr lang="en-GB" sz="2400" dirty="0"/>
          </a:p>
          <a:p>
            <a:endParaRPr lang="en-GB" sz="2400" dirty="0"/>
          </a:p>
          <a:p>
            <a:endParaRPr lang="en-GB" sz="2400" dirty="0"/>
          </a:p>
          <a:p>
            <a:r>
              <a:rPr lang="en-GB" sz="2400" dirty="0"/>
              <a:t>What does this have to do (if anything) with the kinds of Enlightenment evaluation we have discussed in the rest of the module?</a:t>
            </a:r>
          </a:p>
        </p:txBody>
      </p:sp>
    </p:spTree>
    <p:extLst>
      <p:ext uri="{BB962C8B-B14F-4D97-AF65-F5344CB8AC3E}">
        <p14:creationId xmlns:p14="http://schemas.microsoft.com/office/powerpoint/2010/main" val="40307548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110D7FE-8644-5B5D-BF8E-B64500BD47C9}"/>
              </a:ext>
            </a:extLst>
          </p:cNvPr>
          <p:cNvSpPr>
            <a:spLocks noGrp="1"/>
          </p:cNvSpPr>
          <p:nvPr>
            <p:ph idx="1"/>
          </p:nvPr>
        </p:nvSpPr>
        <p:spPr>
          <a:xfrm>
            <a:off x="1485801" y="1421296"/>
            <a:ext cx="9362440" cy="5123815"/>
          </a:xfrm>
        </p:spPr>
        <p:txBody>
          <a:bodyPr/>
          <a:lstStyle/>
          <a:p>
            <a:pPr marL="0" indent="0">
              <a:buNone/>
            </a:pPr>
            <a:r>
              <a:rPr lang="en-GB" sz="3200" dirty="0"/>
              <a:t>“This seems to me the source of all liberty…For during this suspension of any desire, before the will be determined to action, and the action done, we have opportunity to examine, view, and judge, of the good and evil of what we are going to do.”</a:t>
            </a:r>
          </a:p>
          <a:p>
            <a:pPr marL="0" indent="0">
              <a:buNone/>
            </a:pPr>
            <a:endParaRPr lang="en-GB" dirty="0"/>
          </a:p>
          <a:p>
            <a:pPr marL="457200" lvl="1" indent="0">
              <a:buNone/>
            </a:pPr>
            <a:r>
              <a:rPr lang="en-GB" dirty="0"/>
              <a:t>John Locke, </a:t>
            </a:r>
            <a:r>
              <a:rPr lang="en-GB" i="1" dirty="0"/>
              <a:t>Essay Concerning Humane Understanding </a:t>
            </a:r>
            <a:r>
              <a:rPr lang="en-GB" dirty="0"/>
              <a:t>(1790), book II chap. 21</a:t>
            </a:r>
          </a:p>
        </p:txBody>
      </p:sp>
    </p:spTree>
    <p:extLst>
      <p:ext uri="{BB962C8B-B14F-4D97-AF65-F5344CB8AC3E}">
        <p14:creationId xmlns:p14="http://schemas.microsoft.com/office/powerpoint/2010/main" val="23722307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DF7D4F7-4BA2-CFAD-24A0-60603F92A8D5}"/>
              </a:ext>
            </a:extLst>
          </p:cNvPr>
          <p:cNvSpPr>
            <a:spLocks noGrp="1"/>
          </p:cNvSpPr>
          <p:nvPr>
            <p:ph idx="1"/>
          </p:nvPr>
        </p:nvSpPr>
        <p:spPr>
          <a:xfrm>
            <a:off x="1447800" y="770572"/>
            <a:ext cx="8986520" cy="5316856"/>
          </a:xfrm>
        </p:spPr>
        <p:txBody>
          <a:bodyPr>
            <a:normAutofit/>
          </a:bodyPr>
          <a:lstStyle/>
          <a:p>
            <a:pPr marL="0" indent="0" algn="ctr">
              <a:buNone/>
            </a:pPr>
            <a:r>
              <a:rPr lang="en-GB" dirty="0"/>
              <a:t>Labour theory</a:t>
            </a:r>
          </a:p>
          <a:p>
            <a:pPr marL="0" indent="0" algn="ctr">
              <a:buNone/>
            </a:pPr>
            <a:endParaRPr lang="en-GB" dirty="0"/>
          </a:p>
          <a:p>
            <a:pPr marL="0" indent="0" algn="ctr">
              <a:buNone/>
            </a:pPr>
            <a:r>
              <a:rPr lang="en-GB" dirty="0"/>
              <a:t>Neoclassical (aka subjectivist/marginal/eye-of-beholder/price/market) theory</a:t>
            </a:r>
          </a:p>
          <a:p>
            <a:pPr marL="0" indent="0" algn="ctr">
              <a:buNone/>
            </a:pPr>
            <a:endParaRPr lang="en-GB" dirty="0"/>
          </a:p>
          <a:p>
            <a:pPr marL="0" indent="0" algn="ctr">
              <a:buNone/>
            </a:pPr>
            <a:r>
              <a:rPr lang="en-GB" dirty="0"/>
              <a:t>Bourdieu’s distinction theory</a:t>
            </a:r>
          </a:p>
          <a:p>
            <a:pPr marL="0" indent="0" algn="ctr">
              <a:buNone/>
            </a:pPr>
            <a:endParaRPr lang="en-GB" dirty="0"/>
          </a:p>
          <a:p>
            <a:pPr marL="0" indent="0" algn="ctr">
              <a:buNone/>
            </a:pPr>
            <a:r>
              <a:rPr lang="en-GB" dirty="0"/>
              <a:t>Graeber’s action theory</a:t>
            </a:r>
          </a:p>
          <a:p>
            <a:pPr marL="0" indent="0" algn="ctr">
              <a:buNone/>
            </a:pPr>
            <a:endParaRPr lang="en-GB" dirty="0"/>
          </a:p>
          <a:p>
            <a:pPr marL="0" indent="0" algn="ctr">
              <a:buNone/>
            </a:pPr>
            <a:r>
              <a:rPr lang="en-GB" dirty="0" err="1"/>
              <a:t>Mazzucato’s</a:t>
            </a:r>
            <a:r>
              <a:rPr lang="en-GB" dirty="0"/>
              <a:t> ? theory</a:t>
            </a:r>
          </a:p>
          <a:p>
            <a:pPr marL="0" indent="0" algn="ctr">
              <a:buNone/>
            </a:pPr>
            <a:endParaRPr lang="en-GB" dirty="0"/>
          </a:p>
          <a:p>
            <a:pPr marL="0" indent="0">
              <a:buNone/>
            </a:pPr>
            <a:endParaRPr lang="en-GB" dirty="0"/>
          </a:p>
          <a:p>
            <a:pPr marL="0" indent="0">
              <a:buNone/>
            </a:pPr>
            <a:endParaRPr lang="en-GB" dirty="0"/>
          </a:p>
          <a:p>
            <a:pPr marL="0" indent="0">
              <a:buNone/>
            </a:pPr>
            <a:endParaRPr lang="en-GB" dirty="0"/>
          </a:p>
          <a:p>
            <a:pPr marL="0" indent="0">
              <a:buNone/>
            </a:pPr>
            <a:endParaRPr lang="en-GB" dirty="0"/>
          </a:p>
        </p:txBody>
      </p:sp>
    </p:spTree>
    <p:extLst>
      <p:ext uri="{BB962C8B-B14F-4D97-AF65-F5344CB8AC3E}">
        <p14:creationId xmlns:p14="http://schemas.microsoft.com/office/powerpoint/2010/main" val="25950065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66F85C1-1926-5C22-5B74-A90790D04BC3}"/>
              </a:ext>
            </a:extLst>
          </p:cNvPr>
          <p:cNvSpPr>
            <a:spLocks noGrp="1"/>
          </p:cNvSpPr>
          <p:nvPr>
            <p:ph idx="1"/>
          </p:nvPr>
        </p:nvSpPr>
        <p:spPr>
          <a:xfrm>
            <a:off x="595839" y="1168775"/>
            <a:ext cx="10515600" cy="5581015"/>
          </a:xfrm>
        </p:spPr>
        <p:txBody>
          <a:bodyPr>
            <a:normAutofit/>
          </a:bodyPr>
          <a:lstStyle/>
          <a:p>
            <a:pPr marL="0" indent="0" algn="ctr">
              <a:buNone/>
            </a:pPr>
            <a:r>
              <a:rPr lang="en-GB" sz="3200" dirty="0"/>
              <a:t>Production</a:t>
            </a:r>
          </a:p>
          <a:p>
            <a:pPr marL="0" indent="0" algn="ctr">
              <a:buNone/>
            </a:pPr>
            <a:endParaRPr lang="en-GB" sz="3200" dirty="0"/>
          </a:p>
          <a:p>
            <a:pPr marL="0" indent="0" algn="ctr">
              <a:buNone/>
            </a:pPr>
            <a:r>
              <a:rPr lang="en-GB" sz="3200" dirty="0"/>
              <a:t>Consumption</a:t>
            </a:r>
          </a:p>
          <a:p>
            <a:pPr marL="0" indent="0" algn="ctr">
              <a:buNone/>
            </a:pPr>
            <a:endParaRPr lang="en-GB" sz="3200" dirty="0"/>
          </a:p>
          <a:p>
            <a:pPr marL="0" indent="0" algn="ctr">
              <a:buNone/>
            </a:pPr>
            <a:r>
              <a:rPr lang="en-GB" sz="3200" dirty="0"/>
              <a:t>Circulation</a:t>
            </a:r>
          </a:p>
          <a:p>
            <a:pPr marL="0" indent="0" algn="ctr">
              <a:buNone/>
            </a:pPr>
            <a:endParaRPr lang="en-GB" sz="3200" dirty="0"/>
          </a:p>
          <a:p>
            <a:pPr marL="0" indent="0" algn="ctr">
              <a:buNone/>
            </a:pPr>
            <a:r>
              <a:rPr lang="en-GB" sz="3200" dirty="0">
                <a:solidFill>
                  <a:srgbClr val="FF0000"/>
                </a:solidFill>
              </a:rPr>
              <a:t>Evaluation</a:t>
            </a:r>
          </a:p>
        </p:txBody>
      </p:sp>
      <p:cxnSp>
        <p:nvCxnSpPr>
          <p:cNvPr id="5" name="Straight Arrow Connector 4">
            <a:extLst>
              <a:ext uri="{FF2B5EF4-FFF2-40B4-BE49-F238E27FC236}">
                <a16:creationId xmlns:a16="http://schemas.microsoft.com/office/drawing/2014/main" id="{C148157F-3956-3682-58D5-D292D368D176}"/>
              </a:ext>
            </a:extLst>
          </p:cNvPr>
          <p:cNvCxnSpPr/>
          <p:nvPr/>
        </p:nvCxnSpPr>
        <p:spPr>
          <a:xfrm>
            <a:off x="5841507" y="1740024"/>
            <a:ext cx="0" cy="514904"/>
          </a:xfrm>
          <a:prstGeom prst="straightConnector1">
            <a:avLst/>
          </a:prstGeom>
          <a:ln w="762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5E47CF4F-3851-24B5-4735-7A566AE97889}"/>
              </a:ext>
            </a:extLst>
          </p:cNvPr>
          <p:cNvCxnSpPr/>
          <p:nvPr/>
        </p:nvCxnSpPr>
        <p:spPr>
          <a:xfrm>
            <a:off x="5860738" y="2913357"/>
            <a:ext cx="0" cy="514904"/>
          </a:xfrm>
          <a:prstGeom prst="straightConnector1">
            <a:avLst/>
          </a:prstGeom>
          <a:ln w="762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33010FDA-57CD-F42D-F603-B2FA11C9E978}"/>
              </a:ext>
            </a:extLst>
          </p:cNvPr>
          <p:cNvCxnSpPr/>
          <p:nvPr/>
        </p:nvCxnSpPr>
        <p:spPr>
          <a:xfrm>
            <a:off x="5871093" y="4033423"/>
            <a:ext cx="0" cy="514904"/>
          </a:xfrm>
          <a:prstGeom prst="straightConnector1">
            <a:avLst/>
          </a:prstGeom>
          <a:ln w="762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698856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text, old&#10;&#10;Description automatically generated">
            <a:extLst>
              <a:ext uri="{FF2B5EF4-FFF2-40B4-BE49-F238E27FC236}">
                <a16:creationId xmlns:a16="http://schemas.microsoft.com/office/drawing/2014/main" id="{F5F7C5B6-6D80-FD25-2ECA-9C321BDB56B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7158664" cy="6858000"/>
          </a:xfrm>
          <a:prstGeom prst="rect">
            <a:avLst/>
          </a:prstGeom>
        </p:spPr>
      </p:pic>
      <p:sp>
        <p:nvSpPr>
          <p:cNvPr id="6" name="TextBox 5">
            <a:extLst>
              <a:ext uri="{FF2B5EF4-FFF2-40B4-BE49-F238E27FC236}">
                <a16:creationId xmlns:a16="http://schemas.microsoft.com/office/drawing/2014/main" id="{F8CC7524-FBF3-07B4-B372-477B675ACB6B}"/>
              </a:ext>
            </a:extLst>
          </p:cNvPr>
          <p:cNvSpPr txBox="1"/>
          <p:nvPr/>
        </p:nvSpPr>
        <p:spPr>
          <a:xfrm>
            <a:off x="7328451" y="4770782"/>
            <a:ext cx="4585253" cy="1631216"/>
          </a:xfrm>
          <a:prstGeom prst="rect">
            <a:avLst/>
          </a:prstGeom>
          <a:noFill/>
        </p:spPr>
        <p:txBody>
          <a:bodyPr wrap="square" rtlCol="0">
            <a:spAutoFit/>
          </a:bodyPr>
          <a:lstStyle/>
          <a:p>
            <a:r>
              <a:rPr lang="en-GB" sz="2000" dirty="0"/>
              <a:t>Gold-dust scales, balance made of brass</a:t>
            </a:r>
          </a:p>
          <a:p>
            <a:r>
              <a:rPr lang="en-GB" sz="2000" dirty="0"/>
              <a:t>Used by Akan people (modern-day Ghana, early modern </a:t>
            </a:r>
            <a:r>
              <a:rPr lang="en-GB" sz="2000" dirty="0" err="1"/>
              <a:t>Ashante</a:t>
            </a:r>
            <a:r>
              <a:rPr lang="en-GB" sz="2000" dirty="0"/>
              <a:t> kingdom)</a:t>
            </a:r>
          </a:p>
          <a:p>
            <a:endParaRPr lang="en-GB" sz="2000" dirty="0"/>
          </a:p>
          <a:p>
            <a:r>
              <a:rPr lang="en-GB" sz="2000" dirty="0"/>
              <a:t>Image source: British Museum</a:t>
            </a:r>
          </a:p>
        </p:txBody>
      </p:sp>
    </p:spTree>
    <p:extLst>
      <p:ext uri="{BB962C8B-B14F-4D97-AF65-F5344CB8AC3E}">
        <p14:creationId xmlns:p14="http://schemas.microsoft.com/office/powerpoint/2010/main" val="27421909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Diagram&#10;&#10;Description automatically generated">
            <a:extLst>
              <a:ext uri="{FF2B5EF4-FFF2-40B4-BE49-F238E27FC236}">
                <a16:creationId xmlns:a16="http://schemas.microsoft.com/office/drawing/2014/main" id="{2B73A8A0-C546-DC9D-4BDB-03A393F5D5E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87147" y="0"/>
            <a:ext cx="5863549" cy="6858000"/>
          </a:xfrm>
          <a:prstGeom prst="rect">
            <a:avLst/>
          </a:prstGeom>
        </p:spPr>
      </p:pic>
    </p:spTree>
    <p:extLst>
      <p:ext uri="{BB962C8B-B14F-4D97-AF65-F5344CB8AC3E}">
        <p14:creationId xmlns:p14="http://schemas.microsoft.com/office/powerpoint/2010/main" val="33065008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050" name="Picture 2" descr="http://www.20-10historia.com/images/imagenes_articulos/v1m2012_art9_im6_g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7502525" cy="7095548"/>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7707087" y="4592320"/>
            <a:ext cx="4269014" cy="1938992"/>
          </a:xfrm>
          <a:prstGeom prst="rect">
            <a:avLst/>
          </a:prstGeom>
          <a:noFill/>
        </p:spPr>
        <p:txBody>
          <a:bodyPr wrap="square" rtlCol="0">
            <a:spAutoFit/>
          </a:bodyPr>
          <a:lstStyle/>
          <a:p>
            <a:r>
              <a:rPr lang="en-GB" sz="2400" dirty="0">
                <a:solidFill>
                  <a:schemeClr val="bg1"/>
                </a:solidFill>
              </a:rPr>
              <a:t>Frontispiece, from Thomas Sprat, </a:t>
            </a:r>
            <a:r>
              <a:rPr lang="en-GB" sz="2400" i="1" dirty="0">
                <a:solidFill>
                  <a:schemeClr val="bg1"/>
                </a:solidFill>
              </a:rPr>
              <a:t>History of the Royal Society of London for the Improvement of Natural Knowledge </a:t>
            </a:r>
            <a:r>
              <a:rPr lang="en-GB" sz="2400" dirty="0">
                <a:solidFill>
                  <a:schemeClr val="bg1"/>
                </a:solidFill>
              </a:rPr>
              <a:t>(1671)</a:t>
            </a:r>
          </a:p>
        </p:txBody>
      </p:sp>
    </p:spTree>
    <p:extLst>
      <p:ext uri="{BB962C8B-B14F-4D97-AF65-F5344CB8AC3E}">
        <p14:creationId xmlns:p14="http://schemas.microsoft.com/office/powerpoint/2010/main" val="36165422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Diagram, engineering drawing&#10;&#10;Description automatically generated">
            <a:extLst>
              <a:ext uri="{FF2B5EF4-FFF2-40B4-BE49-F238E27FC236}">
                <a16:creationId xmlns:a16="http://schemas.microsoft.com/office/drawing/2014/main" id="{228BA03A-E692-7C4B-239E-2D95223B0AB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43049" y="0"/>
            <a:ext cx="8918243" cy="6858000"/>
          </a:xfrm>
          <a:prstGeom prst="rect">
            <a:avLst/>
          </a:prstGeom>
        </p:spPr>
      </p:pic>
    </p:spTree>
    <p:extLst>
      <p:ext uri="{BB962C8B-B14F-4D97-AF65-F5344CB8AC3E}">
        <p14:creationId xmlns:p14="http://schemas.microsoft.com/office/powerpoint/2010/main" val="4230501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672914C-8DF5-8F78-D7AA-651F1384F008}"/>
              </a:ext>
            </a:extLst>
          </p:cNvPr>
          <p:cNvPicPr>
            <a:picLocks noChangeAspect="1"/>
          </p:cNvPicPr>
          <p:nvPr/>
        </p:nvPicPr>
        <p:blipFill>
          <a:blip r:embed="rId2"/>
          <a:stretch>
            <a:fillRect/>
          </a:stretch>
        </p:blipFill>
        <p:spPr>
          <a:xfrm>
            <a:off x="0" y="0"/>
            <a:ext cx="8308731" cy="6858000"/>
          </a:xfrm>
          <a:prstGeom prst="rect">
            <a:avLst/>
          </a:prstGeom>
        </p:spPr>
      </p:pic>
      <p:sp>
        <p:nvSpPr>
          <p:cNvPr id="6" name="TextBox 5">
            <a:extLst>
              <a:ext uri="{FF2B5EF4-FFF2-40B4-BE49-F238E27FC236}">
                <a16:creationId xmlns:a16="http://schemas.microsoft.com/office/drawing/2014/main" id="{A03E1CB9-F3BC-47D2-1469-EE04EDBF3A23}"/>
              </a:ext>
            </a:extLst>
          </p:cNvPr>
          <p:cNvSpPr txBox="1"/>
          <p:nvPr/>
        </p:nvSpPr>
        <p:spPr>
          <a:xfrm>
            <a:off x="8521147" y="5579165"/>
            <a:ext cx="3140765" cy="1015663"/>
          </a:xfrm>
          <a:prstGeom prst="rect">
            <a:avLst/>
          </a:prstGeom>
          <a:noFill/>
        </p:spPr>
        <p:txBody>
          <a:bodyPr wrap="square" rtlCol="0">
            <a:spAutoFit/>
          </a:bodyPr>
          <a:lstStyle/>
          <a:p>
            <a:r>
              <a:rPr lang="en-GB" sz="2000" dirty="0"/>
              <a:t>John Ellicott, article on density of diamonds in </a:t>
            </a:r>
            <a:r>
              <a:rPr lang="en-GB" sz="2000" i="1" dirty="0"/>
              <a:t>Phil. Trans. </a:t>
            </a:r>
            <a:r>
              <a:rPr lang="en-GB" sz="2000" dirty="0"/>
              <a:t>1745</a:t>
            </a:r>
          </a:p>
        </p:txBody>
      </p:sp>
    </p:spTree>
    <p:extLst>
      <p:ext uri="{BB962C8B-B14F-4D97-AF65-F5344CB8AC3E}">
        <p14:creationId xmlns:p14="http://schemas.microsoft.com/office/powerpoint/2010/main" val="179345238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38</TotalTime>
  <Words>353</Words>
  <Application>Microsoft Office PowerPoint</Application>
  <PresentationFormat>Widescreen</PresentationFormat>
  <Paragraphs>78</Paragraphs>
  <Slides>17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Arial</vt:lpstr>
      <vt:lpstr>Calibri</vt:lpstr>
      <vt:lpstr>Calibri Light</vt:lpstr>
      <vt:lpstr>Office Theme</vt:lpstr>
      <vt:lpstr>Module recap</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Bycroft, Michael</dc:creator>
  <cp:lastModifiedBy>Bycroft, Michael</cp:lastModifiedBy>
  <cp:revision>2</cp:revision>
  <dcterms:created xsi:type="dcterms:W3CDTF">2023-04-25T13:33:30Z</dcterms:created>
  <dcterms:modified xsi:type="dcterms:W3CDTF">2023-04-25T14:11:34Z</dcterms:modified>
</cp:coreProperties>
</file>