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9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B2E9-3712-705A-2B53-ED1EF7E4C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3745CB-4F06-F2F1-159B-DF233740D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08CB6-C583-0E68-6314-1767E687A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F8F1C-7973-CC5D-9AC9-C527DA7D6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FDE22-454D-A9AB-9F24-1C12F367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D7C79-6015-564C-1FA9-4564554E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9BE74-FC6B-3EE9-CC4B-5051D7D7C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BDD14-E869-47CD-675E-33F0BE109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2644-09FA-9008-81E9-C6764BDDE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BDF09-703E-F17B-E077-BC561F79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2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AC13E1-37D7-D550-9868-F5FAFABB1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522A26-5F6E-59BB-C48E-564AE2301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79AC2-82DC-E755-88F3-DDBE21AA4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75341-8E43-D7DA-D87F-E48DC3CC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E699C-7946-169C-BAAD-BCAB6443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713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891D-C0BA-2B1D-7041-D04687C91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F686F-FB52-7B73-EACE-E56FC228C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10E39-F978-9912-9C03-7DE79D08C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7B6D3-7517-811D-9B33-5771021E6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8F0FC-F86F-18B1-9D13-572C02D82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62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7964-BCD5-2CD7-C0B6-C8A9A1B37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2C1EB-BFD4-3066-E963-62A6AD6F2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8F64B-D5CF-F377-A24E-A848D3D28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3FE58-675B-F8AD-3395-404130BF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B81E4-2109-46DC-0082-A97E3983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53F38-0E5B-DF50-0C58-27EDBE92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659AA-CECA-184B-FEA4-F3460F811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14BE7A-4DCE-8E05-84C7-209814734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6A331-F20B-ACF4-9B00-36D512753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80CE1-1276-1FDA-7B16-A4A07598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B8BDD-E293-29A8-1647-9F89C8021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1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3E04-3E59-8F72-939E-F3AEDE899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DF821-7E9A-509D-F104-32A21C253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D068A-6BC2-41E4-9705-3FA060794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406FA0-8B5A-6FA3-07AE-3799E63199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30B69C-B854-A913-DA87-5A009B0E5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B88E6-DC4C-9DB2-C9FF-7FEB49B1D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B025FD-FEBA-55B5-E4E9-54F950C9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3936E7-4E6A-A400-A162-F918C0C5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86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2A9B1-423B-0FB7-07B3-F33F0819D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9140C-7079-6BC2-63C7-3F07DF4B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FA49E-6B45-EC7F-C6CD-44ECDD741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BA5E9-F844-8C7C-0B06-9F6DA30B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83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49A05E-BCE8-8B6E-7D3D-BE802B65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2ABCB-F428-4BCD-C007-1E3D8BC87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48D9-5B5A-8CA6-D38A-565A4726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73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3502C-4639-87FD-9F78-FF66D2275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1CE18-A439-D37D-8B4F-A88C28DEE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C0739-C696-E399-8AC8-A0D01E1FE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80FFB-D68C-FDC8-9D53-151B04C4B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FD386-CFC0-EBBC-6FA0-F2F69E43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7EAAD-8F71-15C3-C725-05353330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7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40FC5-A5AC-ACF8-8620-2037B3B5C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A25C28-D1E5-9653-2371-1EFA47997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ED3161-8D82-D266-6F11-C02B326D2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B49B9-3248-89AB-F6BE-037A3179B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8BCE0-BCC6-31C9-8FB0-F5236CB6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39C28-F3AF-E9B0-E263-51EE1F7FE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6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3E3C43-6BC8-DACB-34EA-42246A05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556AA-CEC4-0812-090A-AA5EC3E9D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029F1-39D1-DE7D-2FAB-10F050592C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3BAC-163B-418E-AC6B-09346801EF3D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D83C6-78D7-CF02-557B-B9543DC01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0A65A-E5C5-B9F1-798E-E47487E2E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94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7F423-152A-1DDA-A09F-374E2E6B2A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Coffee and Orientalism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EFB582-A0BF-C6B1-9152-6597EB459A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1.5, 2024-5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3200249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63BC31A-0A91-ACA1-71D0-0E673E9F9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566" y="0"/>
            <a:ext cx="4481034" cy="688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D58A4E-F8BD-F0ED-EAE5-A272A2B1EAC8}"/>
              </a:ext>
            </a:extLst>
          </p:cNvPr>
          <p:cNvSpPr txBox="1"/>
          <p:nvPr/>
        </p:nvSpPr>
        <p:spPr>
          <a:xfrm>
            <a:off x="230818" y="5619565"/>
            <a:ext cx="3373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Turkish miniature showing a coffee-house, mid-sixteenth century</a:t>
            </a:r>
          </a:p>
        </p:txBody>
      </p:sp>
    </p:spTree>
    <p:extLst>
      <p:ext uri="{BB962C8B-B14F-4D97-AF65-F5344CB8AC3E}">
        <p14:creationId xmlns:p14="http://schemas.microsoft.com/office/powerpoint/2010/main" val="3899120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A9B5CEB-6B55-0C2E-AC78-BA7368769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0"/>
            <a:ext cx="9486900" cy="6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FC2ACD-F301-3448-4DB8-0C830D9518E5}"/>
              </a:ext>
            </a:extLst>
          </p:cNvPr>
          <p:cNvSpPr txBox="1"/>
          <p:nvPr/>
        </p:nvSpPr>
        <p:spPr>
          <a:xfrm>
            <a:off x="1352550" y="6183630"/>
            <a:ext cx="948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Interior of a London coffee house, c. 1690s</a:t>
            </a:r>
          </a:p>
        </p:txBody>
      </p:sp>
    </p:spTree>
    <p:extLst>
      <p:ext uri="{BB962C8B-B14F-4D97-AF65-F5344CB8AC3E}">
        <p14:creationId xmlns:p14="http://schemas.microsoft.com/office/powerpoint/2010/main" val="2765399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01F93-6F8C-CA02-FEF3-202B8F45F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57" y="1417253"/>
            <a:ext cx="8589885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“My Lady made us drink our morning draught there [in parlour of his boss at Navy Board] - of several wines. But I drank nothing but some of her Coffee; which was purely made, with a little sugar in it.”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400" i="1" dirty="0"/>
              <a:t>The Diary of Samuel Pepys </a:t>
            </a:r>
            <a:r>
              <a:rPr lang="en-GB" sz="2400" dirty="0"/>
              <a:t>[London, 1660s], cited in Phil Withington, "Where Was the Coffee in Early Modern England?", </a:t>
            </a:r>
            <a:r>
              <a:rPr lang="en-GB" sz="2400" i="1" dirty="0"/>
              <a:t>Journal of Modern History</a:t>
            </a:r>
            <a:r>
              <a:rPr lang="en-GB" sz="2400" dirty="0"/>
              <a:t> 92:1 (2020): 40-75.</a:t>
            </a:r>
          </a:p>
        </p:txBody>
      </p:sp>
    </p:spTree>
    <p:extLst>
      <p:ext uri="{BB962C8B-B14F-4D97-AF65-F5344CB8AC3E}">
        <p14:creationId xmlns:p14="http://schemas.microsoft.com/office/powerpoint/2010/main" val="453681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37CB06-8437-C2C9-4310-E8463494A931}"/>
              </a:ext>
            </a:extLst>
          </p:cNvPr>
          <p:cNvSpPr txBox="1"/>
          <p:nvPr/>
        </p:nvSpPr>
        <p:spPr>
          <a:xfrm>
            <a:off x="159798" y="5193552"/>
            <a:ext cx="2388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coffee seizure in eighteenth-century Stockholm, painting by </a:t>
            </a:r>
            <a:r>
              <a:rPr lang="en-GB" dirty="0" err="1"/>
              <a:t>Mårten</a:t>
            </a:r>
            <a:r>
              <a:rPr lang="en-GB" dirty="0"/>
              <a:t> Rudolf </a:t>
            </a:r>
            <a:r>
              <a:rPr lang="en-GB" dirty="0" err="1"/>
              <a:t>Heland</a:t>
            </a:r>
            <a:r>
              <a:rPr lang="en-GB" dirty="0"/>
              <a:t>, 1799-1814 </a:t>
            </a:r>
          </a:p>
        </p:txBody>
      </p:sp>
      <p:pic>
        <p:nvPicPr>
          <p:cNvPr id="6" name="Picture 5" descr="A group of people dancing&#10;&#10;Description automatically generated with medium confidence">
            <a:extLst>
              <a:ext uri="{FF2B5EF4-FFF2-40B4-BE49-F238E27FC236}">
                <a16:creationId xmlns:a16="http://schemas.microsoft.com/office/drawing/2014/main" id="{CA687287-2D69-D4C6-6F38-35A92AFE9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18" y="0"/>
            <a:ext cx="9501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8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w picture">
            <a:extLst>
              <a:ext uri="{FF2B5EF4-FFF2-40B4-BE49-F238E27FC236}">
                <a16:creationId xmlns:a16="http://schemas.microsoft.com/office/drawing/2014/main" id="{87F9B765-4EB1-A2AE-92E2-36CFC4ADEF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64967" y="0"/>
            <a:ext cx="10499273" cy="52029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485224-42AB-9113-3FF9-FC5AA4E7F22C}"/>
              </a:ext>
            </a:extLst>
          </p:cNvPr>
          <p:cNvSpPr txBox="1"/>
          <p:nvPr/>
        </p:nvSpPr>
        <p:spPr>
          <a:xfrm>
            <a:off x="362989" y="4357453"/>
            <a:ext cx="11466022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French coffee trade routes, 1670–1730</a:t>
            </a:r>
            <a:r>
              <a:rPr lang="en-GB" dirty="0">
                <a:solidFill>
                  <a:srgbClr val="2A2A2A"/>
                </a:solidFill>
                <a:latin typeface="Source Sans Pro" panose="020B0503030403020204" pitchFamily="34" charset="0"/>
              </a:rPr>
              <a:t>:</a:t>
            </a:r>
          </a:p>
          <a:p>
            <a:pPr marL="342900" indent="-342900">
              <a:buAutoNum type="arabicParenBoth"/>
            </a:pPr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The Levantine route, between Marseille and Cairo via the Mediterranean Sea</a:t>
            </a:r>
            <a:endParaRPr lang="en-GB" dirty="0">
              <a:solidFill>
                <a:srgbClr val="2A2A2A"/>
              </a:solidFill>
              <a:latin typeface="Source Sans Pro" panose="020B0503030403020204" pitchFamily="34" charset="0"/>
            </a:endParaRPr>
          </a:p>
          <a:p>
            <a:pPr marL="342900" indent="-342900">
              <a:buAutoNum type="arabicParenBoth"/>
            </a:pPr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The East Indies route, from St. Malo via the Cape of Good Hope to the Mascarene Islands (inc. La Réunion/Ile Bourbon and Mauritius), the Indian trading outposts, and the Yemen</a:t>
            </a:r>
            <a:endParaRPr lang="en-GB" dirty="0">
              <a:solidFill>
                <a:srgbClr val="2A2A2A"/>
              </a:solidFill>
              <a:latin typeface="Source Sans Pro" panose="020B0503030403020204" pitchFamily="34" charset="0"/>
            </a:endParaRPr>
          </a:p>
          <a:p>
            <a:pPr marL="342900" indent="-342900">
              <a:buAutoNum type="arabicParenBoth"/>
            </a:pPr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The American route, between western French ports and the Caribbean colonies, inc</a:t>
            </a:r>
            <a:r>
              <a:rPr lang="en-GB" dirty="0">
                <a:solidFill>
                  <a:srgbClr val="2A2A2A"/>
                </a:solidFill>
                <a:latin typeface="Source Sans Pro" panose="020B0503030403020204" pitchFamily="34" charset="0"/>
              </a:rPr>
              <a:t>. Martinique and Guadeloupe</a:t>
            </a:r>
          </a:p>
          <a:p>
            <a:pPr marL="342900" indent="-342900">
              <a:buAutoNum type="arabicParenBoth"/>
            </a:pPr>
            <a:endParaRPr lang="en-GB" dirty="0">
              <a:solidFill>
                <a:srgbClr val="2A2A2A"/>
              </a:solidFill>
              <a:latin typeface="Source Sans Pro" panose="020B0503030403020204" pitchFamily="34" charset="0"/>
            </a:endParaRPr>
          </a:p>
          <a:p>
            <a:r>
              <a:rPr lang="en-GB" dirty="0">
                <a:solidFill>
                  <a:srgbClr val="2A2A2A"/>
                </a:solidFill>
                <a:latin typeface="Source Sans Pro" panose="020B0503030403020204" pitchFamily="34" charset="0"/>
              </a:rPr>
              <a:t>From Spary, </a:t>
            </a:r>
            <a:r>
              <a:rPr lang="en-GB" i="1" dirty="0">
                <a:solidFill>
                  <a:srgbClr val="2A2A2A"/>
                </a:solidFill>
                <a:latin typeface="Source Sans Pro" panose="020B0503030403020204" pitchFamily="34" charset="0"/>
              </a:rPr>
              <a:t>Eating the Enlightenment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C9CFF8-1669-883C-E87C-6428348C8F53}"/>
              </a:ext>
            </a:extLst>
          </p:cNvPr>
          <p:cNvSpPr txBox="1"/>
          <p:nvPr/>
        </p:nvSpPr>
        <p:spPr>
          <a:xfrm>
            <a:off x="4655127" y="1278988"/>
            <a:ext cx="315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highlight>
                  <a:srgbClr val="FFFF00"/>
                </a:highlight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3D0A25-2CC7-93CB-565C-2C2639CD97DF}"/>
              </a:ext>
            </a:extLst>
          </p:cNvPr>
          <p:cNvSpPr txBox="1"/>
          <p:nvPr/>
        </p:nvSpPr>
        <p:spPr>
          <a:xfrm>
            <a:off x="7110153" y="3429000"/>
            <a:ext cx="315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AEDE4-4388-031B-E9B4-D4E4FCEE8DBB}"/>
              </a:ext>
            </a:extLst>
          </p:cNvPr>
          <p:cNvSpPr txBox="1"/>
          <p:nvPr/>
        </p:nvSpPr>
        <p:spPr>
          <a:xfrm>
            <a:off x="6148647" y="1023219"/>
            <a:ext cx="315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highlight>
                  <a:srgbClr val="FFFF00"/>
                </a:highligh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96536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FAE498-37BB-EB66-CC5D-5A23B6038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64" y="0"/>
            <a:ext cx="891215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041F7C-18FD-70EA-15F0-430D921C0204}"/>
              </a:ext>
            </a:extLst>
          </p:cNvPr>
          <p:cNvSpPr txBox="1"/>
          <p:nvPr/>
        </p:nvSpPr>
        <p:spPr>
          <a:xfrm>
            <a:off x="9268287" y="4376691"/>
            <a:ext cx="26509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Humphrey Broadbent, </a:t>
            </a:r>
            <a:r>
              <a:rPr lang="en-GB" sz="2000" i="1" dirty="0"/>
              <a:t>The </a:t>
            </a:r>
            <a:r>
              <a:rPr lang="en-GB" sz="2000" i="1" dirty="0" err="1"/>
              <a:t>Domestick</a:t>
            </a:r>
            <a:r>
              <a:rPr lang="en-GB" sz="2000" i="1" dirty="0"/>
              <a:t> Coffee-Man, Shewing the True Way of Preparing and Making Chocolate, Coffee and Tea </a:t>
            </a:r>
            <a:r>
              <a:rPr lang="en-GB" sz="2000" dirty="0"/>
              <a:t>(London, 1722)</a:t>
            </a:r>
          </a:p>
        </p:txBody>
      </p:sp>
    </p:spTree>
    <p:extLst>
      <p:ext uri="{BB962C8B-B14F-4D97-AF65-F5344CB8AC3E}">
        <p14:creationId xmlns:p14="http://schemas.microsoft.com/office/powerpoint/2010/main" val="3158152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235</Words>
  <Application>Microsoft Office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Source Sans Pro</vt:lpstr>
      <vt:lpstr>Office Theme</vt:lpstr>
      <vt:lpstr>Coffee and Orientalism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Coffee and Orientalism</dc:title>
  <dc:creator>Bycroft, Michael</dc:creator>
  <cp:lastModifiedBy>Bycroft, Michael</cp:lastModifiedBy>
  <cp:revision>4</cp:revision>
  <dcterms:created xsi:type="dcterms:W3CDTF">2022-11-15T14:37:36Z</dcterms:created>
  <dcterms:modified xsi:type="dcterms:W3CDTF">2024-10-31T10:31:40Z</dcterms:modified>
</cp:coreProperties>
</file>