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EF11D-FBA4-1EE4-95A1-73B472940E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9BD950-7DF5-D490-9147-FF5F6C7ADE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854B18-2A3D-44FC-A654-5F3ACE3FE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1520-BC6B-4AFC-A269-C22DC6091B88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314E38-70AB-6016-E2D4-7ACF6244B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F0102-4F1E-D478-8039-0F08464B9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0EDB-EA1E-408D-895E-AB69C1C25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639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63977-9F77-C21C-820B-989619D9B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AC8976-612F-2BC1-B882-9C8E3574BF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225F8-2AD4-C4AA-7CC4-3F2FE2F5B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1520-BC6B-4AFC-A269-C22DC6091B88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9734E-7F5D-EF30-BF2A-B2A52A39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867A1-CACB-9229-AF4D-1DE7411F6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0EDB-EA1E-408D-895E-AB69C1C25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040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3D362C-0C47-C5F3-E95F-3F8DCF38C4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DB0828-A95A-F020-2132-F707BC910F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4F668F-0567-1FE0-AB5E-2C0FC90AB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1520-BC6B-4AFC-A269-C22DC6091B88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8D0611-78AB-E4E5-9FE6-A14894265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B8075-8575-ABFE-2455-C61B2E249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0EDB-EA1E-408D-895E-AB69C1C25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372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39DF0-6FE1-8DCE-0B79-D5D514E2F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731B5-AF57-6FD4-2556-E7ABB6B07A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CF62F4-17FE-C6F9-F7DD-15500583F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1520-BC6B-4AFC-A269-C22DC6091B88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A0E98B-93D7-0EC3-6EDC-5E957845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FAD93-8EAC-9FC9-A548-3C35A103B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0EDB-EA1E-408D-895E-AB69C1C25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446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915B0-BB42-D1C0-70F0-70FF05B05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AE464-F210-DFA5-5824-6B8CAE0A0A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9477B-5E60-D5A4-2E1B-164A8651C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1520-BC6B-4AFC-A269-C22DC6091B88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A1AEA-0000-F1E3-F275-FFF871A09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E38912-4FDB-1AAE-3250-EE1516B9F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0EDB-EA1E-408D-895E-AB69C1C25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521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08E0D-64B5-EDC9-47BC-ADA3D9D83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DDD96-B2E9-022F-AEBF-C21ED83E45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2C49FE-FC26-95E3-8457-CDFA5FA82B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EBB530-201F-A3CC-CABB-5EAF785EF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1520-BC6B-4AFC-A269-C22DC6091B88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7503CF-682C-1182-B0A5-45440329F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1AEF0E-C6CA-20DE-F1BF-478208FEC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0EDB-EA1E-408D-895E-AB69C1C25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745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981A4-B15B-EF01-312E-8F0EA208B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1AA20A-96CB-0211-BDAC-DD51F61D9B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7D2FEF-1153-32DC-0A1F-DDDEFA62F1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B20889-CD65-1994-08B4-6C79F8FE34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DD45D8-3F97-2A33-1230-95D23ACCD1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001859-B001-6A37-32C3-B9D2BBA0F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1520-BC6B-4AFC-A269-C22DC6091B88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3DE163-2187-2535-0EA9-40953B329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26D479-D505-C18E-0436-CB854EF79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0EDB-EA1E-408D-895E-AB69C1C25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847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C266E-F8E1-9E02-FA65-1C1DA01D0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BB87CE-7187-364D-D284-1C554B91E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1520-BC6B-4AFC-A269-C22DC6091B88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11D63E-C4C8-4587-180E-2B17ED49C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C3068-17C8-0504-BD11-A64D67594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0EDB-EA1E-408D-895E-AB69C1C25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94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2A9775-F6E1-BBCB-C586-2D160BC16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1520-BC6B-4AFC-A269-C22DC6091B88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B1F20D-DEF7-83D7-9BEB-CF4BEF232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F02F7-4025-DB9C-83AE-90EC6AA80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0EDB-EA1E-408D-895E-AB69C1C25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404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011AE-E14C-2AD9-36B5-8DCBC45F2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989F3-7B05-D1BA-732C-C3FF15D638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E6E2F5-A041-3E17-2F15-5B6ED08227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F24573-0911-4197-9CC3-EC3DB83BF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1520-BC6B-4AFC-A269-C22DC6091B88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D92853-8CDA-50D9-5E4F-41C4C0B93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F6046C-C809-61B4-CC75-4D13FC255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0EDB-EA1E-408D-895E-AB69C1C25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912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0388E-FEF0-C0A1-C7B2-8D51654FB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65623A-A7E5-291A-0E06-30625B2CC0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6F3760-C8B4-B99A-6AB9-A054968DF5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BEB111-2BAB-46CD-BB92-9A6ED6026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1520-BC6B-4AFC-A269-C22DC6091B88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9CC8D-2E4E-3B0D-1580-A49C0EF50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956933-A6B7-847A-E99B-1284E7615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0EDB-EA1E-408D-895E-AB69C1C25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754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8B7489-1A32-6A89-DFC3-8F24D590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2E00C2-0240-B963-9679-48F8A6A974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CEE02C-A8FC-25BB-6D31-B05F76CCED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11520-BC6B-4AFC-A269-C22DC6091B88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6A23C4-A20A-100B-71A1-1A392009AE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7A2E60-7D23-2D15-1036-3A029134D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A0EDB-EA1E-408D-895E-AB69C1C25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058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A9E9B35-F3D4-CCBD-94B3-E5C4F3463A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300" y="-3434080"/>
            <a:ext cx="8407400" cy="1261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990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EB19B9-6D6B-E656-C572-C930E0EA2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4542" y="940317"/>
            <a:ext cx="8572130" cy="549599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3200" dirty="0"/>
              <a:t>Asia the traditional European source of diamonds and diamond expertise</a:t>
            </a:r>
          </a:p>
          <a:p>
            <a:pPr>
              <a:lnSpc>
                <a:spcPct val="110000"/>
              </a:lnSpc>
            </a:pPr>
            <a:r>
              <a:rPr lang="en-GB" sz="3200" dirty="0"/>
              <a:t>Venice-Antwerp the traditional diamond route </a:t>
            </a:r>
          </a:p>
          <a:p>
            <a:pPr>
              <a:lnSpc>
                <a:spcPct val="110000"/>
              </a:lnSpc>
            </a:pPr>
            <a:r>
              <a:rPr lang="en-GB" sz="3200" dirty="0"/>
              <a:t>Lisbon became a hub in 16c – Goa taken by Portuguese in 1510</a:t>
            </a:r>
          </a:p>
          <a:p>
            <a:pPr>
              <a:lnSpc>
                <a:spcPct val="110000"/>
              </a:lnSpc>
            </a:pPr>
            <a:r>
              <a:rPr lang="en-GB" sz="3200" dirty="0"/>
              <a:t>London-Amsterdam key from mid-17c – Fort St. George est. 1639</a:t>
            </a:r>
          </a:p>
          <a:p>
            <a:pPr>
              <a:lnSpc>
                <a:spcPct val="110000"/>
              </a:lnSpc>
            </a:pPr>
            <a:r>
              <a:rPr lang="en-GB" sz="3200" dirty="0"/>
              <a:t>Diamonds discovered in Brazil in 1720s</a:t>
            </a:r>
          </a:p>
        </p:txBody>
      </p:sp>
    </p:spTree>
    <p:extLst>
      <p:ext uri="{BB962C8B-B14F-4D97-AF65-F5344CB8AC3E}">
        <p14:creationId xmlns:p14="http://schemas.microsoft.com/office/powerpoint/2010/main" val="3907521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BE77597-3390-EF47-575F-AAB2F9669DC8}"/>
              </a:ext>
            </a:extLst>
          </p:cNvPr>
          <p:cNvSpPr txBox="1"/>
          <p:nvPr/>
        </p:nvSpPr>
        <p:spPr>
          <a:xfrm>
            <a:off x="2141738" y="1503881"/>
            <a:ext cx="8600242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3200" dirty="0"/>
              <a:t>Hydrostatic balance for gems in Islamic world from 10</a:t>
            </a:r>
            <a:r>
              <a:rPr lang="en-GB" sz="3200" baseline="30000" dirty="0"/>
              <a:t>th</a:t>
            </a:r>
            <a:r>
              <a:rPr lang="en-GB" sz="3200" dirty="0"/>
              <a:t> century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3200" dirty="0"/>
              <a:t>Diamond polishing in Europe from c. 1400</a:t>
            </a:r>
          </a:p>
          <a:p>
            <a:endParaRPr lang="en-GB" sz="3200" dirty="0"/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3200" dirty="0"/>
              <a:t>‘Square rule’ for gems in European texts from early 16</a:t>
            </a:r>
            <a:r>
              <a:rPr lang="en-GB" sz="3200" baseline="30000" dirty="0"/>
              <a:t>th</a:t>
            </a:r>
            <a:r>
              <a:rPr lang="en-GB" sz="3200" dirty="0"/>
              <a:t> century</a:t>
            </a:r>
          </a:p>
        </p:txBody>
      </p:sp>
    </p:spTree>
    <p:extLst>
      <p:ext uri="{BB962C8B-B14F-4D97-AF65-F5344CB8AC3E}">
        <p14:creationId xmlns:p14="http://schemas.microsoft.com/office/powerpoint/2010/main" val="3900857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8090A81-5A35-981A-35DA-816A54398761}"/>
              </a:ext>
            </a:extLst>
          </p:cNvPr>
          <p:cNvSpPr txBox="1"/>
          <p:nvPr/>
        </p:nvSpPr>
        <p:spPr>
          <a:xfrm>
            <a:off x="2461333" y="1117106"/>
            <a:ext cx="7836763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How did eighteenth-century diamond merchants determine the value of their wares?</a:t>
            </a:r>
          </a:p>
          <a:p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Why were these evaluations significant in the wake of the discovery of diamonds in Brazil?</a:t>
            </a:r>
          </a:p>
          <a:p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Why did diamond merchants make their methods of evaluation public?</a:t>
            </a:r>
          </a:p>
        </p:txBody>
      </p:sp>
    </p:spTree>
    <p:extLst>
      <p:ext uri="{BB962C8B-B14F-4D97-AF65-F5344CB8AC3E}">
        <p14:creationId xmlns:p14="http://schemas.microsoft.com/office/powerpoint/2010/main" val="1121599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49F2E-3C96-DAF6-49A5-9FC7783A56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0460" y="751046"/>
            <a:ext cx="7371080" cy="517223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GB" sz="4000" dirty="0"/>
              <a:t>Material evaluation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GB" sz="4000" dirty="0"/>
              <a:t>Technique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GB" sz="4000" dirty="0"/>
              <a:t>Science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GB" sz="4000" dirty="0"/>
              <a:t>Material world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GB" sz="4000" dirty="0"/>
              <a:t>Age of Reason</a:t>
            </a:r>
          </a:p>
        </p:txBody>
      </p:sp>
    </p:spTree>
    <p:extLst>
      <p:ext uri="{BB962C8B-B14F-4D97-AF65-F5344CB8AC3E}">
        <p14:creationId xmlns:p14="http://schemas.microsoft.com/office/powerpoint/2010/main" val="3747599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7F0C9-47AA-25B4-9825-42DB07392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1934" y="630947"/>
            <a:ext cx="7796074" cy="6164277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2000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TERM 1</a:t>
            </a:r>
          </a:p>
          <a:p>
            <a:pPr marL="0" indent="0" algn="l">
              <a:buNone/>
            </a:pPr>
            <a:endParaRPr lang="en-GB" sz="2000" b="0" i="0" dirty="0">
              <a:solidFill>
                <a:srgbClr val="383838"/>
              </a:solidFill>
              <a:effectLst/>
              <a:latin typeface="Lato" panose="020F0502020204030203" pitchFamily="34" charset="0"/>
            </a:endParaRPr>
          </a:p>
          <a:p>
            <a:pPr marL="0" indent="0" algn="l">
              <a:lnSpc>
                <a:spcPct val="160000"/>
              </a:lnSpc>
              <a:buNone/>
            </a:pPr>
            <a:r>
              <a:rPr lang="en-GB" sz="20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1.2 How to Think About Value</a:t>
            </a:r>
            <a:br>
              <a:rPr lang="en-GB" sz="20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r>
              <a:rPr lang="en-GB" sz="20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1.3 Gold and the Atlantic Slave Trade</a:t>
            </a:r>
            <a:br>
              <a:rPr lang="en-GB" sz="20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r>
              <a:rPr lang="en-GB" sz="20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1.4 Sugar and the Plantation System</a:t>
            </a:r>
            <a:br>
              <a:rPr lang="en-GB" sz="20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r>
              <a:rPr lang="en-GB" sz="20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1.5 Diamonds and Imperial Rivalry</a:t>
            </a:r>
          </a:p>
          <a:p>
            <a:pPr algn="l">
              <a:lnSpc>
                <a:spcPct val="160000"/>
              </a:lnSpc>
            </a:pPr>
            <a:endParaRPr lang="en-GB" sz="2000" b="0" i="0" dirty="0">
              <a:solidFill>
                <a:srgbClr val="383838"/>
              </a:solidFill>
              <a:effectLst/>
              <a:latin typeface="Lato" panose="020F0502020204030203" pitchFamily="34" charset="0"/>
            </a:endParaRPr>
          </a:p>
          <a:p>
            <a:pPr marL="0" indent="0" algn="l">
              <a:lnSpc>
                <a:spcPct val="160000"/>
              </a:lnSpc>
              <a:buNone/>
            </a:pPr>
            <a:r>
              <a:rPr lang="en-GB" sz="20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1.7 Coffee and Orientalism</a:t>
            </a:r>
            <a:br>
              <a:rPr lang="en-GB" sz="20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r>
              <a:rPr lang="en-GB" sz="20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1.8 Textiles and the Enlightened Consumer</a:t>
            </a:r>
            <a:br>
              <a:rPr lang="en-GB" sz="20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r>
              <a:rPr lang="en-GB" sz="20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1.9 Horses and Englishness</a:t>
            </a:r>
            <a:br>
              <a:rPr lang="en-GB" sz="20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r>
              <a:rPr lang="en-GB" sz="20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1.10 Mineral Water and the Growth of Towns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102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179</Words>
  <Application>Microsoft Office PowerPoint</Application>
  <PresentationFormat>Widescreen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Bycroft, Michael</dc:creator>
  <cp:lastModifiedBy>Bycroft, Michael</cp:lastModifiedBy>
  <cp:revision>2</cp:revision>
  <dcterms:created xsi:type="dcterms:W3CDTF">2022-11-03T12:35:30Z</dcterms:created>
  <dcterms:modified xsi:type="dcterms:W3CDTF">2022-11-03T12:59:58Z</dcterms:modified>
</cp:coreProperties>
</file>