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9" r:id="rId3"/>
    <p:sldId id="258" r:id="rId4"/>
    <p:sldId id="260" r:id="rId5"/>
    <p:sldId id="25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5325" autoAdjust="0"/>
  </p:normalViewPr>
  <p:slideViewPr>
    <p:cSldViewPr>
      <p:cViewPr varScale="1">
        <p:scale>
          <a:sx n="81" d="100"/>
          <a:sy n="81" d="100"/>
        </p:scale>
        <p:origin x="-1096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0D1454-B748-4C5C-B3F4-C7391B2710E6}" type="datetimeFigureOut">
              <a:rPr lang="en-GB" smtClean="0"/>
              <a:t>15/01/2014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84539E-84F2-45C5-8841-E3341F06FD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22505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ellcomeimages.org/indexplus/result.html?wi_technique:text=%22Engraving%20and%20text%22&amp;$=sort=sort%20sortexpr%20image_sort&amp;*sform=wellcome-images&amp;_IXACTION_=query&amp;_IXFIRST_=1&amp;_IXSPFX_=templates/b&amp;_IXFPFX_=templates/t&amp;$%20with%20image_sort=." TargetMode="External"/><Relationship Id="rId4" Type="http://schemas.openxmlformats.org/officeDocument/2006/relationships/hyperlink" Target="http://wellcomeimages.org/indexplus/result.html?wi_pub_author:text=%22Robert%20Fludd%22&amp;$=sort=sort%20sortexpr%20image_sort&amp;*sform=wellcome-images&amp;_IXACTION_=query&amp;_IXFIRST_=1&amp;_IXSPFX_=templates/b&amp;_IXFPFX_=templates/t&amp;$%20with%20image_sort=." TargetMode="External"/><Relationship Id="rId5" Type="http://schemas.openxmlformats.org/officeDocument/2006/relationships/hyperlink" Target="http://en.wikipedia.org/wiki/Metaphysics" TargetMode="External"/><Relationship Id="rId6" Type="http://schemas.openxmlformats.org/officeDocument/2006/relationships/hyperlink" Target="http://wellcomeimages.org/indexplus/result.html?wi_technique:text=%22Woodcut%20and%20text%22&amp;$=sort=sort%20sortexpr%20image_sort&amp;*sform=wellcome-images&amp;_IXACTION_=query&amp;_IXFIRST_=1&amp;_IXSPFX_=templates/b&amp;_IXFPFX_=templates/t&amp;$%20with%20image_sort=." TargetMode="External"/><Relationship Id="rId7" Type="http://schemas.openxmlformats.org/officeDocument/2006/relationships/hyperlink" Target="http://wellcomeimages.org/indexplus/result.html?wi_pub_author:text=%22Li%20Jiong%22&amp;$=sort=sort%20sortexpr%20image_sort&amp;*sform=wellcome-images&amp;_IXACTION_=query&amp;_IXFIRST_=1&amp;_IXSPFX_=templates/b&amp;_IXFPFX_=templates/t&amp;$%20with%20image_sort=." TargetMode="External"/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Relationship Id="rId3" Type="http://schemas.openxmlformats.org/officeDocument/2006/relationships/hyperlink" Target="http://www.nlm.nih.gov/dreamanatomy/da_g_IV-A-01.html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L0038056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GB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Credit: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Wellcome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Library, London 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Illustration from Robert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Fludd's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'Microcosm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historia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...' depicting a human figure within the microcosm. A string extends from God to Earth, and the three realms of the empyrean, ethereal and elemental correspond respectively to the head, the thorax and the abdomen. 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Engraving and text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c. 1619 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From: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Tomus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secundus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... de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supernaturali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naturali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praeternaturali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et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contranaturali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microcosmi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historia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in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tractatus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tres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distributa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[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Tomi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secundi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tractatus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primi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sectio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secunda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de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technica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microcosmi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historia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Tomi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secundi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tractatus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secundus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de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praeternaturali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utriusque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mundi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historia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] 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By: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GB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Robert </a:t>
            </a:r>
            <a:r>
              <a:rPr lang="en-GB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Fludd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Published: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For J.T. de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Bry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by H.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Galler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; Frankfort, E.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Kempffer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for J.T. de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Bry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1619-1621Oppenhemii </a:t>
            </a:r>
            <a:r>
              <a:rPr lang="en-GB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 </a:t>
            </a:r>
            <a:r>
              <a:rPr lang="en-GB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 tooltip="Metaphysics"/>
              </a:rPr>
              <a:t>metaphysical</a:t>
            </a:r>
            <a:r>
              <a:rPr lang="en-GB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physical, and technical history of the two worlds, namely the greater and the lesser</a:t>
            </a:r>
          </a:p>
          <a:p>
            <a:endParaRPr lang="en-GB" sz="1200" b="0" i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Fifteenth century Chinese woodblock illustration from the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Daoist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Canon (&lt;I&gt;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Daozang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&lt;/I&gt;), showing the internal topography or inscape (&lt;I&gt;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neijing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&lt;/I&gt;) of the human body according to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Daoist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teachings. Extracts from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Daoist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texts are incorporated into the design (see 'Lettering'). Around the human figure are depictions of the Blue/Green Dragon (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qing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long), White Tiger (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bai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hu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and Red Sparrow (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zhu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and of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Xuan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Wu, God of the Northern Sky.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6"/>
              </a:rPr>
              <a:t>Woodcut and text </a:t>
            </a: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From: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Library of </a:t>
            </a:r>
            <a:r>
              <a:rPr lang="en-US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Zhongguo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zhongyi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yanjiu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yuan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(China Academy for Traditional Chinese Medicine), Huang Di </a:t>
            </a:r>
            <a:r>
              <a:rPr lang="en-US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shi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yi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nan </a:t>
            </a:r>
            <a:r>
              <a:rPr lang="en-US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jing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zuan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tu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jujie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(Canon of Eighty-One Problems [in the Inner Canon] of the Yellow Lord with Illustrations and Exegesis) </a:t>
            </a: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By: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7"/>
              </a:rPr>
              <a:t>Li Jiong </a:t>
            </a: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Published: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Hanfen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LouShanghai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1436-1449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4539E-84F2-45C5-8841-E3341F06FD3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10757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r>
              <a:rPr lang="en-GB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Ma’a’seh</a:t>
            </a:r>
            <a:r>
              <a:rPr lang="en-GB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Toviyah</a:t>
            </a:r>
            <a:endParaRPr lang="en-GB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fontAlgn="base"/>
            <a:r>
              <a:rPr lang="en-GB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Venice, 1708. Woodcut. National Library of Medicine.</a:t>
            </a:r>
            <a:endParaRPr lang="en-GB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fontAlgn="base"/>
            <a:r>
              <a:rPr lang="en-GB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Toviyah</a:t>
            </a:r>
            <a:r>
              <a:rPr lang="en-GB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Kats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(ca. 1652-1729)</a:t>
            </a:r>
            <a:b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[author]</a:t>
            </a:r>
          </a:p>
          <a:p>
            <a:pPr fontAlgn="base"/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illustration from a Hebrew encyclopaedia pairs the interior of a human interior with the interior of a house, a visual metaphor: the organs, like rooms in a house, have different functions. Kats, one of the first Jews to study medicine at a German university, completed his degree at Padua and served as court physician to the Ottoman Sultan.</a:t>
            </a:r>
          </a:p>
          <a:p>
            <a:endParaRPr lang="en-GB" dirty="0" smtClean="0"/>
          </a:p>
          <a:p>
            <a:endParaRPr lang="en-GB" sz="1200" b="1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1200" b="1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Figure 1. Der Mensch </a:t>
            </a:r>
            <a:r>
              <a:rPr lang="en-GB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</a:t>
            </a:r>
            <a:r>
              <a:rPr lang="en-GB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Industriepalast</a:t>
            </a:r>
            <a:r>
              <a:rPr lang="en-GB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(Man as Industrial Palace) (Stuttgart, 1926).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From Fritz Kahn (1888–1968). Chromolithograph. National Library of Medicine USA, under fair use law. </a:t>
            </a:r>
            <a:r>
              <a:rPr lang="en-GB" dirty="0" smtClean="0">
                <a:hlinkClick r:id="rId3"/>
              </a:rPr>
              <a:t>http://www.nlm.nih.gov/dreamanatomy/da_g_IV-A-01.html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4539E-84F2-45C5-8841-E3341F06FD3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4127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9F66C-4EFE-4217-9F2D-492ABDA2424E}" type="datetimeFigureOut">
              <a:rPr lang="en-GB" smtClean="0"/>
              <a:t>15/01/2014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97D7-284A-471B-B3B0-C427AB056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2588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9F66C-4EFE-4217-9F2D-492ABDA2424E}" type="datetimeFigureOut">
              <a:rPr lang="en-GB" smtClean="0"/>
              <a:t>15/01/2014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97D7-284A-471B-B3B0-C427AB056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0294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9F66C-4EFE-4217-9F2D-492ABDA2424E}" type="datetimeFigureOut">
              <a:rPr lang="en-GB" smtClean="0"/>
              <a:t>15/01/2014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97D7-284A-471B-B3B0-C427AB056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762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9F66C-4EFE-4217-9F2D-492ABDA2424E}" type="datetimeFigureOut">
              <a:rPr lang="en-GB" smtClean="0"/>
              <a:t>15/01/2014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97D7-284A-471B-B3B0-C427AB056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9131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9F66C-4EFE-4217-9F2D-492ABDA2424E}" type="datetimeFigureOut">
              <a:rPr lang="en-GB" smtClean="0"/>
              <a:t>15/01/2014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97D7-284A-471B-B3B0-C427AB056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7391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9F66C-4EFE-4217-9F2D-492ABDA2424E}" type="datetimeFigureOut">
              <a:rPr lang="en-GB" smtClean="0"/>
              <a:t>15/01/2014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97D7-284A-471B-B3B0-C427AB056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9066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9F66C-4EFE-4217-9F2D-492ABDA2424E}" type="datetimeFigureOut">
              <a:rPr lang="en-GB" smtClean="0"/>
              <a:t>15/01/2014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97D7-284A-471B-B3B0-C427AB056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1287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9F66C-4EFE-4217-9F2D-492ABDA2424E}" type="datetimeFigureOut">
              <a:rPr lang="en-GB" smtClean="0"/>
              <a:t>15/01/2014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97D7-284A-471B-B3B0-C427AB056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0859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9F66C-4EFE-4217-9F2D-492ABDA2424E}" type="datetimeFigureOut">
              <a:rPr lang="en-GB" smtClean="0"/>
              <a:t>15/01/2014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97D7-284A-471B-B3B0-C427AB056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6220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9F66C-4EFE-4217-9F2D-492ABDA2424E}" type="datetimeFigureOut">
              <a:rPr lang="en-GB" smtClean="0"/>
              <a:t>15/01/2014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97D7-284A-471B-B3B0-C427AB056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2794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9F66C-4EFE-4217-9F2D-492ABDA2424E}" type="datetimeFigureOut">
              <a:rPr lang="en-GB" smtClean="0"/>
              <a:t>15/01/2014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97D7-284A-471B-B3B0-C427AB056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2778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39F66C-4EFE-4217-9F2D-492ABDA2424E}" type="datetimeFigureOut">
              <a:rPr lang="en-GB" smtClean="0"/>
              <a:t>15/01/2014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797D7-284A-471B-B3B0-C427AB056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0433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g"/><Relationship Id="rId3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jpeg"/><Relationship Id="rId3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208" y="16068"/>
            <a:ext cx="4833824" cy="2188796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The Global Past of ‘Parts’ and ‘Wholes’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165304"/>
            <a:ext cx="9150520" cy="384448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Roberta Bivins   Centre for the History of Medicine   University of Warwick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030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0" t="21715" r="7493" b="11666"/>
          <a:stretch/>
        </p:blipFill>
        <p:spPr>
          <a:xfrm>
            <a:off x="4448710" y="188640"/>
            <a:ext cx="4664075" cy="5897562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3" t="10044" r="33847" b="10281"/>
          <a:stretch/>
        </p:blipFill>
        <p:spPr>
          <a:xfrm>
            <a:off x="179512" y="172479"/>
            <a:ext cx="3881004" cy="5906037"/>
          </a:xfrm>
        </p:spPr>
      </p:pic>
      <p:sp>
        <p:nvSpPr>
          <p:cNvPr id="3" name="TextBox 2"/>
          <p:cNvSpPr txBox="1"/>
          <p:nvPr/>
        </p:nvSpPr>
        <p:spPr>
          <a:xfrm>
            <a:off x="4860032" y="6021288"/>
            <a:ext cx="40637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Robert </a:t>
            </a:r>
            <a:r>
              <a:rPr lang="en-GB" dirty="0" err="1" smtClean="0"/>
              <a:t>Fludd</a:t>
            </a:r>
            <a:r>
              <a:rPr lang="en-GB" dirty="0" smtClean="0"/>
              <a:t> </a:t>
            </a:r>
            <a:r>
              <a:rPr lang="en-GB" i="1" dirty="0" smtClean="0"/>
              <a:t>Microcosm </a:t>
            </a:r>
            <a:r>
              <a:rPr lang="en-GB" i="1" dirty="0" err="1" smtClean="0"/>
              <a:t>Historia</a:t>
            </a:r>
            <a:r>
              <a:rPr lang="en-GB" i="1" dirty="0" smtClean="0"/>
              <a:t>…</a:t>
            </a:r>
            <a:r>
              <a:rPr lang="en-GB" dirty="0" smtClean="0"/>
              <a:t>, 1619 </a:t>
            </a:r>
          </a:p>
          <a:p>
            <a:r>
              <a:rPr lang="en-GB" dirty="0" smtClean="0"/>
              <a:t>Courtesy </a:t>
            </a:r>
            <a:r>
              <a:rPr lang="en-GB" dirty="0" err="1" smtClean="0"/>
              <a:t>Wellcome</a:t>
            </a:r>
            <a:r>
              <a:rPr lang="en-GB" dirty="0" smtClean="0"/>
              <a:t> </a:t>
            </a:r>
            <a:r>
              <a:rPr lang="en-GB" dirty="0"/>
              <a:t>Library, London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093296"/>
            <a:ext cx="4499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 </a:t>
            </a:r>
            <a:r>
              <a:rPr lang="en-US" dirty="0" err="1" smtClean="0"/>
              <a:t>Jiong</a:t>
            </a:r>
            <a:r>
              <a:rPr lang="en-US" dirty="0" smtClean="0"/>
              <a:t>, Canon of Eighty-One Problems… c.1436. Courtesy </a:t>
            </a:r>
            <a:r>
              <a:rPr lang="en-US" dirty="0" err="1" smtClean="0"/>
              <a:t>Wellcome</a:t>
            </a:r>
            <a:r>
              <a:rPr lang="en-US" dirty="0" smtClean="0"/>
              <a:t> Library London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65248" y="2708920"/>
            <a:ext cx="8881809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Mapping the Body, Mapping Society</a:t>
            </a:r>
            <a:endParaRPr lang="en-US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74385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7944" y="116632"/>
            <a:ext cx="4968552" cy="864096"/>
          </a:xfrm>
        </p:spPr>
        <p:txBody>
          <a:bodyPr>
            <a:normAutofit/>
          </a:bodyPr>
          <a:lstStyle/>
          <a:p>
            <a:r>
              <a:rPr lang="en-GB" sz="4000" b="1" dirty="0" smtClean="0">
                <a:solidFill>
                  <a:srgbClr val="FF0000"/>
                </a:solidFill>
              </a:rPr>
              <a:t>Exploring the interior</a:t>
            </a:r>
            <a:endParaRPr lang="en-GB" sz="4000" b="1" dirty="0">
              <a:solidFill>
                <a:srgbClr val="FF0000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78" t="8085"/>
          <a:stretch/>
        </p:blipFill>
        <p:spPr>
          <a:xfrm>
            <a:off x="179512" y="476672"/>
            <a:ext cx="3870389" cy="6120680"/>
          </a:xfr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1" y="871298"/>
            <a:ext cx="3835176" cy="5798062"/>
          </a:xfrm>
        </p:spPr>
      </p:pic>
    </p:spTree>
    <p:extLst>
      <p:ext uri="{BB962C8B-B14F-4D97-AF65-F5344CB8AC3E}">
        <p14:creationId xmlns:p14="http://schemas.microsoft.com/office/powerpoint/2010/main" val="1737842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8341" y="133844"/>
            <a:ext cx="2927350" cy="5835650"/>
          </a:xfrm>
        </p:spPr>
      </p:pic>
      <p:pic>
        <p:nvPicPr>
          <p:cNvPr id="2050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20688"/>
            <a:ext cx="4050257" cy="5347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860032" y="5967854"/>
            <a:ext cx="42839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Fritz Kahn, </a:t>
            </a:r>
            <a:r>
              <a:rPr lang="en-GB" i="1" dirty="0" smtClean="0"/>
              <a:t>Der Mensch </a:t>
            </a:r>
            <a:r>
              <a:rPr lang="en-GB" i="1" dirty="0" err="1" smtClean="0"/>
              <a:t>als</a:t>
            </a:r>
            <a:r>
              <a:rPr lang="en-GB" i="1" dirty="0" smtClean="0"/>
              <a:t>  </a:t>
            </a:r>
            <a:r>
              <a:rPr lang="en-GB" i="1" dirty="0" err="1" smtClean="0"/>
              <a:t>Industriepalast</a:t>
            </a:r>
            <a:r>
              <a:rPr lang="en-GB" dirty="0"/>
              <a:t> </a:t>
            </a:r>
            <a:r>
              <a:rPr lang="en-GB" dirty="0" smtClean="0"/>
              <a:t>(</a:t>
            </a:r>
            <a:r>
              <a:rPr lang="en-GB" i="1" dirty="0" smtClean="0"/>
              <a:t>Man as Industrial Palace</a:t>
            </a:r>
            <a:r>
              <a:rPr lang="en-GB" dirty="0" smtClean="0"/>
              <a:t>, Stuttgart, 1926) Courtesy</a:t>
            </a:r>
            <a:r>
              <a:rPr lang="en-GB" dirty="0"/>
              <a:t> </a:t>
            </a:r>
            <a:r>
              <a:rPr lang="en-GB" dirty="0" smtClean="0"/>
              <a:t>National Library of Medicine, USA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79512" y="5934670"/>
            <a:ext cx="4176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GB" b="1" dirty="0" err="1" smtClean="0"/>
              <a:t>Toviyah</a:t>
            </a:r>
            <a:r>
              <a:rPr lang="en-GB" b="1" dirty="0" smtClean="0"/>
              <a:t> Kats, </a:t>
            </a:r>
            <a:r>
              <a:rPr lang="en-GB" b="1" dirty="0" err="1" smtClean="0"/>
              <a:t>Ma’a’seh</a:t>
            </a:r>
            <a:r>
              <a:rPr lang="en-GB" b="1" dirty="0" smtClean="0"/>
              <a:t> </a:t>
            </a:r>
            <a:r>
              <a:rPr lang="en-GB" b="1" dirty="0" err="1" smtClean="0"/>
              <a:t>Toviyah</a:t>
            </a:r>
            <a:r>
              <a:rPr lang="en-GB" dirty="0" smtClean="0"/>
              <a:t> ( </a:t>
            </a:r>
            <a:r>
              <a:rPr lang="en-GB" i="1" dirty="0" smtClean="0"/>
              <a:t>Work of Tobias</a:t>
            </a:r>
            <a:r>
              <a:rPr lang="en-GB" dirty="0" smtClean="0"/>
              <a:t>, Venice</a:t>
            </a:r>
            <a:r>
              <a:rPr lang="en-GB" dirty="0"/>
              <a:t>, </a:t>
            </a:r>
            <a:r>
              <a:rPr lang="en-GB" dirty="0" smtClean="0"/>
              <a:t>1708)</a:t>
            </a:r>
            <a:r>
              <a:rPr lang="en-GB" i="1" dirty="0" smtClean="0"/>
              <a:t>. </a:t>
            </a:r>
            <a:r>
              <a:rPr lang="en-GB" dirty="0" smtClean="0"/>
              <a:t>Courtesy  National Library of Medicine, USA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179512" y="15680"/>
            <a:ext cx="537390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Building the Body-Machine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001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936104"/>
          </a:xfrm>
        </p:spPr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FF0000"/>
                </a:solidFill>
              </a:rPr>
              <a:t>The Genomic Turn: Holism or Determinism?</a:t>
            </a:r>
            <a:endParaRPr lang="en-GB" sz="3600" b="1" dirty="0">
              <a:solidFill>
                <a:srgbClr val="FF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196752"/>
            <a:ext cx="3168352" cy="5222829"/>
          </a:xfrm>
        </p:spPr>
      </p:pic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196752"/>
            <a:ext cx="4968551" cy="5203427"/>
          </a:xfrm>
        </p:spPr>
      </p:pic>
    </p:spTree>
    <p:extLst>
      <p:ext uri="{BB962C8B-B14F-4D97-AF65-F5344CB8AC3E}">
        <p14:creationId xmlns:p14="http://schemas.microsoft.com/office/powerpoint/2010/main" val="1315228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536</TotalTime>
  <Words>138</Words>
  <Application>Microsoft Macintosh PowerPoint</Application>
  <PresentationFormat>On-screen Show (4:3)</PresentationFormat>
  <Paragraphs>28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The Global Past of ‘Parts’ and ‘Wholes’</vt:lpstr>
      <vt:lpstr>PowerPoint Presentation</vt:lpstr>
      <vt:lpstr>Exploring the interior</vt:lpstr>
      <vt:lpstr>PowerPoint Presentation</vt:lpstr>
      <vt:lpstr>The Genomic Turn: Holism or Determinism?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Roberta</dc:creator>
  <cp:lastModifiedBy>Roberta Bivins</cp:lastModifiedBy>
  <cp:revision>16</cp:revision>
  <dcterms:created xsi:type="dcterms:W3CDTF">2014-01-13T10:19:36Z</dcterms:created>
  <dcterms:modified xsi:type="dcterms:W3CDTF">2014-01-15T17:09:52Z</dcterms:modified>
</cp:coreProperties>
</file>