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48" r:id="rId1"/>
    <p:sldMasterId id="2147483695" r:id="rId2"/>
    <p:sldMasterId id="2147483660" r:id="rId3"/>
  </p:sldMasterIdLst>
  <p:notesMasterIdLst>
    <p:notesMasterId r:id="rId38"/>
  </p:notesMasterIdLst>
  <p:handoutMasterIdLst>
    <p:handoutMasterId r:id="rId39"/>
  </p:handoutMasterIdLst>
  <p:sldIdLst>
    <p:sldId id="270" r:id="rId4"/>
    <p:sldId id="272" r:id="rId5"/>
    <p:sldId id="296" r:id="rId6"/>
    <p:sldId id="298" r:id="rId7"/>
    <p:sldId id="315" r:id="rId8"/>
    <p:sldId id="301" r:id="rId9"/>
    <p:sldId id="299" r:id="rId10"/>
    <p:sldId id="300" r:id="rId11"/>
    <p:sldId id="304" r:id="rId12"/>
    <p:sldId id="278" r:id="rId13"/>
    <p:sldId id="307" r:id="rId14"/>
    <p:sldId id="322" r:id="rId15"/>
    <p:sldId id="314" r:id="rId16"/>
    <p:sldId id="318" r:id="rId17"/>
    <p:sldId id="280" r:id="rId18"/>
    <p:sldId id="316" r:id="rId19"/>
    <p:sldId id="323" r:id="rId20"/>
    <p:sldId id="317" r:id="rId21"/>
    <p:sldId id="284" r:id="rId22"/>
    <p:sldId id="320" r:id="rId23"/>
    <p:sldId id="325" r:id="rId24"/>
    <p:sldId id="283" r:id="rId25"/>
    <p:sldId id="321" r:id="rId26"/>
    <p:sldId id="291" r:id="rId27"/>
    <p:sldId id="275" r:id="rId28"/>
    <p:sldId id="313" r:id="rId29"/>
    <p:sldId id="324" r:id="rId30"/>
    <p:sldId id="326" r:id="rId31"/>
    <p:sldId id="327" r:id="rId32"/>
    <p:sldId id="328" r:id="rId33"/>
    <p:sldId id="292" r:id="rId34"/>
    <p:sldId id="293" r:id="rId35"/>
    <p:sldId id="294" r:id="rId36"/>
    <p:sldId id="295" r:id="rId37"/>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800"/>
    <a:srgbClr val="EFEEF0"/>
    <a:srgbClr val="FFF9F8"/>
    <a:srgbClr val="FFFE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64" autoAdjust="0"/>
    <p:restoredTop sz="86395" autoAdjust="0"/>
  </p:normalViewPr>
  <p:slideViewPr>
    <p:cSldViewPr showGuides="1">
      <p:cViewPr varScale="1">
        <p:scale>
          <a:sx n="146" d="100"/>
          <a:sy n="146" d="100"/>
        </p:scale>
        <p:origin x="864" y="176"/>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880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handoutMaster" Target="handoutMasters/handout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F4BA2DF-ACC9-4571-A908-7C6CD9AA3455}" type="slidenum">
              <a:rPr lang="en-GB" smtClean="0"/>
              <a:pPr/>
              <a:t>4</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1974 Alan </a:t>
            </a:r>
            <a:r>
              <a:rPr lang="en-GB" dirty="0" err="1"/>
              <a:t>Bellack</a:t>
            </a:r>
            <a:r>
              <a:rPr lang="en-GB" dirty="0"/>
              <a:t> Ronald</a:t>
            </a:r>
            <a:r>
              <a:rPr lang="en-GB" baseline="0" dirty="0"/>
              <a:t> </a:t>
            </a:r>
            <a:r>
              <a:rPr lang="en-GB" baseline="0" dirty="0" err="1"/>
              <a:t>Rozensky</a:t>
            </a:r>
            <a:r>
              <a:rPr lang="en-GB" baseline="0" dirty="0"/>
              <a:t> and Jeffrey Schwartz, </a:t>
            </a:r>
            <a:r>
              <a:rPr lang="en-GB" dirty="0"/>
              <a:t>‘A comparison</a:t>
            </a:r>
            <a:r>
              <a:rPr lang="en-GB" baseline="0" dirty="0"/>
              <a:t> of two forms of self monitoring in a behavioural weight reduction program’ p.524,</a:t>
            </a:r>
          </a:p>
          <a:p>
            <a:r>
              <a:rPr lang="en-US" dirty="0"/>
              <a:t>2009 Jeffrey </a:t>
            </a:r>
            <a:r>
              <a:rPr lang="en-US" dirty="0" err="1"/>
              <a:t>VanWormer</a:t>
            </a:r>
            <a:r>
              <a:rPr lang="en-US" dirty="0"/>
              <a:t>,</a:t>
            </a:r>
            <a:r>
              <a:rPr lang="en-US" baseline="0" dirty="0"/>
              <a:t> Anna Martinez, Brian Martinson, et al., </a:t>
            </a:r>
            <a:r>
              <a:rPr lang="en-US" dirty="0"/>
              <a:t>Self-weighing promotes weight-loss for obese adults’ Am J </a:t>
            </a:r>
            <a:r>
              <a:rPr lang="en-US" dirty="0" err="1"/>
              <a:t>Prev</a:t>
            </a:r>
            <a:r>
              <a:rPr lang="en-US" dirty="0"/>
              <a:t> Med 36 1!), p.70-</a:t>
            </a:r>
            <a:endParaRPr lang="en-GB" dirty="0"/>
          </a:p>
        </p:txBody>
      </p:sp>
      <p:sp>
        <p:nvSpPr>
          <p:cNvPr id="4" name="Slide Number Placeholder 3"/>
          <p:cNvSpPr>
            <a:spLocks noGrp="1"/>
          </p:cNvSpPr>
          <p:nvPr>
            <p:ph type="sldNum" sz="quarter" idx="10"/>
          </p:nvPr>
        </p:nvSpPr>
        <p:spPr/>
        <p:txBody>
          <a:bodyPr/>
          <a:lstStyle/>
          <a:p>
            <a:fld id="{8F4BA2DF-ACC9-4571-A908-7C6CD9AA3455}" type="slidenum">
              <a:rPr lang="en-GB" smtClean="0"/>
              <a:pPr/>
              <a:t>32</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a:t>McDoniel</a:t>
            </a:r>
            <a:r>
              <a:rPr lang="en-US" dirty="0"/>
              <a:t>, </a:t>
            </a:r>
            <a:r>
              <a:rPr lang="en-US" dirty="0" err="1"/>
              <a:t>Wolskee</a:t>
            </a:r>
            <a:r>
              <a:rPr lang="en-US" dirty="0"/>
              <a:t>, </a:t>
            </a:r>
            <a:r>
              <a:rPr lang="en-US" dirty="0" err="1"/>
              <a:t>Shen</a:t>
            </a:r>
            <a:r>
              <a:rPr lang="en-US" dirty="0"/>
              <a:t> ‘Treating obesity with a novel hand-held device, computer software program and internet technology in primary care’</a:t>
            </a:r>
            <a:endParaRPr lang="en-GB" dirty="0"/>
          </a:p>
        </p:txBody>
      </p:sp>
      <p:sp>
        <p:nvSpPr>
          <p:cNvPr id="4" name="Slide Number Placeholder 3"/>
          <p:cNvSpPr>
            <a:spLocks noGrp="1"/>
          </p:cNvSpPr>
          <p:nvPr>
            <p:ph type="sldNum" sz="quarter" idx="10"/>
          </p:nvPr>
        </p:nvSpPr>
        <p:spPr/>
        <p:txBody>
          <a:bodyPr/>
          <a:lstStyle/>
          <a:p>
            <a:fld id="{8F4BA2DF-ACC9-4571-A908-7C6CD9AA3455}" type="slidenum">
              <a:rPr lang="en-GB" smtClean="0"/>
              <a:pPr/>
              <a:t>33</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a:t>Bertillonage</a:t>
            </a:r>
            <a:r>
              <a:rPr lang="en-GB" dirty="0"/>
              <a:t>, </a:t>
            </a:r>
            <a:r>
              <a:rPr lang="en-GB" dirty="0" err="1"/>
              <a:t>Craniometry</a:t>
            </a:r>
            <a:r>
              <a:rPr lang="en-GB" dirty="0"/>
              <a:t>, </a:t>
            </a:r>
            <a:r>
              <a:rPr lang="en-GB" dirty="0" err="1"/>
              <a:t>sphygmograph</a:t>
            </a:r>
            <a:r>
              <a:rPr lang="en-GB" dirty="0"/>
              <a:t> 1882, electrocardiograph</a:t>
            </a:r>
            <a:r>
              <a:rPr lang="en-GB" baseline="0" dirty="0"/>
              <a:t> 1913</a:t>
            </a:r>
            <a:endParaRPr lang="en-GB" dirty="0"/>
          </a:p>
        </p:txBody>
      </p:sp>
      <p:sp>
        <p:nvSpPr>
          <p:cNvPr id="4" name="Slide Number Placeholder 3"/>
          <p:cNvSpPr>
            <a:spLocks noGrp="1"/>
          </p:cNvSpPr>
          <p:nvPr>
            <p:ph type="sldNum" sz="quarter" idx="10"/>
          </p:nvPr>
        </p:nvSpPr>
        <p:spPr/>
        <p:txBody>
          <a:bodyPr/>
          <a:lstStyle/>
          <a:p>
            <a:fld id="{8F4BA2DF-ACC9-4571-A908-7C6CD9AA3455}" type="slidenum">
              <a:rPr lang="en-GB" smtClean="0"/>
              <a:pPr/>
              <a:t>6</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z="1200" kern="1200" baseline="0" dirty="0">
                <a:solidFill>
                  <a:schemeClr val="tx1"/>
                </a:solidFill>
                <a:latin typeface="+mn-lt"/>
                <a:ea typeface="+mn-ea"/>
                <a:cs typeface="+mn-cs"/>
              </a:rPr>
              <a:t>A. </a:t>
            </a:r>
            <a:r>
              <a:rPr lang="fr-FR" sz="1200" kern="1200" baseline="0" dirty="0" err="1">
                <a:solidFill>
                  <a:schemeClr val="tx1"/>
                </a:solidFill>
                <a:latin typeface="+mn-lt"/>
                <a:ea typeface="+mn-ea"/>
                <a:cs typeface="+mn-cs"/>
              </a:rPr>
              <a:t>Quetelet</a:t>
            </a:r>
            <a:r>
              <a:rPr lang="fr-FR" sz="1200" kern="1200" baseline="0" dirty="0">
                <a:solidFill>
                  <a:schemeClr val="tx1"/>
                </a:solidFill>
                <a:latin typeface="+mn-lt"/>
                <a:ea typeface="+mn-ea"/>
                <a:cs typeface="+mn-cs"/>
              </a:rPr>
              <a:t>, “Sur la Taille Moyenne de l’Homme dans les Villes et dans les Campagnes,</a:t>
            </a:r>
          </a:p>
          <a:p>
            <a:r>
              <a:rPr lang="fr-FR" sz="1200" kern="1200" baseline="0" dirty="0">
                <a:solidFill>
                  <a:schemeClr val="tx1"/>
                </a:solidFill>
                <a:latin typeface="+mn-lt"/>
                <a:ea typeface="+mn-ea"/>
                <a:cs typeface="+mn-cs"/>
              </a:rPr>
              <a:t>et sur l’Age ou la Croissance est Complètement Achevée,” </a:t>
            </a:r>
            <a:r>
              <a:rPr lang="fr-FR" sz="1200" i="1" kern="1200" baseline="0" dirty="0">
                <a:solidFill>
                  <a:schemeClr val="tx1"/>
                </a:solidFill>
                <a:latin typeface="+mn-lt"/>
                <a:ea typeface="+mn-ea"/>
                <a:cs typeface="+mn-cs"/>
              </a:rPr>
              <a:t>Annales d’Hygiène Publique,</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chemeClr val="tx1"/>
                </a:solidFill>
                <a:latin typeface="+mn-lt"/>
                <a:ea typeface="+mn-ea"/>
                <a:cs typeface="+mn-cs"/>
              </a:rPr>
              <a:t>1830, </a:t>
            </a:r>
            <a:r>
              <a:rPr lang="en-GB" sz="1200" i="1" kern="1200" baseline="0" dirty="0">
                <a:solidFill>
                  <a:schemeClr val="tx1"/>
                </a:solidFill>
                <a:latin typeface="+mn-lt"/>
                <a:ea typeface="+mn-ea"/>
                <a:cs typeface="+mn-cs"/>
              </a:rPr>
              <a:t>3 : 24 –26 </a:t>
            </a:r>
            <a:r>
              <a:rPr lang="en-GB" sz="1200" i="0" kern="1200" baseline="0" dirty="0">
                <a:solidFill>
                  <a:schemeClr val="tx1"/>
                </a:solidFill>
                <a:latin typeface="+mn-lt"/>
                <a:ea typeface="+mn-ea"/>
                <a:cs typeface="+mn-cs"/>
              </a:rPr>
              <a:t>quoted in </a:t>
            </a:r>
            <a:r>
              <a:rPr lang="en-GB" sz="1200" kern="1200" baseline="0" dirty="0">
                <a:solidFill>
                  <a:schemeClr val="tx1"/>
                </a:solidFill>
                <a:latin typeface="+mn-lt"/>
                <a:ea typeface="+mn-ea"/>
                <a:cs typeface="+mn-cs"/>
              </a:rPr>
              <a:t>Lawrence T. Weaver,</a:t>
            </a:r>
            <a:r>
              <a:rPr lang="en-GB" sz="1200" i="0" kern="1200" baseline="0" dirty="0">
                <a:solidFill>
                  <a:schemeClr val="tx1"/>
                </a:solidFill>
                <a:latin typeface="+mn-lt"/>
                <a:ea typeface="+mn-ea"/>
                <a:cs typeface="+mn-cs"/>
              </a:rPr>
              <a:t> </a:t>
            </a:r>
            <a:r>
              <a:rPr lang="en-GB" dirty="0"/>
              <a:t>‘</a:t>
            </a:r>
            <a:r>
              <a:rPr lang="en-US" dirty="0"/>
              <a:t>In the Balance: Weighing Babies and the Birth of the Infant Welfare </a:t>
            </a:r>
            <a:r>
              <a:rPr lang="en-GB" dirty="0"/>
              <a:t>Clinic,’ </a:t>
            </a:r>
            <a:r>
              <a:rPr lang="en-US" i="1" dirty="0"/>
              <a:t>Bulletin of the History of Medicine</a:t>
            </a:r>
            <a:r>
              <a:rPr lang="en-US" dirty="0"/>
              <a:t>, Volume 84, Number 1, Spring </a:t>
            </a:r>
            <a:r>
              <a:rPr lang="en-GB" dirty="0"/>
              <a:t>2010, pp. 30-57.</a:t>
            </a:r>
            <a:endParaRPr lang="en-GB" sz="1200" i="1" kern="1200" baseline="0" dirty="0">
              <a:solidFill>
                <a:schemeClr val="tx1"/>
              </a:solidFill>
              <a:latin typeface="+mn-lt"/>
              <a:ea typeface="+mn-ea"/>
              <a:cs typeface="+mn-cs"/>
            </a:endParaRPr>
          </a:p>
          <a:p>
            <a:r>
              <a:rPr lang="en-GB" sz="1200" i="0" kern="1200" baseline="0" dirty="0">
                <a:solidFill>
                  <a:schemeClr val="tx1"/>
                </a:solidFill>
                <a:latin typeface="+mn-lt"/>
                <a:ea typeface="+mn-ea"/>
                <a:cs typeface="+mn-cs"/>
              </a:rPr>
              <a:t>See also </a:t>
            </a:r>
            <a:r>
              <a:rPr lang="en-US" sz="1200" kern="1200" baseline="0" dirty="0">
                <a:solidFill>
                  <a:schemeClr val="tx1"/>
                </a:solidFill>
                <a:latin typeface="+mn-lt"/>
                <a:ea typeface="+mn-ea"/>
                <a:cs typeface="+mn-cs"/>
              </a:rPr>
              <a:t>J. Rosser Matthews, </a:t>
            </a:r>
            <a:r>
              <a:rPr lang="en-US" sz="1200" i="1" kern="1200" baseline="0" dirty="0">
                <a:solidFill>
                  <a:schemeClr val="tx1"/>
                </a:solidFill>
                <a:latin typeface="+mn-lt"/>
                <a:ea typeface="+mn-ea"/>
                <a:cs typeface="+mn-cs"/>
              </a:rPr>
              <a:t>Quantification and the Quest for Medical Certainty (Princeton, N.J.:</a:t>
            </a:r>
          </a:p>
          <a:p>
            <a:r>
              <a:rPr lang="en-GB" sz="1200" kern="1200" baseline="0" dirty="0">
                <a:solidFill>
                  <a:schemeClr val="tx1"/>
                </a:solidFill>
                <a:latin typeface="+mn-lt"/>
                <a:ea typeface="+mn-ea"/>
                <a:cs typeface="+mn-cs"/>
              </a:rPr>
              <a:t>Princeton University Press, 1995).</a:t>
            </a:r>
            <a:endParaRPr lang="en-GB" i="0" dirty="0"/>
          </a:p>
          <a:p>
            <a:endParaRPr lang="en-GB" dirty="0"/>
          </a:p>
        </p:txBody>
      </p:sp>
      <p:sp>
        <p:nvSpPr>
          <p:cNvPr id="4" name="Slide Number Placeholder 3"/>
          <p:cNvSpPr>
            <a:spLocks noGrp="1"/>
          </p:cNvSpPr>
          <p:nvPr>
            <p:ph type="sldNum" sz="quarter" idx="10"/>
          </p:nvPr>
        </p:nvSpPr>
        <p:spPr/>
        <p:txBody>
          <a:bodyPr/>
          <a:lstStyle/>
          <a:p>
            <a:fld id="{8F4BA2DF-ACC9-4571-A908-7C6CD9AA3455}" type="slidenum">
              <a:rPr lang="en-GB" smtClean="0"/>
              <a:pPr/>
              <a:t>8</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F4BA2DF-ACC9-4571-A908-7C6CD9AA3455}" type="slidenum">
              <a:rPr lang="en-GB" smtClean="0"/>
              <a:pPr/>
              <a:t>9</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F4BA2DF-ACC9-4571-A908-7C6CD9AA3455}" type="slidenum">
              <a:rPr lang="en-GB" smtClean="0"/>
              <a:pPr/>
              <a:t>10</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t>Obesity images, discussion of ‘normal’ and normative weights for adults. Role of war, insurance industry, role of the rag trade and industrialisation in establishing norms.</a:t>
            </a:r>
          </a:p>
          <a:p>
            <a:endParaRPr lang="en-GB" dirty="0"/>
          </a:p>
        </p:txBody>
      </p:sp>
      <p:sp>
        <p:nvSpPr>
          <p:cNvPr id="4" name="Slide Number Placeholder 3"/>
          <p:cNvSpPr>
            <a:spLocks noGrp="1"/>
          </p:cNvSpPr>
          <p:nvPr>
            <p:ph type="sldNum" sz="quarter" idx="10"/>
          </p:nvPr>
        </p:nvSpPr>
        <p:spPr/>
        <p:txBody>
          <a:bodyPr/>
          <a:lstStyle/>
          <a:p>
            <a:fld id="{8F4BA2DF-ACC9-4571-A908-7C6CD9AA3455}" type="slidenum">
              <a:rPr lang="en-GB" smtClean="0"/>
              <a:pPr/>
              <a:t>11</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16</a:t>
            </a:fld>
            <a:endParaRPr lang="en-GB" altLang="en-US"/>
          </a:p>
        </p:txBody>
      </p:sp>
    </p:spTree>
    <p:extLst>
      <p:ext uri="{BB962C8B-B14F-4D97-AF65-F5344CB8AC3E}">
        <p14:creationId xmlns:p14="http://schemas.microsoft.com/office/powerpoint/2010/main" val="15531051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Times New Roman" pitchFamily="18" charset="0"/>
                <a:ea typeface="+mn-ea"/>
                <a:cs typeface="+mn-cs"/>
              </a:rPr>
              <a:t>3rd October 1936: The 'Robot Doctor', a machine on display at an exhibition at Central Hall, Westminster. The machine is designed to measure a person's state of health by measuring their heartbeat in relation to their weight and height. (Photo by London Express/Getty Images)</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19</a:t>
            </a:fld>
            <a:endParaRPr lang="en-GB" altLang="en-US"/>
          </a:p>
        </p:txBody>
      </p:sp>
    </p:spTree>
    <p:extLst>
      <p:ext uri="{BB962C8B-B14F-4D97-AF65-F5344CB8AC3E}">
        <p14:creationId xmlns:p14="http://schemas.microsoft.com/office/powerpoint/2010/main" val="111419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1959 </a:t>
            </a:r>
            <a:r>
              <a:rPr lang="en-GB" dirty="0" err="1"/>
              <a:t>Alvan</a:t>
            </a:r>
            <a:r>
              <a:rPr lang="en-GB" dirty="0"/>
              <a:t> Feinstein, ‘The Measurement of success in</a:t>
            </a:r>
            <a:r>
              <a:rPr lang="en-GB" baseline="0" dirty="0"/>
              <a:t> weight reduction’</a:t>
            </a:r>
            <a:endParaRPr lang="en-GB" dirty="0"/>
          </a:p>
        </p:txBody>
      </p:sp>
      <p:sp>
        <p:nvSpPr>
          <p:cNvPr id="4" name="Slide Number Placeholder 3"/>
          <p:cNvSpPr>
            <a:spLocks noGrp="1"/>
          </p:cNvSpPr>
          <p:nvPr>
            <p:ph type="sldNum" sz="quarter" idx="10"/>
          </p:nvPr>
        </p:nvSpPr>
        <p:spPr/>
        <p:txBody>
          <a:bodyPr/>
          <a:lstStyle/>
          <a:p>
            <a:fld id="{8F4BA2DF-ACC9-4571-A908-7C6CD9AA3455}" type="slidenum">
              <a:rPr lang="en-GB" smtClean="0"/>
              <a:pPr/>
              <a:t>31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26/11/2024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26/11/2024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26/11/2024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26/11/2024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26/11/2024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26/11/2024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26/11/2024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26/11/2024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26/11/2024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26/11/2024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26/11/2024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26/11/2024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26/11/2024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26/11/2024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26/11/2024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26/11/2024</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26/11/2024</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26/11/2024</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26/11/2024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26/11/2024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26/11/2024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26/11/2024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26/11/2024</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26/11/2024</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26.tiff"/><Relationship Id="rId5" Type="http://schemas.openxmlformats.org/officeDocument/2006/relationships/image" Target="../media/image25.tiff"/><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30.tiff"/></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38.tiff"/><Relationship Id="rId2" Type="http://schemas.openxmlformats.org/officeDocument/2006/relationships/image" Target="../media/image37.tiff"/><Relationship Id="rId1" Type="http://schemas.openxmlformats.org/officeDocument/2006/relationships/slideLayout" Target="../slideLayouts/slideLayout3.xml"/><Relationship Id="rId5" Type="http://schemas.openxmlformats.org/officeDocument/2006/relationships/image" Target="../media/image40.png"/><Relationship Id="rId4" Type="http://schemas.openxmlformats.org/officeDocument/2006/relationships/image" Target="../media/image39.jp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tiff"/><Relationship Id="rId1" Type="http://schemas.openxmlformats.org/officeDocument/2006/relationships/slideLayout" Target="../slideLayouts/slideLayout5.xml"/><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779662"/>
            <a:ext cx="6840760" cy="1800200"/>
          </a:xfrm>
        </p:spPr>
        <p:txBody>
          <a:bodyPr/>
          <a:lstStyle/>
          <a:p>
            <a:r>
              <a:rPr lang="en-US" sz="3200" dirty="0"/>
              <a:t>Life in the ‘Counting House’: Weighing up</a:t>
            </a:r>
            <a:endParaRPr lang="en-GB" sz="3200" b="0" dirty="0"/>
          </a:p>
        </p:txBody>
      </p:sp>
      <p:sp>
        <p:nvSpPr>
          <p:cNvPr id="3" name="Subtitle 2"/>
          <p:cNvSpPr>
            <a:spLocks noGrp="1"/>
          </p:cNvSpPr>
          <p:nvPr>
            <p:ph type="subTitle" idx="1"/>
          </p:nvPr>
        </p:nvSpPr>
        <p:spPr>
          <a:xfrm>
            <a:off x="323528" y="3795886"/>
            <a:ext cx="3376464" cy="1224136"/>
          </a:xfrm>
        </p:spPr>
        <p:txBody>
          <a:bodyPr/>
          <a:lstStyle/>
          <a:p>
            <a:pPr>
              <a:spcBef>
                <a:spcPts val="0"/>
              </a:spcBef>
            </a:pPr>
            <a:r>
              <a:rPr lang="en-GB" sz="1800" dirty="0"/>
              <a:t>Professor Roberta Bivins</a:t>
            </a:r>
          </a:p>
          <a:p>
            <a:pPr>
              <a:spcBef>
                <a:spcPts val="0"/>
              </a:spcBef>
            </a:pPr>
            <a:r>
              <a:rPr lang="en-GB" sz="1800" dirty="0"/>
              <a:t>Centre for the History of Medicine</a:t>
            </a:r>
          </a:p>
          <a:p>
            <a:pPr>
              <a:spcBef>
                <a:spcPts val="0"/>
              </a:spcBef>
            </a:pPr>
            <a:r>
              <a:rPr lang="en-GB" sz="1800" dirty="0"/>
              <a:t>University of Warwick</a:t>
            </a:r>
          </a:p>
          <a:p>
            <a:pPr>
              <a:spcBef>
                <a:spcPts val="0"/>
              </a:spcBef>
            </a:pPr>
            <a:r>
              <a:rPr lang="en-GB" sz="1800" dirty="0" err="1">
                <a:solidFill>
                  <a:srgbClr val="C00000"/>
                </a:solidFill>
              </a:rPr>
              <a:t>www.peopleshistorynhs.org</a:t>
            </a:r>
            <a:endParaRPr lang="en-GB" sz="1800" dirty="0">
              <a:solidFill>
                <a:srgbClr val="C00000"/>
              </a:solidFill>
            </a:endParaRPr>
          </a:p>
        </p:txBody>
      </p:sp>
    </p:spTree>
    <p:extLst>
      <p:ext uri="{BB962C8B-B14F-4D97-AF65-F5344CB8AC3E}">
        <p14:creationId xmlns:p14="http://schemas.microsoft.com/office/powerpoint/2010/main" val="15708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72000"/>
            <a:lum/>
          </a:blip>
          <a:srcRect/>
          <a:stretch>
            <a:fillRect l="-6000" r="-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642976" y="195486"/>
            <a:ext cx="5076056" cy="1440160"/>
          </a:xfrm>
        </p:spPr>
        <p:txBody>
          <a:bodyPr>
            <a:normAutofit lnSpcReduction="10000"/>
          </a:bodyPr>
          <a:lstStyle/>
          <a:p>
            <a:pPr marL="0" indent="0" algn="r">
              <a:buNone/>
            </a:pPr>
            <a:r>
              <a:rPr lang="en-GB" sz="2400" dirty="0"/>
              <a:t>Domestically, these trends merges in a culture of infant – and then adult - gravimetric surveillance focused on weight/height ratios</a:t>
            </a:r>
          </a:p>
        </p:txBody>
      </p:sp>
      <p:sp>
        <p:nvSpPr>
          <p:cNvPr id="2" name="TextBox 1"/>
          <p:cNvSpPr txBox="1"/>
          <p:nvPr/>
        </p:nvSpPr>
        <p:spPr>
          <a:xfrm>
            <a:off x="4932040" y="2859782"/>
            <a:ext cx="4211960" cy="1569660"/>
          </a:xfrm>
          <a:prstGeom prst="rect">
            <a:avLst/>
          </a:prstGeom>
          <a:noFill/>
        </p:spPr>
        <p:txBody>
          <a:bodyPr wrap="square" rtlCol="0">
            <a:spAutoFit/>
          </a:bodyPr>
          <a:lstStyle/>
          <a:p>
            <a:pPr algn="r"/>
            <a:r>
              <a:rPr lang="en-US" b="1" dirty="0">
                <a:latin typeface="+mn-lt"/>
              </a:rPr>
              <a:t>‘The weight is an expression of the whole man – the volume of his make; a measure of his general health…’</a:t>
            </a:r>
            <a:r>
              <a:rPr lang="en-US" b="1" dirty="0"/>
              <a:t> </a:t>
            </a:r>
            <a:endParaRPr lang="en-GB" b="1" dirty="0"/>
          </a:p>
        </p:txBody>
      </p:sp>
      <p:sp>
        <p:nvSpPr>
          <p:cNvPr id="4" name="TextBox 3"/>
          <p:cNvSpPr txBox="1"/>
          <p:nvPr/>
        </p:nvSpPr>
        <p:spPr>
          <a:xfrm>
            <a:off x="4932040" y="4659982"/>
            <a:ext cx="2497928" cy="400110"/>
          </a:xfrm>
          <a:prstGeom prst="rect">
            <a:avLst/>
          </a:prstGeom>
          <a:noFill/>
        </p:spPr>
        <p:txBody>
          <a:bodyPr wrap="none" rtlCol="0">
            <a:spAutoFit/>
          </a:bodyPr>
          <a:lstStyle/>
          <a:p>
            <a:r>
              <a:rPr lang="en-GB" sz="2000" dirty="0">
                <a:latin typeface="+mn-lt"/>
              </a:rPr>
              <a:t>John Hutchinson,1852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99542"/>
          </a:xfrm>
          <a:solidFill>
            <a:srgbClr val="FFC000"/>
          </a:solidFill>
        </p:spPr>
        <p:txBody>
          <a:bodyPr>
            <a:noAutofit/>
          </a:bodyPr>
          <a:lstStyle/>
          <a:p>
            <a:pPr algn="ctr"/>
            <a:r>
              <a:rPr lang="en-GB" sz="2400" dirty="0"/>
              <a:t>But when does this quantifying gaze turn on adults, and why?</a:t>
            </a:r>
          </a:p>
        </p:txBody>
      </p:sp>
      <p:sp>
        <p:nvSpPr>
          <p:cNvPr id="5" name="Content Placeholder 4"/>
          <p:cNvSpPr>
            <a:spLocks noGrp="1"/>
          </p:cNvSpPr>
          <p:nvPr>
            <p:ph idx="1"/>
          </p:nvPr>
        </p:nvSpPr>
        <p:spPr>
          <a:xfrm>
            <a:off x="107504" y="699542"/>
            <a:ext cx="8928992" cy="3816424"/>
          </a:xfrm>
        </p:spPr>
        <p:txBody>
          <a:bodyPr/>
          <a:lstStyle/>
          <a:p>
            <a:pPr marL="0" indent="0">
              <a:buNone/>
            </a:pPr>
            <a:r>
              <a:rPr lang="en-US" sz="2400" dirty="0"/>
              <a:t> </a:t>
            </a:r>
            <a:r>
              <a:rPr lang="en-GB" sz="2000" dirty="0"/>
              <a:t>‘There can be no doubt</a:t>
            </a:r>
            <a:r>
              <a:rPr lang="is-IS" sz="2000" dirty="0"/>
              <a:t>…</a:t>
            </a:r>
            <a:r>
              <a:rPr lang="en-GB" sz="2000" dirty="0"/>
              <a:t>that the majority of the </a:t>
            </a:r>
            <a:r>
              <a:rPr lang="en-GB" sz="2000" i="1" dirty="0"/>
              <a:t>more respectable </a:t>
            </a:r>
            <a:r>
              <a:rPr lang="en-GB" sz="2000" dirty="0"/>
              <a:t>inhabitants of Great Britain </a:t>
            </a:r>
            <a:r>
              <a:rPr lang="en-GB" sz="2000" b="1" dirty="0"/>
              <a:t>eat and drink </a:t>
            </a:r>
            <a:r>
              <a:rPr lang="en-GB" sz="2000" dirty="0"/>
              <a:t>twice as much as is beneficial’. </a:t>
            </a:r>
          </a:p>
          <a:p>
            <a:pPr marL="0" indent="0" algn="r">
              <a:buNone/>
            </a:pPr>
            <a:r>
              <a:rPr lang="en-GB" sz="2000" dirty="0"/>
              <a:t>Graham, MD, </a:t>
            </a:r>
            <a:r>
              <a:rPr lang="en-GB" sz="2000" i="1" dirty="0"/>
              <a:t>Modern Domestic Medicine</a:t>
            </a:r>
            <a:r>
              <a:rPr lang="en-GB" sz="2000" dirty="0"/>
              <a:t>, 1827</a:t>
            </a:r>
          </a:p>
          <a:p>
            <a:pPr marL="0" indent="0">
              <a:buNone/>
            </a:pPr>
            <a:endParaRPr lang="en-US" sz="900" dirty="0"/>
          </a:p>
          <a:p>
            <a:pPr marL="0" indent="0">
              <a:buNone/>
            </a:pPr>
            <a:r>
              <a:rPr lang="en-GB" sz="2000" dirty="0"/>
              <a:t>‘[O]</a:t>
            </a:r>
            <a:r>
              <a:rPr lang="en-GB" sz="2000" dirty="0" err="1"/>
              <a:t>verweight</a:t>
            </a:r>
            <a:r>
              <a:rPr lang="en-GB" sz="2000" dirty="0"/>
              <a:t> universally shortens life. </a:t>
            </a:r>
            <a:r>
              <a:rPr lang="en-GB" sz="2000" b="1" dirty="0"/>
              <a:t>Overweight is a burden</a:t>
            </a:r>
            <a:r>
              <a:rPr lang="en-GB" sz="2000" dirty="0"/>
              <a:t>, not a reserve fund.’</a:t>
            </a:r>
          </a:p>
          <a:p>
            <a:pPr marL="0" indent="0" algn="r">
              <a:buNone/>
            </a:pPr>
            <a:r>
              <a:rPr lang="en-US" sz="2000" dirty="0"/>
              <a:t> </a:t>
            </a:r>
            <a:r>
              <a:rPr lang="en-US" sz="2000" i="1" dirty="0"/>
              <a:t>Review of Reviews</a:t>
            </a:r>
            <a:r>
              <a:rPr lang="en-US" sz="2000" dirty="0"/>
              <a:t>, London, 1909</a:t>
            </a:r>
          </a:p>
          <a:p>
            <a:pPr marL="0" indent="0">
              <a:buNone/>
            </a:pPr>
            <a:endParaRPr lang="en-US" sz="900" dirty="0"/>
          </a:p>
          <a:p>
            <a:pPr marL="0" indent="0">
              <a:buNone/>
            </a:pPr>
            <a:r>
              <a:rPr lang="en-GB" sz="2000" b="1" dirty="0"/>
              <a:t>But how to be sure?</a:t>
            </a:r>
          </a:p>
          <a:p>
            <a:pPr marL="0" indent="0">
              <a:buNone/>
            </a:pPr>
            <a:endParaRPr lang="en-GB" sz="900" dirty="0"/>
          </a:p>
          <a:p>
            <a:pPr marL="0" indent="0">
              <a:buNone/>
            </a:pPr>
            <a:r>
              <a:rPr lang="en-GB" sz="2000" dirty="0"/>
              <a:t>‘[G]et accurately weighed at starting upon a fresh system, and continue to do so </a:t>
            </a:r>
            <a:r>
              <a:rPr lang="is-IS" sz="2000" dirty="0"/>
              <a:t>…it will </a:t>
            </a:r>
            <a:r>
              <a:rPr lang="en-GB" sz="2000" dirty="0"/>
              <a:t>arm them with perfect confidence in the merit and ultimate success of the plan.’</a:t>
            </a:r>
          </a:p>
          <a:p>
            <a:pPr marL="0" indent="0" algn="r">
              <a:buNone/>
            </a:pPr>
            <a:r>
              <a:rPr lang="en-GB" sz="2000" dirty="0"/>
              <a:t> William Banting, </a:t>
            </a:r>
            <a:r>
              <a:rPr lang="en-GB" sz="2000" i="1" dirty="0"/>
              <a:t>Letter on Corpulence, </a:t>
            </a:r>
            <a:r>
              <a:rPr lang="en-GB" sz="2000" dirty="0"/>
              <a:t>1864</a:t>
            </a:r>
          </a:p>
          <a:p>
            <a:pPr marL="0" indent="0">
              <a:buNone/>
            </a:pPr>
            <a:endParaRPr lang="en-GB"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4208"/>
            <a:ext cx="9144000" cy="800100"/>
          </a:xfrm>
          <a:solidFill>
            <a:srgbClr val="FFC000"/>
          </a:solidFill>
        </p:spPr>
        <p:txBody>
          <a:bodyPr/>
          <a:lstStyle/>
          <a:p>
            <a:pPr algn="ctr"/>
            <a:r>
              <a:rPr lang="en-GB" sz="2800" dirty="0"/>
              <a:t>‘The doctors tell us</a:t>
            </a:r>
            <a:r>
              <a:rPr lang="is-IS" sz="2800" dirty="0"/>
              <a:t>…’: Medically guided self surveillance</a:t>
            </a:r>
            <a:endParaRPr lang="en-GB" sz="2800" dirty="0"/>
          </a:p>
        </p:txBody>
      </p:sp>
      <p:sp>
        <p:nvSpPr>
          <p:cNvPr id="6" name="Content Placeholder 5"/>
          <p:cNvSpPr>
            <a:spLocks noGrp="1"/>
          </p:cNvSpPr>
          <p:nvPr>
            <p:ph idx="1"/>
          </p:nvPr>
        </p:nvSpPr>
        <p:spPr>
          <a:xfrm>
            <a:off x="755576" y="915566"/>
            <a:ext cx="8064896" cy="3672408"/>
          </a:xfrm>
        </p:spPr>
        <p:txBody>
          <a:bodyPr/>
          <a:lstStyle/>
          <a:p>
            <a:pPr marL="0" indent="0">
              <a:buNone/>
            </a:pPr>
            <a:r>
              <a:rPr lang="en-GB" sz="2000" dirty="0"/>
              <a:t>One of the chief institutions of Carlsbad is the weighing machine </a:t>
            </a:r>
            <a:r>
              <a:rPr lang="is-IS" sz="2000" dirty="0"/>
              <a:t>…</a:t>
            </a:r>
            <a:r>
              <a:rPr lang="en-GB" sz="2000" dirty="0"/>
              <a:t>To be weighed is part of the day's ceremonial; a very precise invalid has himself weighed before breakfast and after dinner, and before going to bed at night. </a:t>
            </a:r>
            <a:r>
              <a:rPr lang="is-IS" sz="2000" dirty="0"/>
              <a:t>… </a:t>
            </a:r>
            <a:r>
              <a:rPr lang="en-GB" sz="2000" dirty="0"/>
              <a:t>His weight is registered solemnly in the proprietor's ledger, and checked by his own private records in his pocket-book. The fat man tells you how many pounds he has lost each day, and checks off the precise influence of the number of glasses of water he has drunk, and the number of kilometres which he has walked and differentiates, as he thinks, precisely the relative influence of water, diet, and exercise, on each day's change of weight. </a:t>
            </a:r>
            <a:r>
              <a:rPr lang="is-IS" sz="2000" dirty="0"/>
              <a:t>…’</a:t>
            </a:r>
            <a:endParaRPr lang="en-US" sz="2000" dirty="0"/>
          </a:p>
          <a:p>
            <a:pPr marL="0" indent="0" algn="r">
              <a:buNone/>
            </a:pPr>
            <a:r>
              <a:rPr lang="en-GB" sz="2000" dirty="0"/>
              <a:t>Ernest Hart, ‘Spray from the Carlsbad </a:t>
            </a:r>
            <a:r>
              <a:rPr lang="en-GB" sz="2000" dirty="0" err="1"/>
              <a:t>Sprudel</a:t>
            </a:r>
            <a:r>
              <a:rPr lang="en-GB" sz="2000" dirty="0"/>
              <a:t>’ BMJ, 1887</a:t>
            </a:r>
          </a:p>
        </p:txBody>
      </p:sp>
    </p:spTree>
    <p:extLst>
      <p:ext uri="{BB962C8B-B14F-4D97-AF65-F5344CB8AC3E}">
        <p14:creationId xmlns:p14="http://schemas.microsoft.com/office/powerpoint/2010/main" val="740665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99542"/>
          </a:xfrm>
          <a:solidFill>
            <a:srgbClr val="FFC000"/>
          </a:solidFill>
        </p:spPr>
        <p:txBody>
          <a:bodyPr/>
          <a:lstStyle/>
          <a:p>
            <a:pPr algn="ctr"/>
            <a:r>
              <a:rPr lang="en-GB" sz="4000" dirty="0"/>
              <a:t>Learning to Weigh for Health</a:t>
            </a:r>
          </a:p>
        </p:txBody>
      </p:sp>
      <p:sp>
        <p:nvSpPr>
          <p:cNvPr id="3" name="Content Placeholder 2"/>
          <p:cNvSpPr>
            <a:spLocks noGrp="1"/>
          </p:cNvSpPr>
          <p:nvPr>
            <p:ph idx="1"/>
          </p:nvPr>
        </p:nvSpPr>
        <p:spPr>
          <a:xfrm>
            <a:off x="2699792" y="1059582"/>
            <a:ext cx="6369211" cy="3456384"/>
          </a:xfrm>
        </p:spPr>
        <p:txBody>
          <a:bodyPr/>
          <a:lstStyle/>
          <a:p>
            <a:r>
              <a:rPr lang="en-GB" sz="2000" dirty="0"/>
              <a:t>‘[P]</a:t>
            </a:r>
            <a:r>
              <a:rPr lang="en-GB" sz="2000" dirty="0" err="1"/>
              <a:t>eople</a:t>
            </a:r>
            <a:r>
              <a:rPr lang="en-GB" sz="2000" dirty="0"/>
              <a:t> should adopt a new system in the way of albums, and record the histories of their own lives; … they should be taught – and you doctors will have to teach them – </a:t>
            </a:r>
            <a:r>
              <a:rPr lang="en-GB" sz="2000" i="1" dirty="0"/>
              <a:t>to watch themselves intelligently</a:t>
            </a:r>
            <a:r>
              <a:rPr lang="is-IS" sz="2000" i="1" dirty="0"/>
              <a:t>…</a:t>
            </a:r>
            <a:r>
              <a:rPr lang="en-GB" sz="2000" dirty="0"/>
              <a:t>’</a:t>
            </a:r>
            <a:r>
              <a:rPr lang="en-US" sz="2000" dirty="0"/>
              <a:t> </a:t>
            </a:r>
          </a:p>
          <a:p>
            <a:r>
              <a:rPr lang="en-US" sz="2000" dirty="0"/>
              <a:t>‘I do not believe that we half appreciate the extreme value of the weighing machine in medicine. </a:t>
            </a:r>
            <a:r>
              <a:rPr lang="is-IS" sz="2000" dirty="0"/>
              <a:t>… the father of every family should have a good weighing maching in the house. Nothing will as soon tell him when his children are wrong as a fall in their weight or arrest of their increment of weight.’ </a:t>
            </a:r>
            <a:r>
              <a:rPr lang="en-GB" sz="2000" dirty="0"/>
              <a:t>Dr Frederick Akbar Mahomed</a:t>
            </a:r>
            <a:r>
              <a:rPr lang="en-US" sz="2000" dirty="0"/>
              <a:t>, 1883</a:t>
            </a:r>
            <a:endParaRPr lang="en-GB" sz="2000"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1385" t="3348"/>
          <a:stretch/>
        </p:blipFill>
        <p:spPr>
          <a:xfrm>
            <a:off x="0" y="771550"/>
            <a:ext cx="2743834" cy="4371950"/>
          </a:xfrm>
          <a:prstGeom prst="rect">
            <a:avLst/>
          </a:prstGeom>
        </p:spPr>
      </p:pic>
    </p:spTree>
    <p:extLst>
      <p:ext uri="{BB962C8B-B14F-4D97-AF65-F5344CB8AC3E}">
        <p14:creationId xmlns:p14="http://schemas.microsoft.com/office/powerpoint/2010/main" val="11399973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716" y="0"/>
            <a:ext cx="9122284" cy="699542"/>
          </a:xfrm>
          <a:solidFill>
            <a:srgbClr val="FFC000"/>
          </a:solidFill>
        </p:spPr>
        <p:txBody>
          <a:bodyPr/>
          <a:lstStyle/>
          <a:p>
            <a:pPr algn="ctr"/>
            <a:r>
              <a:rPr lang="en-GB" sz="4000" dirty="0"/>
              <a:t>Exact vs Experiential Self-Surveillance</a:t>
            </a:r>
          </a:p>
        </p:txBody>
      </p:sp>
      <p:sp>
        <p:nvSpPr>
          <p:cNvPr id="5" name="Content Placeholder 4"/>
          <p:cNvSpPr>
            <a:spLocks noGrp="1"/>
          </p:cNvSpPr>
          <p:nvPr>
            <p:ph sz="half" idx="1"/>
          </p:nvPr>
        </p:nvSpPr>
        <p:spPr>
          <a:xfrm>
            <a:off x="179512" y="1028700"/>
            <a:ext cx="4176464" cy="3487266"/>
          </a:xfrm>
        </p:spPr>
        <p:txBody>
          <a:bodyPr/>
          <a:lstStyle/>
          <a:p>
            <a:pPr marL="0" indent="0">
              <a:buNone/>
            </a:pPr>
            <a:r>
              <a:rPr lang="en-GB" sz="2000" dirty="0"/>
              <a:t>‘Obtain a weighing machine for the use of the household … the expense will be well repaid by the increased facility it gives of attending to and managing the health of children</a:t>
            </a:r>
            <a:r>
              <a:rPr lang="is-IS" sz="2000" dirty="0"/>
              <a:t>… </a:t>
            </a:r>
            <a:r>
              <a:rPr lang="en-GB" sz="2000" dirty="0"/>
              <a:t>the accuracy of public weighing machines cannot always be depended upon.’</a:t>
            </a:r>
          </a:p>
          <a:p>
            <a:pPr marL="0" indent="0" algn="r">
              <a:buNone/>
            </a:pPr>
            <a:r>
              <a:rPr lang="en-GB" sz="1800" dirty="0"/>
              <a:t>Francis Galton, ed., </a:t>
            </a:r>
            <a:r>
              <a:rPr lang="en-GB" sz="1800" i="1" dirty="0"/>
              <a:t>Life History Album</a:t>
            </a:r>
            <a:r>
              <a:rPr lang="is-IS" sz="1800" i="1" dirty="0"/>
              <a:t>…</a:t>
            </a:r>
            <a:r>
              <a:rPr lang="en-GB" sz="1800" i="1" dirty="0"/>
              <a:t>Collective Investigation Committee of the British Medical Association</a:t>
            </a:r>
            <a:r>
              <a:rPr lang="en-GB" sz="1800" dirty="0"/>
              <a:t>, 1884</a:t>
            </a:r>
            <a:r>
              <a:rPr lang="en-GB" sz="2000" dirty="0"/>
              <a:t>. </a:t>
            </a:r>
            <a:r>
              <a:rPr lang="en-US" sz="2000" dirty="0"/>
              <a:t> </a:t>
            </a:r>
            <a:endParaRPr lang="en-GB" sz="2000" dirty="0"/>
          </a:p>
        </p:txBody>
      </p:sp>
      <p:sp>
        <p:nvSpPr>
          <p:cNvPr id="6" name="Content Placeholder 5"/>
          <p:cNvSpPr>
            <a:spLocks noGrp="1"/>
          </p:cNvSpPr>
          <p:nvPr>
            <p:ph sz="half" idx="2"/>
          </p:nvPr>
        </p:nvSpPr>
        <p:spPr>
          <a:xfrm>
            <a:off x="4648200" y="1028700"/>
            <a:ext cx="4244280" cy="3487266"/>
          </a:xfrm>
        </p:spPr>
        <p:txBody>
          <a:bodyPr/>
          <a:lstStyle/>
          <a:p>
            <a:pPr marL="0" indent="0">
              <a:buNone/>
            </a:pPr>
            <a:r>
              <a:rPr lang="en-GB" sz="2000" dirty="0"/>
              <a:t>‘I have not attended to the weighing but I am reduced in the waist about four inches. My appearance and feelings tell me I am sufficiently reduced; but what I am most thankful for is feeling so much better. I have quite lost that dreadful feeling of oppression and weight… M.H.’</a:t>
            </a:r>
            <a:r>
              <a:rPr lang="en-US" sz="2000" dirty="0"/>
              <a:t> </a:t>
            </a:r>
          </a:p>
          <a:p>
            <a:pPr marL="0" indent="0" algn="r">
              <a:buNone/>
            </a:pPr>
            <a:r>
              <a:rPr lang="en-US" sz="1800" dirty="0"/>
              <a:t>Testimonial in </a:t>
            </a:r>
            <a:r>
              <a:rPr lang="en-GB" sz="1800" dirty="0"/>
              <a:t>F. Cecil Russell, </a:t>
            </a:r>
            <a:r>
              <a:rPr lang="en-GB" sz="1800" i="1" dirty="0" err="1"/>
              <a:t>Corpulency</a:t>
            </a:r>
            <a:r>
              <a:rPr lang="en-GB" sz="1800" i="1" dirty="0"/>
              <a:t> and the Cure</a:t>
            </a:r>
            <a:r>
              <a:rPr lang="en-GB" sz="1800" dirty="0"/>
              <a:t>, 18</a:t>
            </a:r>
            <a:r>
              <a:rPr lang="en-GB" sz="1800" baseline="30000" dirty="0"/>
              <a:t>th</a:t>
            </a:r>
            <a:r>
              <a:rPr lang="en-GB" sz="1800" dirty="0"/>
              <a:t> </a:t>
            </a:r>
            <a:r>
              <a:rPr lang="en-GB" sz="1800" dirty="0" err="1"/>
              <a:t>edn</a:t>
            </a:r>
            <a:r>
              <a:rPr lang="en-GB" sz="1800" i="1" dirty="0"/>
              <a:t>, </a:t>
            </a:r>
            <a:r>
              <a:rPr lang="en-GB" sz="1800" dirty="0"/>
              <a:t>1896</a:t>
            </a:r>
            <a:r>
              <a:rPr lang="en-US" sz="1800" dirty="0"/>
              <a:t> </a:t>
            </a:r>
            <a:endParaRPr lang="en-GB" sz="1800" dirty="0"/>
          </a:p>
        </p:txBody>
      </p:sp>
    </p:spTree>
    <p:extLst>
      <p:ext uri="{BB962C8B-B14F-4D97-AF65-F5344CB8AC3E}">
        <p14:creationId xmlns:p14="http://schemas.microsoft.com/office/powerpoint/2010/main" val="14325410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3928" y="160685"/>
            <a:ext cx="5148064" cy="1474961"/>
          </a:xfrm>
        </p:spPr>
        <p:txBody>
          <a:bodyPr/>
          <a:lstStyle/>
          <a:p>
            <a:r>
              <a:rPr lang="en-GB" sz="3200" dirty="0"/>
              <a:t>‘Should be in every [affluent] household’: selling health through the bathroom scale</a:t>
            </a:r>
          </a:p>
        </p:txBody>
      </p:sp>
      <p:pic>
        <p:nvPicPr>
          <p:cNvPr id="4" name="Content Placeholder 3" descr="ScalesPersonalWeighing.JPG"/>
          <p:cNvPicPr>
            <a:picLocks noGrp="1" noChangeAspect="1"/>
          </p:cNvPicPr>
          <p:nvPr>
            <p:ph idx="1"/>
          </p:nvPr>
        </p:nvPicPr>
        <p:blipFill rotWithShape="1">
          <a:blip r:embed="rId2" cstate="print"/>
          <a:srcRect r="8000" b="7696"/>
          <a:stretch/>
        </p:blipFill>
        <p:spPr>
          <a:xfrm>
            <a:off x="251520" y="160047"/>
            <a:ext cx="3588535" cy="4799122"/>
          </a:xfrm>
        </p:spPr>
      </p:pic>
      <p:sp>
        <p:nvSpPr>
          <p:cNvPr id="5" name="TextBox 4"/>
          <p:cNvSpPr txBox="1"/>
          <p:nvPr/>
        </p:nvSpPr>
        <p:spPr>
          <a:xfrm>
            <a:off x="4067944" y="4606359"/>
            <a:ext cx="1782198" cy="369332"/>
          </a:xfrm>
          <a:prstGeom prst="rect">
            <a:avLst/>
          </a:prstGeom>
          <a:noFill/>
        </p:spPr>
        <p:txBody>
          <a:bodyPr wrap="square" rtlCol="0">
            <a:spAutoFit/>
          </a:bodyPr>
          <a:lstStyle/>
          <a:p>
            <a:r>
              <a:rPr lang="en-GB" sz="1800" dirty="0" err="1">
                <a:latin typeface="+mn-lt"/>
              </a:rPr>
              <a:t>Garrold</a:t>
            </a:r>
            <a:r>
              <a:rPr lang="en-GB" sz="1800" dirty="0">
                <a:latin typeface="+mn-lt"/>
              </a:rPr>
              <a:t>, 1911</a:t>
            </a:r>
          </a:p>
        </p:txBody>
      </p:sp>
      <p:sp>
        <p:nvSpPr>
          <p:cNvPr id="3" name="Rectangle 2"/>
          <p:cNvSpPr/>
          <p:nvPr/>
        </p:nvSpPr>
        <p:spPr>
          <a:xfrm>
            <a:off x="4085692" y="1828341"/>
            <a:ext cx="4986300" cy="2585323"/>
          </a:xfrm>
          <a:prstGeom prst="rect">
            <a:avLst/>
          </a:prstGeom>
        </p:spPr>
        <p:txBody>
          <a:bodyPr wrap="square">
            <a:spAutoFit/>
          </a:bodyPr>
          <a:lstStyle/>
          <a:p>
            <a:r>
              <a:rPr lang="en-GB" sz="1800" dirty="0">
                <a:latin typeface="+mn-lt"/>
              </a:rPr>
              <a:t>‘The doctors tell us that we should frequently record our weight in order to judge the state of our health, and there is now on the market a personal weighing machine of extraordinary refinement which, for a penny in the slot, will instantaneously record personal weight and issue a printed ticket</a:t>
            </a:r>
            <a:r>
              <a:rPr lang="en-US" sz="1800" dirty="0">
                <a:latin typeface="+mn-lt"/>
              </a:rPr>
              <a:t>.’ </a:t>
            </a:r>
          </a:p>
          <a:p>
            <a:pPr algn="r"/>
            <a:endParaRPr lang="en-GB" sz="1800" dirty="0">
              <a:latin typeface="+mn-lt"/>
            </a:endParaRPr>
          </a:p>
          <a:p>
            <a:pPr algn="r"/>
            <a:r>
              <a:rPr lang="en-GB" sz="1800" dirty="0">
                <a:latin typeface="+mn-lt"/>
              </a:rPr>
              <a:t>‘W. and T. Avery,  Ltd. A Good Year’, </a:t>
            </a:r>
            <a:r>
              <a:rPr lang="en-GB" sz="1800" i="1" dirty="0">
                <a:latin typeface="+mn-lt"/>
              </a:rPr>
              <a:t>The Times</a:t>
            </a:r>
            <a:r>
              <a:rPr lang="en-GB" sz="1800" dirty="0">
                <a:latin typeface="+mn-lt"/>
              </a:rPr>
              <a:t>, 25 July 1928</a:t>
            </a:r>
            <a:r>
              <a:rPr lang="en-US" sz="1800" dirty="0">
                <a:latin typeface="+mn-lt"/>
              </a:rPr>
              <a:t> </a:t>
            </a:r>
            <a:endParaRPr lang="en-GB" sz="1800" dirty="0">
              <a:latin typeface="+mn-l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19746" y="100564"/>
            <a:ext cx="3764214" cy="1481924"/>
          </a:xfrm>
        </p:spPr>
        <p:txBody>
          <a:bodyPr>
            <a:noAutofit/>
          </a:bodyPr>
          <a:lstStyle/>
          <a:p>
            <a:pPr algn="ctr"/>
            <a:r>
              <a:rPr lang="en-GB" sz="3200" dirty="0"/>
              <a:t>The Spaces of Self-Surveillance:</a:t>
            </a:r>
            <a:br>
              <a:rPr lang="en-GB" sz="3200" dirty="0"/>
            </a:br>
            <a:r>
              <a:rPr lang="en-GB" sz="3200" dirty="0"/>
              <a:t>For (Public) Pleasure</a:t>
            </a:r>
          </a:p>
        </p:txBody>
      </p:sp>
      <p:sp>
        <p:nvSpPr>
          <p:cNvPr id="4" name="TextBox 3"/>
          <p:cNvSpPr txBox="1"/>
          <p:nvPr/>
        </p:nvSpPr>
        <p:spPr>
          <a:xfrm>
            <a:off x="5724128" y="4598866"/>
            <a:ext cx="1671868" cy="338554"/>
          </a:xfrm>
          <a:prstGeom prst="rect">
            <a:avLst/>
          </a:prstGeom>
          <a:noFill/>
        </p:spPr>
        <p:txBody>
          <a:bodyPr wrap="none" rtlCol="0">
            <a:spAutoFit/>
          </a:bodyPr>
          <a:lstStyle/>
          <a:p>
            <a:r>
              <a:rPr lang="en-GB" sz="1600">
                <a:latin typeface="+mn-lt"/>
              </a:rPr>
              <a:t>Newmarket, 1939</a:t>
            </a:r>
            <a:endParaRPr lang="en-GB" sz="1600" dirty="0">
              <a:latin typeface="+mn-lt"/>
            </a:endParaRPr>
          </a:p>
        </p:txBody>
      </p:sp>
      <p:pic>
        <p:nvPicPr>
          <p:cNvPr id="12" name="Content Placeholder 11"/>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148064" y="1635646"/>
            <a:ext cx="3810000" cy="2691580"/>
          </a:xfrm>
        </p:spPr>
      </p:pic>
      <p:pic>
        <p:nvPicPr>
          <p:cNvPr id="6" name="Content Placeholder 5"/>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2735147" y="195486"/>
            <a:ext cx="2328183" cy="4276506"/>
          </a:xfr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632" y="100564"/>
            <a:ext cx="2518491" cy="4752014"/>
          </a:xfrm>
          <a:prstGeom prst="rect">
            <a:avLst/>
          </a:prstGeom>
        </p:spPr>
      </p:pic>
      <p:sp>
        <p:nvSpPr>
          <p:cNvPr id="11" name="TextBox 10"/>
          <p:cNvSpPr txBox="1"/>
          <p:nvPr/>
        </p:nvSpPr>
        <p:spPr>
          <a:xfrm>
            <a:off x="43632" y="4776512"/>
            <a:ext cx="2584490" cy="338554"/>
          </a:xfrm>
          <a:prstGeom prst="rect">
            <a:avLst/>
          </a:prstGeom>
          <a:noFill/>
        </p:spPr>
        <p:txBody>
          <a:bodyPr wrap="none" rtlCol="0">
            <a:spAutoFit/>
          </a:bodyPr>
          <a:lstStyle/>
          <a:p>
            <a:r>
              <a:rPr lang="en-GB" sz="1600" dirty="0">
                <a:latin typeface="+mn-lt"/>
              </a:rPr>
              <a:t>Great Western Railway, 1933</a:t>
            </a:r>
          </a:p>
        </p:txBody>
      </p:sp>
      <p:sp>
        <p:nvSpPr>
          <p:cNvPr id="13" name="TextBox 12"/>
          <p:cNvSpPr txBox="1"/>
          <p:nvPr/>
        </p:nvSpPr>
        <p:spPr>
          <a:xfrm>
            <a:off x="2699792" y="4598866"/>
            <a:ext cx="1972399" cy="338554"/>
          </a:xfrm>
          <a:prstGeom prst="rect">
            <a:avLst/>
          </a:prstGeom>
          <a:noFill/>
        </p:spPr>
        <p:txBody>
          <a:bodyPr wrap="none" rtlCol="0">
            <a:spAutoFit/>
          </a:bodyPr>
          <a:lstStyle/>
          <a:p>
            <a:r>
              <a:rPr lang="en-GB" sz="1600" dirty="0">
                <a:latin typeface="+mn-lt"/>
              </a:rPr>
              <a:t>Platform Scales, 1933</a:t>
            </a:r>
          </a:p>
        </p:txBody>
      </p:sp>
      <p:pic>
        <p:nvPicPr>
          <p:cNvPr id="14" name="Picture 13"/>
          <p:cNvPicPr>
            <a:picLocks noChangeAspect="1"/>
          </p:cNvPicPr>
          <p:nvPr/>
        </p:nvPicPr>
        <p:blipFill rotWithShape="1">
          <a:blip r:embed="rId6">
            <a:extLst>
              <a:ext uri="{28A0092B-C50C-407E-A947-70E740481C1C}">
                <a14:useLocalDpi xmlns:a14="http://schemas.microsoft.com/office/drawing/2010/main" val="0"/>
              </a:ext>
            </a:extLst>
          </a:blip>
          <a:srcRect l="9010" t="2312" r="9722" b="4886"/>
          <a:stretch/>
        </p:blipFill>
        <p:spPr>
          <a:xfrm>
            <a:off x="100474" y="588638"/>
            <a:ext cx="2391537" cy="3639296"/>
          </a:xfrm>
          <a:prstGeom prst="rect">
            <a:avLst/>
          </a:prstGeom>
        </p:spPr>
      </p:pic>
    </p:spTree>
    <p:extLst>
      <p:ext uri="{BB962C8B-B14F-4D97-AF65-F5344CB8AC3E}">
        <p14:creationId xmlns:p14="http://schemas.microsoft.com/office/powerpoint/2010/main" val="992634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0" y="0"/>
            <a:ext cx="9143999" cy="800100"/>
          </a:xfrm>
          <a:solidFill>
            <a:srgbClr val="FFC000"/>
          </a:solidFill>
        </p:spPr>
        <p:txBody>
          <a:bodyPr/>
          <a:lstStyle/>
          <a:p>
            <a:pPr algn="ctr"/>
            <a:r>
              <a:rPr lang="en-GB" sz="3200" dirty="0"/>
              <a:t>‘that subject of inexhaustible interest – us!’</a:t>
            </a:r>
            <a:r>
              <a:rPr lang="en-US" sz="3200" dirty="0"/>
              <a:t> </a:t>
            </a:r>
            <a:endParaRPr lang="en-GB" sz="3200" dirty="0"/>
          </a:p>
        </p:txBody>
      </p:sp>
      <p:sp>
        <p:nvSpPr>
          <p:cNvPr id="3" name="Content Placeholder 2"/>
          <p:cNvSpPr>
            <a:spLocks noGrp="1"/>
          </p:cNvSpPr>
          <p:nvPr>
            <p:ph idx="1"/>
          </p:nvPr>
        </p:nvSpPr>
        <p:spPr/>
        <p:txBody>
          <a:bodyPr/>
          <a:lstStyle/>
          <a:p>
            <a:pPr marL="0" indent="0">
              <a:buNone/>
            </a:pPr>
            <a:r>
              <a:rPr lang="en-GB" sz="1800" dirty="0"/>
              <a:t>‘The number of weighing machines on our piers and promenades and railway platforms, in chemists’ shops and fun-fairs and snack bars is as large as, if not larger than ever it was, and some of them seem, like telephone kiosks, to be permanently occupied… When customs are truly rooted in the hearts and lives of the people they need no subsidy for their survival. </a:t>
            </a:r>
            <a:r>
              <a:rPr lang="is-IS" sz="1800" dirty="0"/>
              <a:t>… </a:t>
            </a:r>
            <a:r>
              <a:rPr lang="en-GB" sz="1800" b="1" dirty="0"/>
              <a:t>The child who in the first months of life is cradled on the scale, whose every ounce is charted with loving care, is father to the man who waiting on a train on any platform anywhere cannot resist the lure of the weighing machine</a:t>
            </a:r>
            <a:r>
              <a:rPr lang="en-GB" sz="1800" dirty="0"/>
              <a:t> </a:t>
            </a:r>
            <a:r>
              <a:rPr lang="is-IS" sz="1800" dirty="0"/>
              <a:t>… </a:t>
            </a:r>
            <a:r>
              <a:rPr lang="en-GB" sz="1800" dirty="0"/>
              <a:t>It is cheap … if it tells the slimming maiden that she has lost an ounce, she will not grudge the coin and if it warns the corpulent merchant that he has put on another pound or two, well he is getting more for his money.’</a:t>
            </a:r>
            <a:r>
              <a:rPr lang="en-US" sz="1800" dirty="0"/>
              <a:t> </a:t>
            </a:r>
          </a:p>
          <a:p>
            <a:pPr marL="0" indent="0" algn="r">
              <a:buNone/>
            </a:pPr>
            <a:r>
              <a:rPr lang="en-GB" sz="1800" dirty="0"/>
              <a:t>‘Old English Custom’, </a:t>
            </a:r>
            <a:r>
              <a:rPr lang="en-GB" sz="1800" i="1" dirty="0"/>
              <a:t>The Times,</a:t>
            </a:r>
            <a:r>
              <a:rPr lang="en-GB" sz="1800" dirty="0"/>
              <a:t> 16 August 1956</a:t>
            </a:r>
            <a:r>
              <a:rPr lang="en-US" sz="1800" dirty="0"/>
              <a:t> </a:t>
            </a:r>
          </a:p>
        </p:txBody>
      </p:sp>
    </p:spTree>
    <p:extLst>
      <p:ext uri="{BB962C8B-B14F-4D97-AF65-F5344CB8AC3E}">
        <p14:creationId xmlns:p14="http://schemas.microsoft.com/office/powerpoint/2010/main" val="21260793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60888"/>
          </a:xfrm>
          <a:solidFill>
            <a:srgbClr val="FFC000"/>
          </a:solidFill>
        </p:spPr>
        <p:txBody>
          <a:bodyPr/>
          <a:lstStyle/>
          <a:p>
            <a:pPr algn="ctr"/>
            <a:r>
              <a:rPr lang="en-GB" sz="3200" dirty="0"/>
              <a:t>Social </a:t>
            </a:r>
            <a:r>
              <a:rPr lang="en-GB" sz="3200"/>
              <a:t>Pressures and </a:t>
            </a:r>
            <a:r>
              <a:rPr lang="en-GB" sz="3200" dirty="0"/>
              <a:t>Self-Surveillance</a:t>
            </a:r>
          </a:p>
        </p:txBody>
      </p:sp>
      <p:pic>
        <p:nvPicPr>
          <p:cNvPr id="5" name="Content Placeholder 4"/>
          <p:cNvPicPr>
            <a:picLocks noGrp="1" noChangeAspect="1"/>
          </p:cNvPicPr>
          <p:nvPr>
            <p:ph sz="half" idx="1"/>
          </p:nvPr>
        </p:nvPicPr>
        <p:blipFill rotWithShape="1">
          <a:blip r:embed="rId2" cstate="print">
            <a:extLst>
              <a:ext uri="{28A0092B-C50C-407E-A947-70E740481C1C}">
                <a14:useLocalDpi xmlns:a14="http://schemas.microsoft.com/office/drawing/2010/main" val="0"/>
              </a:ext>
            </a:extLst>
          </a:blip>
          <a:srcRect l="12445" t="3333" r="9779" b="5668"/>
          <a:stretch/>
        </p:blipFill>
        <p:spPr>
          <a:xfrm>
            <a:off x="69608" y="771550"/>
            <a:ext cx="2736304" cy="4268631"/>
          </a:xfrm>
        </p:spPr>
      </p:pic>
      <p:sp>
        <p:nvSpPr>
          <p:cNvPr id="4" name="Content Placeholder 3"/>
          <p:cNvSpPr>
            <a:spLocks noGrp="1"/>
          </p:cNvSpPr>
          <p:nvPr>
            <p:ph sz="half" idx="2"/>
          </p:nvPr>
        </p:nvSpPr>
        <p:spPr>
          <a:xfrm>
            <a:off x="2875519" y="660888"/>
            <a:ext cx="5614392" cy="1399034"/>
          </a:xfrm>
        </p:spPr>
        <p:txBody>
          <a:bodyPr/>
          <a:lstStyle/>
          <a:p>
            <a:r>
              <a:rPr lang="en-US" sz="2400" dirty="0"/>
              <a:t>‘I should have thought of </a:t>
            </a:r>
            <a:r>
              <a:rPr lang="en-US" sz="2400" i="1" dirty="0"/>
              <a:t>this</a:t>
            </a:r>
            <a:r>
              <a:rPr lang="en-US" sz="2400" dirty="0"/>
              <a:t> idea. [M.] is thrilled to bits because I am now 7 pounds heavier than her.’ Greta, 3 August 1952</a:t>
            </a:r>
            <a:endParaRPr lang="en-GB" sz="2400" dirty="0"/>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751" t="8337" r="4850" b="12200"/>
          <a:stretch/>
        </p:blipFill>
        <p:spPr>
          <a:xfrm>
            <a:off x="2875519" y="2236006"/>
            <a:ext cx="4204632" cy="2712001"/>
          </a:xfrm>
          <a:prstGeom prst="rect">
            <a:avLst/>
          </a:prstGeom>
        </p:spPr>
      </p:pic>
    </p:spTree>
    <p:extLst>
      <p:ext uri="{BB962C8B-B14F-4D97-AF65-F5344CB8AC3E}">
        <p14:creationId xmlns:p14="http://schemas.microsoft.com/office/powerpoint/2010/main" val="16414150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9563" y="987574"/>
            <a:ext cx="3108277" cy="1872208"/>
          </a:xfrm>
        </p:spPr>
        <p:txBody>
          <a:bodyPr>
            <a:noAutofit/>
          </a:bodyPr>
          <a:lstStyle/>
          <a:p>
            <a:pPr algn="ctr"/>
            <a:r>
              <a:rPr lang="en-GB" sz="3600" dirty="0"/>
              <a:t>The Spaces of Self-Surveillance:</a:t>
            </a:r>
            <a:br>
              <a:rPr lang="en-GB" sz="3600" dirty="0"/>
            </a:br>
            <a:r>
              <a:rPr lang="en-GB" sz="3600" dirty="0"/>
              <a:t>For Health</a:t>
            </a:r>
          </a:p>
        </p:txBody>
      </p:sp>
      <p:sp>
        <p:nvSpPr>
          <p:cNvPr id="3" name="TextBox 2"/>
          <p:cNvSpPr txBox="1"/>
          <p:nvPr/>
        </p:nvSpPr>
        <p:spPr>
          <a:xfrm>
            <a:off x="251520" y="4602649"/>
            <a:ext cx="2052678" cy="338554"/>
          </a:xfrm>
          <a:prstGeom prst="rect">
            <a:avLst/>
          </a:prstGeom>
          <a:noFill/>
        </p:spPr>
        <p:txBody>
          <a:bodyPr wrap="none" rtlCol="0">
            <a:spAutoFit/>
          </a:bodyPr>
          <a:lstStyle/>
          <a:p>
            <a:r>
              <a:rPr lang="en-GB" sz="1600" i="1" dirty="0">
                <a:latin typeface="+mn-lt"/>
              </a:rPr>
              <a:t>Express</a:t>
            </a:r>
            <a:r>
              <a:rPr lang="en-GB" sz="1600" dirty="0">
                <a:latin typeface="+mn-lt"/>
              </a:rPr>
              <a:t>, London, 1936</a:t>
            </a:r>
          </a:p>
        </p:txBody>
      </p:sp>
      <p:sp>
        <p:nvSpPr>
          <p:cNvPr id="10" name="TextBox 9"/>
          <p:cNvSpPr txBox="1"/>
          <p:nvPr/>
        </p:nvSpPr>
        <p:spPr>
          <a:xfrm>
            <a:off x="5228406" y="4602649"/>
            <a:ext cx="2220544" cy="338554"/>
          </a:xfrm>
          <a:prstGeom prst="rect">
            <a:avLst/>
          </a:prstGeom>
          <a:noFill/>
        </p:spPr>
        <p:txBody>
          <a:bodyPr wrap="none" rtlCol="0">
            <a:spAutoFit/>
          </a:bodyPr>
          <a:lstStyle/>
          <a:p>
            <a:r>
              <a:rPr lang="en-GB" sz="1600" dirty="0" err="1">
                <a:latin typeface="+mn-lt"/>
              </a:rPr>
              <a:t>Treherbert</a:t>
            </a:r>
            <a:r>
              <a:rPr lang="en-GB" sz="1600" dirty="0">
                <a:latin typeface="+mn-lt"/>
              </a:rPr>
              <a:t>, Wales 1930s</a:t>
            </a:r>
          </a:p>
        </p:txBody>
      </p:sp>
      <p:pic>
        <p:nvPicPr>
          <p:cNvPr id="14" name="Content Placeholder 13"/>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012160" y="72739"/>
            <a:ext cx="2873581" cy="4420893"/>
          </a:xfrm>
        </p:spPr>
      </p:pic>
      <p:pic>
        <p:nvPicPr>
          <p:cNvPr id="16" name="Content Placeholder 15"/>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219159" y="123478"/>
            <a:ext cx="2801067" cy="4370154"/>
          </a:xfrm>
        </p:spPr>
      </p:pic>
    </p:spTree>
    <p:extLst>
      <p:ext uri="{BB962C8B-B14F-4D97-AF65-F5344CB8AC3E}">
        <p14:creationId xmlns:p14="http://schemas.microsoft.com/office/powerpoint/2010/main" val="1796356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71450"/>
            <a:ext cx="5472608" cy="1104156"/>
          </a:xfrm>
        </p:spPr>
        <p:txBody>
          <a:bodyPr/>
          <a:lstStyle/>
          <a:p>
            <a:pPr algn="ctr"/>
            <a:r>
              <a:rPr lang="en-GB" sz="4000" dirty="0"/>
              <a:t>Situating the ‘Quantified Self’</a:t>
            </a:r>
            <a:endParaRPr lang="en-GB" sz="4000" b="1" dirty="0"/>
          </a:p>
        </p:txBody>
      </p:sp>
      <p:sp>
        <p:nvSpPr>
          <p:cNvPr id="3" name="Content Placeholder 2"/>
          <p:cNvSpPr>
            <a:spLocks noGrp="1"/>
          </p:cNvSpPr>
          <p:nvPr>
            <p:ph idx="1"/>
          </p:nvPr>
        </p:nvSpPr>
        <p:spPr>
          <a:xfrm>
            <a:off x="467544" y="1347614"/>
            <a:ext cx="5400600" cy="3142994"/>
          </a:xfrm>
        </p:spPr>
        <p:txBody>
          <a:bodyPr>
            <a:normAutofit/>
          </a:bodyPr>
          <a:lstStyle/>
          <a:p>
            <a:pPr marL="685800" indent="-428625"/>
            <a:r>
              <a:rPr lang="en-GB" sz="2700" dirty="0"/>
              <a:t>In time</a:t>
            </a:r>
          </a:p>
          <a:p>
            <a:pPr marL="685800" indent="-428625"/>
            <a:r>
              <a:rPr lang="en-GB" sz="2700" dirty="0"/>
              <a:t>In space(s)</a:t>
            </a:r>
          </a:p>
          <a:p>
            <a:pPr marL="685800" indent="-428625"/>
            <a:r>
              <a:rPr lang="en-GB" sz="2700" dirty="0"/>
              <a:t>In society</a:t>
            </a:r>
          </a:p>
          <a:p>
            <a:pPr marL="685800" indent="-428625"/>
            <a:r>
              <a:rPr lang="en-GB" sz="2700" dirty="0"/>
              <a:t>In histories – of the body, of medicine, of science and of the household.</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2160" y="123478"/>
            <a:ext cx="3105994" cy="4367129"/>
          </a:xfrm>
          <a:prstGeom prst="rect">
            <a:avLst/>
          </a:prstGeom>
        </p:spPr>
      </p:pic>
      <p:sp>
        <p:nvSpPr>
          <p:cNvPr id="5" name="TextBox 4"/>
          <p:cNvSpPr txBox="1"/>
          <p:nvPr/>
        </p:nvSpPr>
        <p:spPr>
          <a:xfrm>
            <a:off x="5364088" y="4697394"/>
            <a:ext cx="1933734" cy="338554"/>
          </a:xfrm>
          <a:prstGeom prst="rect">
            <a:avLst/>
          </a:prstGeom>
          <a:noFill/>
        </p:spPr>
        <p:txBody>
          <a:bodyPr wrap="none" rtlCol="0">
            <a:spAutoFit/>
          </a:bodyPr>
          <a:lstStyle/>
          <a:p>
            <a:r>
              <a:rPr lang="en-GB" sz="1600" i="1" dirty="0">
                <a:latin typeface="+mn-lt"/>
              </a:rPr>
              <a:t>Vanity Fair</a:t>
            </a:r>
            <a:r>
              <a:rPr lang="en-GB" sz="1600" dirty="0">
                <a:latin typeface="+mn-lt"/>
              </a:rPr>
              <a:t>, Feb 2013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5856" y="168702"/>
            <a:ext cx="2992554" cy="2907104"/>
          </a:xfrm>
        </p:spPr>
        <p:txBody>
          <a:bodyPr>
            <a:noAutofit/>
          </a:bodyPr>
          <a:lstStyle/>
          <a:p>
            <a:r>
              <a:rPr lang="en-GB" sz="3600" dirty="0"/>
              <a:t>Private Measuring, Public Duty: ‘It’s a National Duty</a:t>
            </a:r>
            <a:r>
              <a:rPr lang="is-IS" sz="3600" dirty="0"/>
              <a:t>…’</a:t>
            </a:r>
            <a:endParaRPr lang="en-GB" sz="3600" dirty="0"/>
          </a:p>
        </p:txBody>
      </p:sp>
      <p:sp>
        <p:nvSpPr>
          <p:cNvPr id="11" name="TextBox 10"/>
          <p:cNvSpPr txBox="1"/>
          <p:nvPr/>
        </p:nvSpPr>
        <p:spPr>
          <a:xfrm>
            <a:off x="3491880" y="3147814"/>
            <a:ext cx="2776530" cy="1200329"/>
          </a:xfrm>
          <a:prstGeom prst="rect">
            <a:avLst/>
          </a:prstGeom>
          <a:noFill/>
        </p:spPr>
        <p:txBody>
          <a:bodyPr wrap="square" rtlCol="0">
            <a:spAutoFit/>
          </a:bodyPr>
          <a:lstStyle/>
          <a:p>
            <a:r>
              <a:rPr lang="en-GB" sz="1800" b="1" dirty="0">
                <a:latin typeface="+mn-lt"/>
                <a:sym typeface="Wingdings"/>
              </a:rPr>
              <a:t>Salter Scales 1947: ‘All members of the family can check their health on a bathroom scale</a:t>
            </a:r>
            <a:r>
              <a:rPr lang="is-IS" sz="1800" b="1" dirty="0">
                <a:latin typeface="+mn-lt"/>
                <a:sym typeface="Wingdings"/>
              </a:rPr>
              <a:t>…’</a:t>
            </a:r>
            <a:r>
              <a:rPr lang="en-GB" sz="1800" b="1" dirty="0">
                <a:latin typeface="+mn-lt"/>
                <a:sym typeface="Wingdings"/>
              </a:rPr>
              <a:t></a:t>
            </a:r>
            <a:endParaRPr lang="en-GB" sz="1800" dirty="0">
              <a:latin typeface="+mn-lt"/>
              <a:sym typeface="Wingdings" pitchFamily="2" charset="2"/>
            </a:endParaRPr>
          </a:p>
        </p:txBody>
      </p:sp>
      <p:pic>
        <p:nvPicPr>
          <p:cNvPr id="4" name="Content Placeholder 3"/>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6372200" y="123478"/>
            <a:ext cx="2674460" cy="4384708"/>
          </a:xfrm>
        </p:spPr>
      </p:pic>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07504" y="157528"/>
            <a:ext cx="3069755" cy="4862493"/>
          </a:xfrm>
        </p:spPr>
      </p:pic>
    </p:spTree>
    <p:extLst>
      <p:ext uri="{BB962C8B-B14F-4D97-AF65-F5344CB8AC3E}">
        <p14:creationId xmlns:p14="http://schemas.microsoft.com/office/powerpoint/2010/main" val="19796141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0"/>
            <a:ext cx="9144000" cy="627534"/>
          </a:xfrm>
          <a:solidFill>
            <a:srgbClr val="FFC000"/>
          </a:solidFill>
        </p:spPr>
        <p:txBody>
          <a:bodyPr/>
          <a:lstStyle/>
          <a:p>
            <a:pPr algn="ctr"/>
            <a:r>
              <a:rPr lang="en-GB" sz="4000" dirty="0"/>
              <a:t>Secrecy and the Scales</a:t>
            </a:r>
          </a:p>
        </p:txBody>
      </p:sp>
      <p:sp>
        <p:nvSpPr>
          <p:cNvPr id="6" name="Content Placeholder 5"/>
          <p:cNvSpPr>
            <a:spLocks noGrp="1"/>
          </p:cNvSpPr>
          <p:nvPr>
            <p:ph idx="1"/>
          </p:nvPr>
        </p:nvSpPr>
        <p:spPr>
          <a:xfrm>
            <a:off x="323528" y="771550"/>
            <a:ext cx="8496944" cy="3816424"/>
          </a:xfrm>
        </p:spPr>
        <p:txBody>
          <a:bodyPr/>
          <a:lstStyle/>
          <a:p>
            <a:pPr marL="0" indent="0">
              <a:buNone/>
            </a:pPr>
            <a:r>
              <a:rPr lang="en-GB" sz="2000" dirty="0"/>
              <a:t>‘[I]t so happens that we keep our weighing-machine in the bathroom. In fact the scales make a fair bid to be the most irresistible fitting for the attention of our guests</a:t>
            </a:r>
            <a:r>
              <a:rPr lang="is-IS" sz="2000" dirty="0"/>
              <a:t>…</a:t>
            </a:r>
            <a:r>
              <a:rPr lang="en-GB" sz="2000" dirty="0"/>
              <a:t>We have even known visitors make the most unconvincing excuses for slipping upstairs to weigh themselves.</a:t>
            </a:r>
            <a:r>
              <a:rPr lang="en-US" sz="2000" dirty="0"/>
              <a:t> </a:t>
            </a:r>
            <a:r>
              <a:rPr lang="en-GB" sz="2000" dirty="0"/>
              <a:t>It is all such a deadly secret. None of these women will ever admit to doing it, let alone divulge what the pointer said. </a:t>
            </a:r>
            <a:r>
              <a:rPr lang="is-IS" sz="2000" dirty="0"/>
              <a:t>…</a:t>
            </a:r>
            <a:r>
              <a:rPr lang="en-GB" sz="2000" dirty="0"/>
              <a:t>Not that we mind offering our guests any service that would cost them a penny elsewhere, but we do so wish that they would accept the truth more cheerfully. They persist in thinking that the pointer has swung irresponsibly beyond the proper mark, so most of them then jump up and down on the platform to see if the result can be coaxed-back nearer their conception of ideal womanhood.’</a:t>
            </a:r>
          </a:p>
          <a:p>
            <a:pPr marL="0" indent="0" algn="r">
              <a:buNone/>
            </a:pPr>
            <a:r>
              <a:rPr lang="en-GB" sz="2000" dirty="0"/>
              <a:t>‘In England Now’, </a:t>
            </a:r>
            <a:r>
              <a:rPr lang="en-GB" sz="2000" i="1" dirty="0"/>
              <a:t>Lancet</a:t>
            </a:r>
            <a:r>
              <a:rPr lang="en-GB" sz="2000" dirty="0"/>
              <a:t>, 30 December 1961</a:t>
            </a:r>
            <a:endParaRPr lang="en-US" sz="2000" dirty="0"/>
          </a:p>
        </p:txBody>
      </p:sp>
    </p:spTree>
    <p:extLst>
      <p:ext uri="{BB962C8B-B14F-4D97-AF65-F5344CB8AC3E}">
        <p14:creationId xmlns:p14="http://schemas.microsoft.com/office/powerpoint/2010/main" val="175107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5976664" cy="555526"/>
          </a:xfrm>
        </p:spPr>
        <p:txBody>
          <a:bodyPr>
            <a:noAutofit/>
          </a:bodyPr>
          <a:lstStyle/>
          <a:p>
            <a:r>
              <a:rPr lang="en-GB" sz="3200"/>
              <a:t>‘</a:t>
            </a:r>
            <a:r>
              <a:rPr lang="en-GB" sz="3200" dirty="0"/>
              <a:t>Watch your weight – others do!’</a:t>
            </a:r>
          </a:p>
        </p:txBody>
      </p:sp>
      <p:pic>
        <p:nvPicPr>
          <p:cNvPr id="10" name="Content Placeholder 9" descr="ScalesKnowyourweight1966.jpg"/>
          <p:cNvPicPr>
            <a:picLocks noGrp="1" noChangeAspect="1"/>
          </p:cNvPicPr>
          <p:nvPr>
            <p:ph sz="half" idx="1"/>
          </p:nvPr>
        </p:nvPicPr>
        <p:blipFill>
          <a:blip r:embed="rId2" cstate="print"/>
          <a:srcRect r="48882" b="18008"/>
          <a:stretch>
            <a:fillRect/>
          </a:stretch>
        </p:blipFill>
        <p:spPr>
          <a:xfrm>
            <a:off x="7164288" y="123478"/>
            <a:ext cx="1875299" cy="4248472"/>
          </a:xfrm>
        </p:spPr>
      </p:pic>
      <p:sp>
        <p:nvSpPr>
          <p:cNvPr id="11" name="TextBox 10"/>
          <p:cNvSpPr txBox="1"/>
          <p:nvPr/>
        </p:nvSpPr>
        <p:spPr>
          <a:xfrm>
            <a:off x="4499992" y="4758199"/>
            <a:ext cx="3536835" cy="338554"/>
          </a:xfrm>
          <a:prstGeom prst="rect">
            <a:avLst/>
          </a:prstGeom>
          <a:noFill/>
        </p:spPr>
        <p:txBody>
          <a:bodyPr wrap="square" rtlCol="0">
            <a:spAutoFit/>
          </a:bodyPr>
          <a:lstStyle/>
          <a:p>
            <a:r>
              <a:rPr lang="en-GB" sz="1600" b="1" i="1" dirty="0">
                <a:latin typeface="+mn-lt"/>
                <a:sym typeface="Wingdings" pitchFamily="2" charset="2"/>
              </a:rPr>
              <a:t>Gardeners’ Chronicle</a:t>
            </a:r>
            <a:r>
              <a:rPr lang="en-GB" sz="1600" b="1" dirty="0">
                <a:latin typeface="+mn-lt"/>
                <a:sym typeface="Wingdings" pitchFamily="2" charset="2"/>
              </a:rPr>
              <a:t>, </a:t>
            </a:r>
            <a:r>
              <a:rPr lang="en-GB" sz="1600" b="1">
                <a:latin typeface="+mn-lt"/>
                <a:sym typeface="Wingdings" pitchFamily="2" charset="2"/>
              </a:rPr>
              <a:t>UK 1966 </a:t>
            </a:r>
            <a:r>
              <a:rPr lang="en-GB" sz="1600" b="1">
                <a:latin typeface="+mn-lt"/>
                <a:sym typeface="Wingdings"/>
              </a:rPr>
              <a:t></a:t>
            </a:r>
            <a:endParaRPr lang="en-GB" sz="1600" b="1" dirty="0">
              <a:latin typeface="+mn-lt"/>
              <a:sym typeface="Wingdings" pitchFamily="2" charset="2"/>
            </a:endParaRPr>
          </a:p>
        </p:txBody>
      </p:sp>
      <p:sp>
        <p:nvSpPr>
          <p:cNvPr id="3" name="Content Placeholder 2"/>
          <p:cNvSpPr>
            <a:spLocks noGrp="1"/>
          </p:cNvSpPr>
          <p:nvPr>
            <p:ph sz="half" idx="2"/>
          </p:nvPr>
        </p:nvSpPr>
        <p:spPr>
          <a:xfrm>
            <a:off x="107504" y="555526"/>
            <a:ext cx="6912768" cy="4039906"/>
          </a:xfrm>
        </p:spPr>
        <p:txBody>
          <a:bodyPr/>
          <a:lstStyle/>
          <a:p>
            <a:pPr marL="0" indent="0">
              <a:buNone/>
            </a:pPr>
            <a:r>
              <a:rPr lang="en-US" sz="1600" dirty="0"/>
              <a:t>'</a:t>
            </a:r>
            <a:r>
              <a:rPr lang="en-US" sz="1600" i="1" dirty="0"/>
              <a:t>Firstly</a:t>
            </a:r>
            <a:r>
              <a:rPr lang="en-US" sz="1600" dirty="0"/>
              <a:t>, there is the general feeling that the slim person personifies the attractive person in our society... </a:t>
            </a:r>
            <a:r>
              <a:rPr lang="en-US" sz="1600" i="1" dirty="0"/>
              <a:t>Secondly</a:t>
            </a:r>
            <a:r>
              <a:rPr lang="en-US" sz="1600" dirty="0"/>
              <a:t> ... there is also the feeling that </a:t>
            </a:r>
            <a:r>
              <a:rPr lang="en-US" sz="1600" b="1" dirty="0"/>
              <a:t>society caters more effectively for the relatively slim person</a:t>
            </a:r>
            <a:r>
              <a:rPr lang="en-US" sz="1600" dirty="0"/>
              <a:t>... </a:t>
            </a:r>
            <a:r>
              <a:rPr lang="en-US" sz="1600" i="1" dirty="0"/>
              <a:t>Thirdly</a:t>
            </a:r>
            <a:r>
              <a:rPr lang="en-US" sz="1600" dirty="0"/>
              <a:t> there is the health factor. Some women have been told by their doctors to lose weight ... </a:t>
            </a:r>
            <a:r>
              <a:rPr lang="en-US" sz="1600" b="1" dirty="0"/>
              <a:t>there was, however, virtually no specific indication of specific illnesses associated with weight.</a:t>
            </a:r>
            <a:r>
              <a:rPr lang="en-US" sz="1600" dirty="0"/>
              <a:t> When probed people referred more to the straightforward  issues of the effects of weight itself on mobility -- it was a strain on your legs or a strain on the heart. There were one or two suggestions that one was more susceptible to illness if overweight and also an occasional reference to heart disease. </a:t>
            </a:r>
          </a:p>
          <a:p>
            <a:pPr marL="0" indent="0">
              <a:buNone/>
            </a:pPr>
            <a:r>
              <a:rPr lang="en-US" sz="1600" b="1" dirty="0"/>
              <a:t>	For women probably the health factor is the least motivating for slimming</a:t>
            </a:r>
            <a:r>
              <a:rPr lang="en-US" sz="1600" dirty="0"/>
              <a:t>, particularly amongst the young. However, when their attitudes to overweight in their husbands is [sic] examined the issue is very different. They seem less concerned with the aesthetic picture </a:t>
            </a:r>
            <a:r>
              <a:rPr lang="is-IS" sz="1600" dirty="0"/>
              <a:t>… </a:t>
            </a:r>
            <a:r>
              <a:rPr lang="en-US" sz="1600" dirty="0"/>
              <a:t>but they were concerned about the effect upon his health. They felt he should get rid of weight because he was </a:t>
            </a:r>
            <a:r>
              <a:rPr lang="en-US" sz="1600" dirty="0" err="1"/>
              <a:t>jeopardising</a:t>
            </a:r>
            <a:r>
              <a:rPr lang="en-US" sz="1600" dirty="0"/>
              <a:t> his health.’</a:t>
            </a:r>
          </a:p>
          <a:p>
            <a:pPr marL="0" indent="0" algn="r">
              <a:buNone/>
            </a:pPr>
            <a:r>
              <a:rPr lang="en-US" sz="1600" i="1" dirty="0"/>
              <a:t>Background Study on Slimming</a:t>
            </a:r>
            <a:r>
              <a:rPr lang="en-US" sz="1600" dirty="0"/>
              <a:t> Mass-Observation Ltd 1968</a:t>
            </a:r>
            <a:endParaRPr lang="en-GB" sz="1600" dirty="0"/>
          </a:p>
          <a:p>
            <a:pPr marL="0" indent="0" algn="r">
              <a:buNone/>
            </a:pPr>
            <a:br>
              <a:rPr lang="en-US" sz="1600" dirty="0"/>
            </a:br>
            <a:endParaRPr lang="en-GB" sz="16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923987"/>
          </a:xfrm>
          <a:solidFill>
            <a:srgbClr val="FFC000"/>
          </a:solidFill>
        </p:spPr>
        <p:txBody>
          <a:bodyPr/>
          <a:lstStyle/>
          <a:p>
            <a:pPr algn="ctr"/>
            <a:r>
              <a:rPr lang="en-GB" sz="3600" dirty="0"/>
              <a:t>Successful </a:t>
            </a:r>
            <a:r>
              <a:rPr lang="en-GB" sz="3600" dirty="0" err="1"/>
              <a:t>Slimmers</a:t>
            </a:r>
            <a:r>
              <a:rPr lang="en-GB" sz="3600" dirty="0"/>
              <a:t>, Weight Watchers and Unsuccessful </a:t>
            </a:r>
            <a:r>
              <a:rPr lang="en-GB" sz="3600" dirty="0" err="1"/>
              <a:t>Slimmers</a:t>
            </a:r>
            <a:endParaRPr lang="en-GB" sz="3600" dirty="0"/>
          </a:p>
        </p:txBody>
      </p:sp>
      <p:sp>
        <p:nvSpPr>
          <p:cNvPr id="3" name="Content Placeholder 2"/>
          <p:cNvSpPr>
            <a:spLocks noGrp="1"/>
          </p:cNvSpPr>
          <p:nvPr>
            <p:ph sz="half" idx="1"/>
          </p:nvPr>
        </p:nvSpPr>
        <p:spPr>
          <a:xfrm>
            <a:off x="107504" y="1173659"/>
            <a:ext cx="2304256" cy="3312367"/>
          </a:xfrm>
        </p:spPr>
        <p:txBody>
          <a:bodyPr/>
          <a:lstStyle/>
          <a:p>
            <a:pPr marL="0" indent="0">
              <a:buNone/>
            </a:pPr>
            <a:r>
              <a:rPr lang="en-US" sz="1800" i="1" dirty="0"/>
              <a:t>‘</a:t>
            </a:r>
            <a:r>
              <a:rPr lang="en-US" sz="1800" b="1" dirty="0"/>
              <a:t>Successful </a:t>
            </a:r>
            <a:r>
              <a:rPr lang="en-US" sz="1800" b="1" dirty="0" err="1"/>
              <a:t>Slimmers</a:t>
            </a:r>
            <a:r>
              <a:rPr lang="en-US" sz="1800" i="1" dirty="0"/>
              <a:t>’: ‘</a:t>
            </a:r>
            <a:r>
              <a:rPr lang="en-US" sz="1800" dirty="0"/>
              <a:t>precisely defined goals’; ‘I just cut down from time to time and lose the 4 or 5 lbs. that cause the trouble’</a:t>
            </a:r>
            <a:br>
              <a:rPr lang="en-US" sz="1800" dirty="0"/>
            </a:br>
            <a:r>
              <a:rPr lang="en-US" sz="1800" dirty="0"/>
              <a:t>‘When I get to 10 stone I diet to 9 stone 4 lbs. and then I do a day a week to keep it that way.’ </a:t>
            </a:r>
            <a:endParaRPr lang="en-US" sz="1800" i="1" dirty="0"/>
          </a:p>
        </p:txBody>
      </p:sp>
      <p:sp>
        <p:nvSpPr>
          <p:cNvPr id="4" name="Content Placeholder 3"/>
          <p:cNvSpPr>
            <a:spLocks noGrp="1"/>
          </p:cNvSpPr>
          <p:nvPr>
            <p:ph sz="half" idx="2"/>
          </p:nvPr>
        </p:nvSpPr>
        <p:spPr>
          <a:xfrm>
            <a:off x="2320888" y="1140014"/>
            <a:ext cx="3816424" cy="3379659"/>
          </a:xfrm>
        </p:spPr>
        <p:txBody>
          <a:bodyPr/>
          <a:lstStyle/>
          <a:p>
            <a:pPr marL="0" indent="0">
              <a:buNone/>
            </a:pPr>
            <a:r>
              <a:rPr lang="en-US" sz="1800" b="1" dirty="0"/>
              <a:t>‘Weight Watchers’</a:t>
            </a:r>
            <a:r>
              <a:rPr lang="en-US" sz="1800" dirty="0"/>
              <a:t>: ‘Another important aspect of weight-watching was that it was an activity carried out on behalf of whole families as well as individuals. Weight conscious women were often conscious of weight problems </a:t>
            </a:r>
            <a:r>
              <a:rPr lang="is-IS" sz="1800" dirty="0"/>
              <a:t>…</a:t>
            </a:r>
            <a:r>
              <a:rPr lang="en-US" sz="1800" dirty="0"/>
              <a:t> in their husbands and their children, and their overall family catering was influenced by dietary considerations </a:t>
            </a:r>
            <a:r>
              <a:rPr lang="is-IS" sz="1800" dirty="0"/>
              <a:t>…“</a:t>
            </a:r>
            <a:r>
              <a:rPr lang="en-US" sz="1800" dirty="0"/>
              <a:t>I watch my weight all the time. I try to keep to the right weight for my age and size.” </a:t>
            </a:r>
            <a:endParaRPr lang="en-GB" sz="1800" dirty="0"/>
          </a:p>
        </p:txBody>
      </p:sp>
      <p:sp>
        <p:nvSpPr>
          <p:cNvPr id="5" name="TextBox 4"/>
          <p:cNvSpPr txBox="1"/>
          <p:nvPr/>
        </p:nvSpPr>
        <p:spPr>
          <a:xfrm>
            <a:off x="251520" y="4731991"/>
            <a:ext cx="5400600" cy="338554"/>
          </a:xfrm>
          <a:prstGeom prst="rect">
            <a:avLst/>
          </a:prstGeom>
          <a:noFill/>
        </p:spPr>
        <p:txBody>
          <a:bodyPr wrap="square" rtlCol="0">
            <a:spAutoFit/>
          </a:bodyPr>
          <a:lstStyle/>
          <a:p>
            <a:r>
              <a:rPr lang="en-GB" sz="1600" dirty="0">
                <a:latin typeface="+mn-lt"/>
              </a:rPr>
              <a:t>All, </a:t>
            </a:r>
            <a:r>
              <a:rPr lang="en-US" sz="1600" i="1" dirty="0">
                <a:latin typeface="+mn-lt"/>
              </a:rPr>
              <a:t>Background Study on Slimming</a:t>
            </a:r>
            <a:r>
              <a:rPr lang="en-US" sz="1600" dirty="0">
                <a:latin typeface="+mn-lt"/>
              </a:rPr>
              <a:t> Mass-Observation Ltd 1968</a:t>
            </a:r>
            <a:endParaRPr lang="en-GB" sz="1600" dirty="0">
              <a:latin typeface="+mn-lt"/>
            </a:endParaRPr>
          </a:p>
        </p:txBody>
      </p:sp>
      <p:sp>
        <p:nvSpPr>
          <p:cNvPr id="6" name="TextBox 5"/>
          <p:cNvSpPr txBox="1"/>
          <p:nvPr/>
        </p:nvSpPr>
        <p:spPr>
          <a:xfrm>
            <a:off x="6137312" y="923986"/>
            <a:ext cx="2880320" cy="3693319"/>
          </a:xfrm>
          <a:prstGeom prst="rect">
            <a:avLst/>
          </a:prstGeom>
          <a:noFill/>
        </p:spPr>
        <p:txBody>
          <a:bodyPr wrap="square" rtlCol="0">
            <a:spAutoFit/>
          </a:bodyPr>
          <a:lstStyle/>
          <a:p>
            <a:r>
              <a:rPr lang="en-US" sz="1800" b="1" dirty="0">
                <a:latin typeface="+mn-lt"/>
              </a:rPr>
              <a:t>‘Unsuccessful </a:t>
            </a:r>
            <a:r>
              <a:rPr lang="en-US" sz="1800" b="1" dirty="0" err="1">
                <a:latin typeface="+mn-lt"/>
              </a:rPr>
              <a:t>Slimmers</a:t>
            </a:r>
            <a:r>
              <a:rPr lang="en-US" sz="1800" b="1" dirty="0">
                <a:latin typeface="+mn-lt"/>
              </a:rPr>
              <a:t>’: </a:t>
            </a:r>
            <a:r>
              <a:rPr lang="en-US" sz="1800" dirty="0">
                <a:latin typeface="+mn-lt"/>
              </a:rPr>
              <a:t>‘needed some specific goad such as problems with clothes, unkind remarks, prospect of holidays’; </a:t>
            </a:r>
          </a:p>
          <a:p>
            <a:r>
              <a:rPr lang="en-US" sz="1800" dirty="0">
                <a:latin typeface="+mn-lt"/>
              </a:rPr>
              <a:t>'greater reliance on special diets, diet foods, etc.' </a:t>
            </a:r>
          </a:p>
          <a:p>
            <a:r>
              <a:rPr lang="en-US" sz="1800" dirty="0">
                <a:latin typeface="+mn-lt"/>
              </a:rPr>
              <a:t>‘It was not simply a question of being larger than they wanted, but, almost more important, that their bodies were no longer the shape they wanted.’</a:t>
            </a:r>
            <a:endParaRPr lang="en-GB" sz="1800" dirty="0">
              <a:latin typeface="+mn-lt"/>
            </a:endParaRPr>
          </a:p>
        </p:txBody>
      </p:sp>
    </p:spTree>
    <p:extLst>
      <p:ext uri="{BB962C8B-B14F-4D97-AF65-F5344CB8AC3E}">
        <p14:creationId xmlns:p14="http://schemas.microsoft.com/office/powerpoint/2010/main" val="1791774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205978"/>
            <a:ext cx="6172200" cy="3175862"/>
          </a:xfrm>
        </p:spPr>
        <p:txBody>
          <a:bodyPr>
            <a:normAutofit/>
          </a:bodyPr>
          <a:lstStyle/>
          <a:p>
            <a:r>
              <a:rPr lang="en-GB" dirty="0"/>
              <a:t>So: ‘Domesticated medicine’ or ‘</a:t>
            </a:r>
            <a:r>
              <a:rPr lang="en-GB" dirty="0" err="1"/>
              <a:t>Medicalised</a:t>
            </a:r>
            <a:r>
              <a:rPr lang="en-GB" dirty="0"/>
              <a:t> homes’?</a:t>
            </a:r>
          </a:p>
        </p:txBody>
      </p:sp>
    </p:spTree>
    <p:extLst>
      <p:ext uri="{BB962C8B-B14F-4D97-AF65-F5344CB8AC3E}">
        <p14:creationId xmlns:p14="http://schemas.microsoft.com/office/powerpoint/2010/main" val="36618561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0032" y="267494"/>
            <a:ext cx="4032448" cy="4237980"/>
          </a:xfrm>
        </p:spPr>
        <p:txBody>
          <a:bodyPr>
            <a:normAutofit/>
          </a:bodyPr>
          <a:lstStyle/>
          <a:p>
            <a:r>
              <a:rPr lang="en-GB" dirty="0"/>
              <a:t>Health decisions and health consumers in the modern household</a:t>
            </a:r>
          </a:p>
        </p:txBody>
      </p:sp>
      <p:pic>
        <p:nvPicPr>
          <p:cNvPr id="4" name="Content Placeholder 3" descr="PunchDoctorsadvice.jpg"/>
          <p:cNvPicPr>
            <a:picLocks noGrp="1" noChangeAspect="1"/>
          </p:cNvPicPr>
          <p:nvPr>
            <p:ph idx="1"/>
          </p:nvPr>
        </p:nvPicPr>
        <p:blipFill>
          <a:blip r:embed="rId2" cstate="print"/>
          <a:srcRect t="11471" r="1471" b="1633"/>
          <a:stretch>
            <a:fillRect/>
          </a:stretch>
        </p:blipFill>
        <p:spPr>
          <a:xfrm>
            <a:off x="107504" y="123478"/>
            <a:ext cx="4330621" cy="4896544"/>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355976" y="200732"/>
            <a:ext cx="4680520" cy="421556"/>
          </a:xfrm>
        </p:spPr>
        <p:txBody>
          <a:bodyPr>
            <a:noAutofit/>
          </a:bodyPr>
          <a:lstStyle/>
          <a:p>
            <a:pPr algn="ctr"/>
            <a:r>
              <a:rPr lang="en-GB" sz="3200" dirty="0"/>
              <a:t>Called into question?</a:t>
            </a:r>
          </a:p>
        </p:txBody>
      </p:sp>
      <p:pic>
        <p:nvPicPr>
          <p:cNvPr id="7" name="Content Placeholder 6" descr="CorningThermometerAd1938.jpg"/>
          <p:cNvPicPr>
            <a:picLocks noGrp="1" noChangeAspect="1"/>
          </p:cNvPicPr>
          <p:nvPr>
            <p:ph idx="1"/>
          </p:nvPr>
        </p:nvPicPr>
        <p:blipFill>
          <a:blip r:embed="rId2" cstate="print"/>
          <a:stretch>
            <a:fillRect/>
          </a:stretch>
        </p:blipFill>
        <p:spPr>
          <a:xfrm>
            <a:off x="179512" y="173833"/>
            <a:ext cx="3960440" cy="4822452"/>
          </a:xfrm>
        </p:spPr>
      </p:pic>
      <p:sp>
        <p:nvSpPr>
          <p:cNvPr id="9" name="TextBox 8"/>
          <p:cNvSpPr txBox="1"/>
          <p:nvPr/>
        </p:nvSpPr>
        <p:spPr>
          <a:xfrm>
            <a:off x="4355976" y="915566"/>
            <a:ext cx="4680520" cy="3477875"/>
          </a:xfrm>
          <a:prstGeom prst="rect">
            <a:avLst/>
          </a:prstGeom>
          <a:solidFill>
            <a:srgbClr val="FFC000"/>
          </a:solidFill>
        </p:spPr>
        <p:txBody>
          <a:bodyPr wrap="square" rtlCol="0">
            <a:spAutoFit/>
          </a:bodyPr>
          <a:lstStyle/>
          <a:p>
            <a:r>
              <a:rPr lang="en-GB" sz="2000" dirty="0">
                <a:latin typeface="+mn-lt"/>
              </a:rPr>
              <a:t>‘A wail in the night from the nursery. A mother’s cool hand on a brow that feels warm. Fever? Wait. The clinical thermometer will know. Everywhere, in ever increasing numbers, mothers are learning that when it comes to the delicate matter of gauging family health, the clinical thermometer knows best. Often, by signalling sickness in the early stages, it bring the doctor in time to arrest a more serious development…’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77919"/>
          </a:xfrm>
          <a:solidFill>
            <a:srgbClr val="FFC000"/>
          </a:solidFill>
        </p:spPr>
        <p:txBody>
          <a:bodyPr/>
          <a:lstStyle/>
          <a:p>
            <a:pPr algn="ctr"/>
            <a:r>
              <a:rPr lang="en-GB" sz="4000" dirty="0"/>
              <a:t>Empowered to argue?</a:t>
            </a:r>
          </a:p>
        </p:txBody>
      </p:sp>
      <p:sp>
        <p:nvSpPr>
          <p:cNvPr id="3" name="Content Placeholder 2"/>
          <p:cNvSpPr>
            <a:spLocks noGrp="1"/>
          </p:cNvSpPr>
          <p:nvPr>
            <p:ph idx="1"/>
          </p:nvPr>
        </p:nvSpPr>
        <p:spPr>
          <a:xfrm>
            <a:off x="516144" y="771550"/>
            <a:ext cx="8136904" cy="3415258"/>
          </a:xfrm>
        </p:spPr>
        <p:txBody>
          <a:bodyPr/>
          <a:lstStyle/>
          <a:p>
            <a:pPr marL="0" indent="0">
              <a:buNone/>
            </a:pPr>
            <a:r>
              <a:rPr lang="en-GB" sz="2000" dirty="0"/>
              <a:t>‘Four-foot-ten Mrs. A., who tips the scale at twenty-two stone … was getting the bad news from a British Railways weighing-machine … when she noticed that the instrument bore a chart giving average weights for height and age. Simple extrapolation of these data revealed that, with her weight and age, she should be eight feet tall, and she therefore claims to be in fact a dwarf and that </a:t>
            </a:r>
            <a:r>
              <a:rPr lang="en-GB" sz="2000" dirty="0" err="1"/>
              <a:t>Dr.</a:t>
            </a:r>
            <a:r>
              <a:rPr lang="en-GB" sz="2000" dirty="0"/>
              <a:t> X. should have treated her for vertical undergrowth rather than for circumferential overgrowth. … </a:t>
            </a:r>
            <a:r>
              <a:rPr lang="en-GB" sz="2000" dirty="0" err="1"/>
              <a:t>Dr.</a:t>
            </a:r>
            <a:r>
              <a:rPr lang="en-GB" sz="2000" dirty="0"/>
              <a:t> X. … admitted failing to reduce her weight and invited suggestions for dealing with a woman whose usual elevenses consisted of a pound-and a-half of chips and a bottle of invalid port, and who, because her pills were labelled “before meals”, always insisted on taking a meal after them.’ </a:t>
            </a:r>
          </a:p>
          <a:p>
            <a:pPr marL="0" indent="0" algn="r">
              <a:buNone/>
            </a:pPr>
            <a:r>
              <a:rPr lang="en-GB" sz="2000" dirty="0"/>
              <a:t>‘In England Now’, Lancet (21 Jan., 1961), </a:t>
            </a:r>
          </a:p>
        </p:txBody>
      </p:sp>
    </p:spTree>
    <p:extLst>
      <p:ext uri="{BB962C8B-B14F-4D97-AF65-F5344CB8AC3E}">
        <p14:creationId xmlns:p14="http://schemas.microsoft.com/office/powerpoint/2010/main" val="14845079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1" y="0"/>
            <a:ext cx="9144000" cy="635546"/>
          </a:xfrm>
          <a:solidFill>
            <a:srgbClr val="FFC000"/>
          </a:solidFill>
        </p:spPr>
        <p:txBody>
          <a:bodyPr/>
          <a:lstStyle/>
          <a:p>
            <a:pPr algn="ctr"/>
            <a:r>
              <a:rPr lang="en-GB" dirty="0"/>
              <a:t>Confused </a:t>
            </a:r>
            <a:r>
              <a:rPr lang="en-GB"/>
              <a:t>and Frustrated?</a:t>
            </a:r>
          </a:p>
        </p:txBody>
      </p:sp>
      <p:sp>
        <p:nvSpPr>
          <p:cNvPr id="3" name="Content Placeholder 2"/>
          <p:cNvSpPr>
            <a:spLocks noGrp="1"/>
          </p:cNvSpPr>
          <p:nvPr>
            <p:ph idx="1"/>
          </p:nvPr>
        </p:nvSpPr>
        <p:spPr>
          <a:xfrm>
            <a:off x="685800" y="771550"/>
            <a:ext cx="7772400" cy="3672408"/>
          </a:xfrm>
        </p:spPr>
        <p:txBody>
          <a:bodyPr/>
          <a:lstStyle/>
          <a:p>
            <a:r>
              <a:rPr lang="en-US" sz="2400" dirty="0"/>
              <a:t>“Well the article said very specifically that you can eat as much butter and cream as you like but my doctor has said that you must cut down on these -- you just don't know what to do.” </a:t>
            </a:r>
          </a:p>
          <a:p>
            <a:r>
              <a:rPr lang="en-US" sz="2400" dirty="0"/>
              <a:t>“You see a new idea and you think, ‘it might work’ and ‘it must have helped some people or they wouldn't print it’.” </a:t>
            </a:r>
          </a:p>
          <a:p>
            <a:r>
              <a:rPr lang="en-US" sz="2400" dirty="0"/>
              <a:t>“No two ‘experts’, even if they'd were doctors seemed to give the same advice.” </a:t>
            </a:r>
            <a:endParaRPr lang="en-GB" sz="2400" dirty="0"/>
          </a:p>
        </p:txBody>
      </p:sp>
      <p:sp>
        <p:nvSpPr>
          <p:cNvPr id="4" name="Rectangle 3"/>
          <p:cNvSpPr/>
          <p:nvPr/>
        </p:nvSpPr>
        <p:spPr>
          <a:xfrm>
            <a:off x="1115616" y="4616677"/>
            <a:ext cx="5832648" cy="338554"/>
          </a:xfrm>
          <a:prstGeom prst="rect">
            <a:avLst/>
          </a:prstGeom>
        </p:spPr>
        <p:txBody>
          <a:bodyPr wrap="square">
            <a:spAutoFit/>
          </a:bodyPr>
          <a:lstStyle/>
          <a:p>
            <a:r>
              <a:rPr lang="en-GB" sz="1600" dirty="0">
                <a:latin typeface="+mn-lt"/>
              </a:rPr>
              <a:t>All, </a:t>
            </a:r>
            <a:r>
              <a:rPr lang="en-US" sz="1600" i="1" dirty="0">
                <a:latin typeface="+mn-lt"/>
              </a:rPr>
              <a:t>Background Study on Slimming</a:t>
            </a:r>
            <a:r>
              <a:rPr lang="en-US" sz="1600" dirty="0">
                <a:latin typeface="+mn-lt"/>
              </a:rPr>
              <a:t> Mass-Observation Ltd 1968</a:t>
            </a:r>
            <a:endParaRPr lang="en-GB" sz="1600" dirty="0">
              <a:latin typeface="+mn-lt"/>
            </a:endParaRPr>
          </a:p>
        </p:txBody>
      </p:sp>
    </p:spTree>
    <p:extLst>
      <p:ext uri="{BB962C8B-B14F-4D97-AF65-F5344CB8AC3E}">
        <p14:creationId xmlns:p14="http://schemas.microsoft.com/office/powerpoint/2010/main" val="12466113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71550"/>
          </a:xfrm>
          <a:solidFill>
            <a:srgbClr val="FFC000"/>
          </a:solidFill>
        </p:spPr>
        <p:txBody>
          <a:bodyPr/>
          <a:lstStyle/>
          <a:p>
            <a:pPr algn="ctr"/>
            <a:r>
              <a:rPr lang="en-GB" sz="3600" dirty="0"/>
              <a:t>Medical advice ‘prestigious’ but irrelevant?</a:t>
            </a:r>
          </a:p>
        </p:txBody>
      </p:sp>
      <p:sp>
        <p:nvSpPr>
          <p:cNvPr id="3" name="Content Placeholder 2"/>
          <p:cNvSpPr>
            <a:spLocks noGrp="1"/>
          </p:cNvSpPr>
          <p:nvPr>
            <p:ph idx="1"/>
          </p:nvPr>
        </p:nvSpPr>
        <p:spPr>
          <a:xfrm>
            <a:off x="467544" y="915566"/>
            <a:ext cx="8280920" cy="3600400"/>
          </a:xfrm>
        </p:spPr>
        <p:txBody>
          <a:bodyPr/>
          <a:lstStyle/>
          <a:p>
            <a:pPr marL="0" indent="0">
              <a:buNone/>
            </a:pPr>
            <a:r>
              <a:rPr lang="en-US" sz="2000" dirty="0"/>
              <a:t>‘It has been indicated that those who try to slim have fairly good knowledge, particularly as concerns food consumption, of what they should do. The sources from which this information is obtained are of obvious interest. The present study confirms that there is a wide spread of sources of information, which include advertisements, articles, advice from the doctor, and advice from friends and relatives. The suggestion that a substantial quantity of advice comes directly from the doctor must however, be viewed with some suspicion, and perhaps regarded as something of a prestige answer. The indication is that weight reduction is widely discussed between friends and relations, and that the papers are carefully </a:t>
            </a:r>
            <a:r>
              <a:rPr lang="en-US" sz="2000" dirty="0" err="1"/>
              <a:t>scrutinised</a:t>
            </a:r>
            <a:r>
              <a:rPr lang="en-US" sz="2000" dirty="0"/>
              <a:t> for information on this subject, confirms our suspicions.’</a:t>
            </a:r>
            <a:endParaRPr lang="en-GB" sz="2000" dirty="0"/>
          </a:p>
        </p:txBody>
      </p:sp>
    </p:spTree>
    <p:extLst>
      <p:ext uri="{BB962C8B-B14F-4D97-AF65-F5344CB8AC3E}">
        <p14:creationId xmlns:p14="http://schemas.microsoft.com/office/powerpoint/2010/main" val="1513200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7411" y="99442"/>
            <a:ext cx="6264188" cy="800100"/>
          </a:xfrm>
        </p:spPr>
        <p:txBody>
          <a:bodyPr/>
          <a:lstStyle/>
          <a:p>
            <a:r>
              <a:rPr lang="en-GB" dirty="0"/>
              <a:t>Case Study: Self-Weighing</a:t>
            </a:r>
          </a:p>
        </p:txBody>
      </p:sp>
      <p:sp>
        <p:nvSpPr>
          <p:cNvPr id="3" name="Content Placeholder 2"/>
          <p:cNvSpPr>
            <a:spLocks noGrp="1"/>
          </p:cNvSpPr>
          <p:nvPr>
            <p:ph idx="1"/>
          </p:nvPr>
        </p:nvSpPr>
        <p:spPr>
          <a:xfrm>
            <a:off x="3059832" y="1101264"/>
            <a:ext cx="5976664" cy="3414702"/>
          </a:xfrm>
        </p:spPr>
        <p:txBody>
          <a:bodyPr/>
          <a:lstStyle/>
          <a:p>
            <a:pPr marL="0" indent="0">
              <a:buNone/>
            </a:pPr>
            <a:r>
              <a:rPr lang="en-GB" dirty="0"/>
              <a:t>‘The modern way is to weigh every day’? Birth of the bathroom scale</a:t>
            </a:r>
          </a:p>
          <a:p>
            <a:pPr marL="0" indent="0">
              <a:buNone/>
            </a:pPr>
            <a:endParaRPr lang="en-GB" sz="1600" dirty="0"/>
          </a:p>
          <a:p>
            <a:r>
              <a:rPr lang="en-GB" dirty="0"/>
              <a:t>Time: c. 1840s to c. 1980s</a:t>
            </a:r>
          </a:p>
          <a:p>
            <a:r>
              <a:rPr lang="en-GB" dirty="0"/>
              <a:t>Space(s): US and UK, public and private, domestic and scientific, medical and moral</a:t>
            </a:r>
          </a:p>
          <a:p>
            <a:endParaRPr lang="en-GB"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399" t="1579" r="4064"/>
          <a:stretch/>
        </p:blipFill>
        <p:spPr>
          <a:xfrm>
            <a:off x="79099" y="267494"/>
            <a:ext cx="2808312" cy="4704556"/>
          </a:xfrm>
          <a:prstGeom prst="rect">
            <a:avLst/>
          </a:prstGeom>
        </p:spPr>
      </p:pic>
    </p:spTree>
    <p:extLst>
      <p:ext uri="{BB962C8B-B14F-4D97-AF65-F5344CB8AC3E}">
        <p14:creationId xmlns:p14="http://schemas.microsoft.com/office/powerpoint/2010/main" val="311043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4000" cy="843558"/>
          </a:xfrm>
          <a:solidFill>
            <a:srgbClr val="FFC000"/>
          </a:solidFill>
        </p:spPr>
        <p:txBody>
          <a:bodyPr/>
          <a:lstStyle/>
          <a:p>
            <a:pPr algn="ctr"/>
            <a:r>
              <a:rPr lang="en-US" sz="3200" b="0" dirty="0"/>
              <a:t> ‘Profile on </a:t>
            </a:r>
            <a:r>
              <a:rPr lang="en-US" sz="3200" b="0" dirty="0" err="1"/>
              <a:t>Slimmers’</a:t>
            </a:r>
            <a:br>
              <a:rPr lang="en-US" sz="3200" b="0" dirty="0"/>
            </a:br>
            <a:r>
              <a:rPr lang="en-US" sz="3200" b="0" dirty="0"/>
              <a:t> </a:t>
            </a:r>
            <a:r>
              <a:rPr lang="en-US" sz="3200" b="0" i="1" dirty="0"/>
              <a:t>Journal of the Market Research Society</a:t>
            </a:r>
            <a:r>
              <a:rPr lang="en-US" sz="3200" b="0" dirty="0"/>
              <a:t>,</a:t>
            </a:r>
            <a:r>
              <a:rPr lang="en-US" sz="3200" b="0" i="1" dirty="0"/>
              <a:t> </a:t>
            </a:r>
            <a:r>
              <a:rPr lang="en-US" sz="3200" b="0" dirty="0"/>
              <a:t>1967</a:t>
            </a:r>
            <a:endParaRPr lang="en-GB"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94432067"/>
              </p:ext>
            </p:extLst>
          </p:nvPr>
        </p:nvGraphicFramePr>
        <p:xfrm>
          <a:off x="395537" y="1059582"/>
          <a:ext cx="8352928" cy="3329500"/>
        </p:xfrm>
        <a:graphic>
          <a:graphicData uri="http://schemas.openxmlformats.org/drawingml/2006/table">
            <a:tbl>
              <a:tblPr firstRow="1" firstCol="1" bandRow="1">
                <a:tableStyleId>{5C22544A-7EE6-4342-B048-85BDC9FD1C3A}</a:tableStyleId>
              </a:tblPr>
              <a:tblGrid>
                <a:gridCol w="3312368">
                  <a:extLst>
                    <a:ext uri="{9D8B030D-6E8A-4147-A177-3AD203B41FA5}">
                      <a16:colId xmlns:a16="http://schemas.microsoft.com/office/drawing/2014/main" val="20000"/>
                    </a:ext>
                  </a:extLst>
                </a:gridCol>
                <a:gridCol w="864096">
                  <a:extLst>
                    <a:ext uri="{9D8B030D-6E8A-4147-A177-3AD203B41FA5}">
                      <a16:colId xmlns:a16="http://schemas.microsoft.com/office/drawing/2014/main" val="20001"/>
                    </a:ext>
                  </a:extLst>
                </a:gridCol>
                <a:gridCol w="648072">
                  <a:extLst>
                    <a:ext uri="{9D8B030D-6E8A-4147-A177-3AD203B41FA5}">
                      <a16:colId xmlns:a16="http://schemas.microsoft.com/office/drawing/2014/main" val="20002"/>
                    </a:ext>
                  </a:extLst>
                </a:gridCol>
                <a:gridCol w="898710">
                  <a:extLst>
                    <a:ext uri="{9D8B030D-6E8A-4147-A177-3AD203B41FA5}">
                      <a16:colId xmlns:a16="http://schemas.microsoft.com/office/drawing/2014/main" val="20003"/>
                    </a:ext>
                  </a:extLst>
                </a:gridCol>
                <a:gridCol w="691286">
                  <a:extLst>
                    <a:ext uri="{9D8B030D-6E8A-4147-A177-3AD203B41FA5}">
                      <a16:colId xmlns:a16="http://schemas.microsoft.com/office/drawing/2014/main" val="20004"/>
                    </a:ext>
                  </a:extLst>
                </a:gridCol>
                <a:gridCol w="600770">
                  <a:extLst>
                    <a:ext uri="{9D8B030D-6E8A-4147-A177-3AD203B41FA5}">
                      <a16:colId xmlns:a16="http://schemas.microsoft.com/office/drawing/2014/main" val="20005"/>
                    </a:ext>
                  </a:extLst>
                </a:gridCol>
                <a:gridCol w="776825">
                  <a:extLst>
                    <a:ext uri="{9D8B030D-6E8A-4147-A177-3AD203B41FA5}">
                      <a16:colId xmlns:a16="http://schemas.microsoft.com/office/drawing/2014/main" val="20006"/>
                    </a:ext>
                  </a:extLst>
                </a:gridCol>
                <a:gridCol w="560801">
                  <a:extLst>
                    <a:ext uri="{9D8B030D-6E8A-4147-A177-3AD203B41FA5}">
                      <a16:colId xmlns:a16="http://schemas.microsoft.com/office/drawing/2014/main" val="20007"/>
                    </a:ext>
                  </a:extLst>
                </a:gridCol>
              </a:tblGrid>
              <a:tr h="297033">
                <a:tc rowSpan="2">
                  <a:txBody>
                    <a:bodyPr/>
                    <a:lstStyle/>
                    <a:p>
                      <a:pPr>
                        <a:spcAft>
                          <a:spcPts val="0"/>
                        </a:spcAft>
                      </a:pPr>
                      <a:r>
                        <a:rPr lang="en-US" sz="2000" dirty="0">
                          <a:effectLst/>
                        </a:rPr>
                        <a:t>Source of Advice on ‘Slimming’</a:t>
                      </a:r>
                      <a:endParaRPr lang="en-US" sz="2000" dirty="0">
                        <a:effectLst/>
                        <a:latin typeface="Calibri" charset="0"/>
                        <a:ea typeface="Calibri" charset="0"/>
                        <a:cs typeface="Times New Roman" charset="0"/>
                      </a:endParaRPr>
                    </a:p>
                  </a:txBody>
                  <a:tcPr marL="68580" marR="68580" marT="0" marB="0"/>
                </a:tc>
                <a:tc rowSpan="2">
                  <a:txBody>
                    <a:bodyPr/>
                    <a:lstStyle/>
                    <a:p>
                      <a:pPr>
                        <a:spcAft>
                          <a:spcPts val="0"/>
                        </a:spcAft>
                      </a:pPr>
                      <a:r>
                        <a:rPr lang="en-US" sz="1800" dirty="0">
                          <a:effectLst/>
                        </a:rPr>
                        <a:t>Total</a:t>
                      </a:r>
                      <a:endParaRPr lang="en-US" sz="1800" dirty="0">
                        <a:effectLst/>
                        <a:latin typeface="Calibri" charset="0"/>
                        <a:ea typeface="Calibri" charset="0"/>
                        <a:cs typeface="Times New Roman" charset="0"/>
                      </a:endParaRPr>
                    </a:p>
                  </a:txBody>
                  <a:tcPr marL="68580" marR="68580" marT="0" marB="0"/>
                </a:tc>
                <a:tc gridSpan="2">
                  <a:txBody>
                    <a:bodyPr/>
                    <a:lstStyle/>
                    <a:p>
                      <a:pPr>
                        <a:spcAft>
                          <a:spcPts val="0"/>
                        </a:spcAft>
                      </a:pPr>
                      <a:r>
                        <a:rPr lang="en-US" sz="1800" dirty="0">
                          <a:effectLst/>
                        </a:rPr>
                        <a:t>By Sex</a:t>
                      </a:r>
                      <a:endParaRPr lang="en-US" sz="1800" dirty="0">
                        <a:effectLst/>
                        <a:latin typeface="Calibri" charset="0"/>
                        <a:ea typeface="Calibri" charset="0"/>
                        <a:cs typeface="Times New Roman" charset="0"/>
                      </a:endParaRPr>
                    </a:p>
                  </a:txBody>
                  <a:tcPr marL="68580" marR="68580" marT="0" marB="0"/>
                </a:tc>
                <a:tc hMerge="1">
                  <a:txBody>
                    <a:bodyPr/>
                    <a:lstStyle/>
                    <a:p>
                      <a:endParaRPr lang="en-GB"/>
                    </a:p>
                  </a:txBody>
                  <a:tcPr/>
                </a:tc>
                <a:tc gridSpan="4">
                  <a:txBody>
                    <a:bodyPr/>
                    <a:lstStyle/>
                    <a:p>
                      <a:pPr>
                        <a:spcAft>
                          <a:spcPts val="0"/>
                        </a:spcAft>
                      </a:pPr>
                      <a:r>
                        <a:rPr lang="en-US" sz="1800" dirty="0">
                          <a:effectLst/>
                        </a:rPr>
                        <a:t>By Social Class</a:t>
                      </a:r>
                      <a:endParaRPr lang="en-US" sz="1800" dirty="0">
                        <a:effectLst/>
                        <a:latin typeface="Calibri" charset="0"/>
                        <a:ea typeface="Calibri" charset="0"/>
                        <a:cs typeface="Times New Roman" charset="0"/>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594067">
                <a:tc vMerge="1">
                  <a:txBody>
                    <a:bodyPr/>
                    <a:lstStyle/>
                    <a:p>
                      <a:endParaRPr lang="en-GB"/>
                    </a:p>
                  </a:txBody>
                  <a:tcPr/>
                </a:tc>
                <a:tc vMerge="1">
                  <a:txBody>
                    <a:bodyPr/>
                    <a:lstStyle/>
                    <a:p>
                      <a:endParaRPr lang="en-GB"/>
                    </a:p>
                  </a:txBody>
                  <a:tcPr/>
                </a:tc>
                <a:tc>
                  <a:txBody>
                    <a:bodyPr/>
                    <a:lstStyle/>
                    <a:p>
                      <a:pPr>
                        <a:spcAft>
                          <a:spcPts val="0"/>
                        </a:spcAft>
                      </a:pPr>
                      <a:r>
                        <a:rPr lang="en-US" sz="1800" dirty="0">
                          <a:effectLst/>
                        </a:rPr>
                        <a:t>Men</a:t>
                      </a:r>
                      <a:endParaRPr lang="en-US" sz="18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Women</a:t>
                      </a:r>
                      <a:endParaRPr lang="en-US" sz="18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AB</a:t>
                      </a:r>
                      <a:endParaRPr lang="en-US" sz="18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C1</a:t>
                      </a:r>
                      <a:endParaRPr lang="en-US" sz="18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C2</a:t>
                      </a:r>
                      <a:endParaRPr lang="en-US" sz="18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DE</a:t>
                      </a:r>
                      <a:endParaRPr lang="en-US" sz="1800" dirty="0">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val="10001"/>
                  </a:ext>
                </a:extLst>
              </a:tr>
              <a:tr h="297033">
                <a:tc>
                  <a:txBody>
                    <a:bodyPr/>
                    <a:lstStyle/>
                    <a:p>
                      <a:pPr>
                        <a:spcAft>
                          <a:spcPts val="0"/>
                        </a:spcAft>
                      </a:pPr>
                      <a:r>
                        <a:rPr lang="en-US" sz="2000" dirty="0">
                          <a:effectLst/>
                        </a:rPr>
                        <a:t>Advice from the doctor</a:t>
                      </a:r>
                      <a:endParaRPr lang="en-US" sz="20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35</a:t>
                      </a:r>
                      <a:endParaRPr lang="en-US" sz="18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25</a:t>
                      </a:r>
                      <a:endParaRPr lang="en-US" sz="18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39</a:t>
                      </a:r>
                      <a:endParaRPr lang="en-US" sz="18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29</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33</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36</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41</a:t>
                      </a:r>
                      <a:endParaRPr lang="en-US" sz="1800">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val="10002"/>
                  </a:ext>
                </a:extLst>
              </a:tr>
              <a:tr h="297033">
                <a:tc>
                  <a:txBody>
                    <a:bodyPr/>
                    <a:lstStyle/>
                    <a:p>
                      <a:pPr>
                        <a:spcAft>
                          <a:spcPts val="0"/>
                        </a:spcAft>
                      </a:pPr>
                      <a:r>
                        <a:rPr lang="en-US" sz="2000" dirty="0">
                          <a:effectLst/>
                        </a:rPr>
                        <a:t>Advice from friends/relations</a:t>
                      </a:r>
                      <a:endParaRPr lang="en-US" sz="20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19</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24</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18</a:t>
                      </a:r>
                      <a:endParaRPr lang="en-US" sz="18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19</a:t>
                      </a:r>
                      <a:endParaRPr lang="en-US" sz="18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17</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23</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16</a:t>
                      </a:r>
                      <a:endParaRPr lang="en-US" sz="1800">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val="10003"/>
                  </a:ext>
                </a:extLst>
              </a:tr>
              <a:tr h="297033">
                <a:tc>
                  <a:txBody>
                    <a:bodyPr/>
                    <a:lstStyle/>
                    <a:p>
                      <a:pPr>
                        <a:spcAft>
                          <a:spcPts val="0"/>
                        </a:spcAft>
                      </a:pPr>
                      <a:r>
                        <a:rPr lang="en-US" sz="2000" dirty="0">
                          <a:effectLst/>
                        </a:rPr>
                        <a:t>Article in paper/magazine</a:t>
                      </a:r>
                      <a:endParaRPr lang="en-US" sz="20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17</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11</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20</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17</a:t>
                      </a:r>
                      <a:endParaRPr lang="en-US" sz="18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19</a:t>
                      </a:r>
                      <a:endParaRPr lang="en-US" sz="18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16</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16</a:t>
                      </a:r>
                      <a:endParaRPr lang="en-US" sz="1800">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val="10004"/>
                  </a:ext>
                </a:extLst>
              </a:tr>
              <a:tr h="297033">
                <a:tc>
                  <a:txBody>
                    <a:bodyPr/>
                    <a:lstStyle/>
                    <a:p>
                      <a:pPr>
                        <a:spcAft>
                          <a:spcPts val="0"/>
                        </a:spcAft>
                      </a:pPr>
                      <a:r>
                        <a:rPr lang="en-US" sz="2000" dirty="0">
                          <a:effectLst/>
                        </a:rPr>
                        <a:t>Article in paper/magazine</a:t>
                      </a:r>
                      <a:endParaRPr lang="en-US" sz="20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6</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7</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6</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6</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6</a:t>
                      </a:r>
                      <a:endParaRPr lang="en-US" sz="18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8</a:t>
                      </a:r>
                      <a:endParaRPr lang="en-US" sz="18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4</a:t>
                      </a:r>
                      <a:endParaRPr lang="en-US" sz="1800">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val="10005"/>
                  </a:ext>
                </a:extLst>
              </a:tr>
              <a:tr h="495055">
                <a:tc>
                  <a:txBody>
                    <a:bodyPr/>
                    <a:lstStyle/>
                    <a:p>
                      <a:pPr>
                        <a:spcAft>
                          <a:spcPts val="0"/>
                        </a:spcAft>
                      </a:pPr>
                      <a:r>
                        <a:rPr lang="en-US" sz="2000" dirty="0">
                          <a:effectLst/>
                        </a:rPr>
                        <a:t>Advertisement in paper/magazine/book</a:t>
                      </a:r>
                      <a:endParaRPr lang="en-US" sz="20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3</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5</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3</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7</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5</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3</a:t>
                      </a:r>
                      <a:endParaRPr lang="en-US" sz="18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a:t>
                      </a:r>
                      <a:endParaRPr lang="en-US" sz="1800" dirty="0">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val="10006"/>
                  </a:ext>
                </a:extLst>
              </a:tr>
              <a:tr h="297033">
                <a:tc>
                  <a:txBody>
                    <a:bodyPr/>
                    <a:lstStyle/>
                    <a:p>
                      <a:pPr>
                        <a:spcAft>
                          <a:spcPts val="0"/>
                        </a:spcAft>
                      </a:pPr>
                      <a:r>
                        <a:rPr lang="en-US" sz="2000" dirty="0" err="1">
                          <a:effectLst/>
                        </a:rPr>
                        <a:t>programme</a:t>
                      </a:r>
                      <a:r>
                        <a:rPr lang="en-US" sz="2000" dirty="0">
                          <a:effectLst/>
                        </a:rPr>
                        <a:t> on TV/radio</a:t>
                      </a:r>
                      <a:endParaRPr lang="en-US" sz="20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2</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1</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2</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1</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2</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3</a:t>
                      </a:r>
                      <a:endParaRPr lang="en-US" sz="1800" dirty="0">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val="10007"/>
                  </a:ext>
                </a:extLst>
              </a:tr>
              <a:tr h="297033">
                <a:tc>
                  <a:txBody>
                    <a:bodyPr/>
                    <a:lstStyle/>
                    <a:p>
                      <a:pPr>
                        <a:spcAft>
                          <a:spcPts val="0"/>
                        </a:spcAft>
                      </a:pPr>
                      <a:r>
                        <a:rPr lang="en-US" sz="2000" dirty="0">
                          <a:effectLst/>
                        </a:rPr>
                        <a:t>none of these</a:t>
                      </a:r>
                      <a:endParaRPr lang="en-US" sz="2000" dirty="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22</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31</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19</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26</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26</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a:effectLst/>
                        </a:rPr>
                        <a:t>19</a:t>
                      </a:r>
                      <a:endParaRPr lang="en-US" sz="1800">
                        <a:effectLst/>
                        <a:latin typeface="Calibri" charset="0"/>
                        <a:ea typeface="Calibri" charset="0"/>
                        <a:cs typeface="Times New Roman" charset="0"/>
                      </a:endParaRPr>
                    </a:p>
                  </a:txBody>
                  <a:tcPr marL="68580" marR="68580" marT="0" marB="0"/>
                </a:tc>
                <a:tc>
                  <a:txBody>
                    <a:bodyPr/>
                    <a:lstStyle/>
                    <a:p>
                      <a:pPr>
                        <a:spcAft>
                          <a:spcPts val="0"/>
                        </a:spcAft>
                      </a:pPr>
                      <a:r>
                        <a:rPr lang="en-US" sz="1800" dirty="0">
                          <a:effectLst/>
                        </a:rPr>
                        <a:t>22</a:t>
                      </a:r>
                      <a:endParaRPr lang="en-US" sz="1800" dirty="0">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val="10008"/>
                  </a:ext>
                </a:extLst>
              </a:tr>
            </a:tbl>
          </a:graphicData>
        </a:graphic>
      </p:graphicFrame>
      <p:sp>
        <p:nvSpPr>
          <p:cNvPr id="5" name="Rectangle 1"/>
          <p:cNvSpPr>
            <a:spLocks noChangeArrowheads="1"/>
          </p:cNvSpPr>
          <p:nvPr/>
        </p:nvSpPr>
        <p:spPr bwMode="auto">
          <a:xfrm>
            <a:off x="-723911" y="-108939"/>
            <a:ext cx="10952906" cy="742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19977730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1880" y="51471"/>
            <a:ext cx="5544616" cy="1152127"/>
          </a:xfrm>
        </p:spPr>
        <p:txBody>
          <a:bodyPr>
            <a:noAutofit/>
          </a:bodyPr>
          <a:lstStyle/>
          <a:p>
            <a:r>
              <a:rPr lang="en-GB" sz="3600" dirty="0"/>
              <a:t>Reading through the (medical) resistance…</a:t>
            </a:r>
          </a:p>
        </p:txBody>
      </p:sp>
      <p:pic>
        <p:nvPicPr>
          <p:cNvPr id="5" name="Content Placeholder 4" descr="SelfTreatmentNationalTBAssoc1933.jpg"/>
          <p:cNvPicPr>
            <a:picLocks noGrp="1" noChangeAspect="1"/>
          </p:cNvPicPr>
          <p:nvPr>
            <p:ph sz="half" idx="1"/>
          </p:nvPr>
        </p:nvPicPr>
        <p:blipFill>
          <a:blip r:embed="rId3" cstate="print"/>
          <a:stretch>
            <a:fillRect/>
          </a:stretch>
        </p:blipFill>
        <p:spPr>
          <a:xfrm>
            <a:off x="130007" y="198263"/>
            <a:ext cx="3073841" cy="4759497"/>
          </a:xfrm>
        </p:spPr>
      </p:pic>
      <p:sp>
        <p:nvSpPr>
          <p:cNvPr id="4" name="Content Placeholder 3"/>
          <p:cNvSpPr>
            <a:spLocks noGrp="1"/>
          </p:cNvSpPr>
          <p:nvPr>
            <p:ph sz="half" idx="2"/>
          </p:nvPr>
        </p:nvSpPr>
        <p:spPr>
          <a:xfrm>
            <a:off x="3419872" y="1419622"/>
            <a:ext cx="5472608" cy="3168352"/>
          </a:xfrm>
        </p:spPr>
        <p:txBody>
          <a:bodyPr>
            <a:normAutofit fontScale="85000" lnSpcReduction="20000"/>
          </a:bodyPr>
          <a:lstStyle/>
          <a:p>
            <a:r>
              <a:rPr lang="en-US" b="1" dirty="0"/>
              <a:t>1959 </a:t>
            </a:r>
            <a:r>
              <a:rPr lang="en-US" dirty="0"/>
              <a:t>‘many attempts at weight reduction are based on aesthetic, cosmetic, or psychological factors rather than by physiologic concepts or the statistical features upon which the tables are based … </a:t>
            </a:r>
            <a:r>
              <a:rPr lang="en-US" dirty="0">
                <a:solidFill>
                  <a:srgbClr val="FF0000"/>
                </a:solidFill>
              </a:rPr>
              <a:t>obesity cannot be defined in a strictly numerical fashion … inspection and palpation can be used.</a:t>
            </a:r>
            <a:r>
              <a:rPr lang="en-US" dirty="0"/>
              <a:t>’</a:t>
            </a:r>
          </a:p>
          <a:p>
            <a:pPr marL="0" indent="0" algn="r">
              <a:buNone/>
            </a:pPr>
            <a:r>
              <a:rPr lang="en-US" dirty="0" err="1"/>
              <a:t>Alvan</a:t>
            </a:r>
            <a:r>
              <a:rPr lang="en-US" dirty="0"/>
              <a:t> Feinstein, 1959</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7904" y="200969"/>
            <a:ext cx="4670276" cy="1099974"/>
          </a:xfrm>
        </p:spPr>
        <p:txBody>
          <a:bodyPr/>
          <a:lstStyle/>
          <a:p>
            <a:r>
              <a:rPr lang="en-GB" dirty="0"/>
              <a:t>The changing medical response</a:t>
            </a:r>
          </a:p>
        </p:txBody>
      </p:sp>
      <p:pic>
        <p:nvPicPr>
          <p:cNvPr id="5" name="Content Placeholder 4" descr="SelfTreatmentNationalTBAssoc1933.jpg"/>
          <p:cNvPicPr>
            <a:picLocks noGrp="1" noChangeAspect="1"/>
          </p:cNvPicPr>
          <p:nvPr>
            <p:ph sz="half" idx="1"/>
          </p:nvPr>
        </p:nvPicPr>
        <p:blipFill>
          <a:blip r:embed="rId3" cstate="print"/>
          <a:stretch>
            <a:fillRect/>
          </a:stretch>
        </p:blipFill>
        <p:spPr>
          <a:xfrm>
            <a:off x="179511" y="171450"/>
            <a:ext cx="3131369" cy="4848572"/>
          </a:xfrm>
        </p:spPr>
      </p:pic>
      <p:sp>
        <p:nvSpPr>
          <p:cNvPr id="4" name="Content Placeholder 3"/>
          <p:cNvSpPr>
            <a:spLocks noGrp="1"/>
          </p:cNvSpPr>
          <p:nvPr>
            <p:ph sz="half" idx="2"/>
          </p:nvPr>
        </p:nvSpPr>
        <p:spPr>
          <a:xfrm>
            <a:off x="3491880" y="1563638"/>
            <a:ext cx="5544616" cy="3276364"/>
          </a:xfrm>
        </p:spPr>
        <p:txBody>
          <a:bodyPr>
            <a:normAutofit fontScale="77500" lnSpcReduction="20000"/>
          </a:bodyPr>
          <a:lstStyle/>
          <a:p>
            <a:r>
              <a:rPr lang="en-US" b="1" dirty="0"/>
              <a:t>1974 </a:t>
            </a:r>
            <a:r>
              <a:rPr lang="en-US" dirty="0"/>
              <a:t>‘increasing the regularity and extent of self-monitoring should facilitate the self-control process’ but </a:t>
            </a:r>
            <a:r>
              <a:rPr lang="en-US" dirty="0">
                <a:solidFill>
                  <a:srgbClr val="FF0000"/>
                </a:solidFill>
              </a:rPr>
              <a:t>‘daily weighing under … a slow rate of reduction would result in reduced motivation and participation</a:t>
            </a:r>
            <a:r>
              <a:rPr lang="en-US" dirty="0"/>
              <a:t>’. Patients to be weighed instead only by medical study staff.</a:t>
            </a:r>
          </a:p>
          <a:p>
            <a:pPr>
              <a:buNone/>
            </a:pPr>
            <a:r>
              <a:rPr lang="en-US" b="1" dirty="0"/>
              <a:t>BUT</a:t>
            </a:r>
          </a:p>
          <a:p>
            <a:r>
              <a:rPr lang="en-US" b="1" dirty="0"/>
              <a:t>2009</a:t>
            </a:r>
            <a:r>
              <a:rPr lang="en-US" dirty="0"/>
              <a:t> ‘Self-weighing promotes weight-loss for obese adults’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7934" y="171450"/>
            <a:ext cx="4480266" cy="800100"/>
          </a:xfrm>
        </p:spPr>
        <p:txBody>
          <a:bodyPr/>
          <a:lstStyle/>
          <a:p>
            <a:r>
              <a:rPr lang="en-GB" dirty="0"/>
              <a:t>The changing medical response</a:t>
            </a:r>
          </a:p>
        </p:txBody>
      </p:sp>
      <p:pic>
        <p:nvPicPr>
          <p:cNvPr id="5" name="Content Placeholder 4" descr="SelfTreatmentNationalTBAssoc1933.jpg"/>
          <p:cNvPicPr>
            <a:picLocks noGrp="1" noChangeAspect="1"/>
          </p:cNvPicPr>
          <p:nvPr>
            <p:ph sz="half" idx="1"/>
          </p:nvPr>
        </p:nvPicPr>
        <p:blipFill>
          <a:blip r:embed="rId3" cstate="print"/>
          <a:stretch>
            <a:fillRect/>
          </a:stretch>
        </p:blipFill>
        <p:spPr>
          <a:xfrm>
            <a:off x="179511" y="171450"/>
            <a:ext cx="3131369" cy="4848572"/>
          </a:xfrm>
        </p:spPr>
      </p:pic>
      <p:sp>
        <p:nvSpPr>
          <p:cNvPr id="4" name="Content Placeholder 3"/>
          <p:cNvSpPr>
            <a:spLocks noGrp="1"/>
          </p:cNvSpPr>
          <p:nvPr>
            <p:ph sz="half" idx="2"/>
          </p:nvPr>
        </p:nvSpPr>
        <p:spPr>
          <a:xfrm>
            <a:off x="3491880" y="1419622"/>
            <a:ext cx="5472608" cy="3420380"/>
          </a:xfrm>
        </p:spPr>
        <p:txBody>
          <a:bodyPr>
            <a:normAutofit fontScale="77500" lnSpcReduction="20000"/>
          </a:bodyPr>
          <a:lstStyle/>
          <a:p>
            <a:r>
              <a:rPr lang="en-US" b="1" dirty="0"/>
              <a:t>2010 </a:t>
            </a:r>
            <a:r>
              <a:rPr lang="en-US" dirty="0"/>
              <a:t>‘Treating obesity with a </a:t>
            </a:r>
            <a:r>
              <a:rPr lang="en-US" dirty="0">
                <a:solidFill>
                  <a:srgbClr val="FF0000"/>
                </a:solidFill>
              </a:rPr>
              <a:t>novel hand-held device</a:t>
            </a:r>
            <a:r>
              <a:rPr lang="en-US" dirty="0"/>
              <a:t>, computer software program and internet technology in primary care’</a:t>
            </a:r>
          </a:p>
          <a:p>
            <a:r>
              <a:rPr lang="en-US" b="1" dirty="0"/>
              <a:t>2012</a:t>
            </a:r>
            <a:r>
              <a:rPr lang="en-US" dirty="0"/>
              <a:t> Dr. </a:t>
            </a:r>
            <a:r>
              <a:rPr lang="en-US" dirty="0" err="1"/>
              <a:t>Nirav</a:t>
            </a:r>
            <a:r>
              <a:rPr lang="en-US" dirty="0"/>
              <a:t> R. Shah, New York's state commissioner of health, Dr. Eric </a:t>
            </a:r>
            <a:r>
              <a:rPr lang="en-US" dirty="0" err="1"/>
              <a:t>Braverman</a:t>
            </a:r>
            <a:r>
              <a:rPr lang="en-US" dirty="0"/>
              <a:t>: ‘</a:t>
            </a:r>
            <a:r>
              <a:rPr lang="en-US"/>
              <a:t>Baloney Mass </a:t>
            </a:r>
            <a:r>
              <a:rPr lang="en-US" dirty="0"/>
              <a:t>Index’ is ‘an inaccurate obesity classification method that underestimates the epidemic and contributes to failed treatment’;  instead, use  </a:t>
            </a:r>
            <a:r>
              <a:rPr lang="en-US" dirty="0">
                <a:solidFill>
                  <a:srgbClr val="FF0000"/>
                </a:solidFill>
              </a:rPr>
              <a:t>dual-energy X-ray </a:t>
            </a:r>
            <a:r>
              <a:rPr lang="en-US" dirty="0" err="1">
                <a:solidFill>
                  <a:srgbClr val="FF0000"/>
                </a:solidFill>
              </a:rPr>
              <a:t>absorptiometry</a:t>
            </a:r>
            <a:r>
              <a:rPr lang="en-US" dirty="0"/>
              <a:t>, [DXA].</a:t>
            </a:r>
            <a:endParaRPr lang="en-GB"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56417" y="76438"/>
            <a:ext cx="3334349" cy="4448274"/>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1172"/>
          <a:stretch/>
        </p:blipFill>
        <p:spPr>
          <a:xfrm>
            <a:off x="466128" y="1105954"/>
            <a:ext cx="4393904" cy="3323746"/>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64088" y="171450"/>
            <a:ext cx="3697640" cy="425825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3528" y="1054767"/>
            <a:ext cx="4726307" cy="3374933"/>
          </a:xfrm>
          <a:prstGeom prst="rect">
            <a:avLst/>
          </a:prstGeom>
        </p:spPr>
      </p:pic>
      <p:sp>
        <p:nvSpPr>
          <p:cNvPr id="2" name="Title 1"/>
          <p:cNvSpPr>
            <a:spLocks noGrp="1"/>
          </p:cNvSpPr>
          <p:nvPr>
            <p:ph type="title"/>
          </p:nvPr>
        </p:nvSpPr>
        <p:spPr>
          <a:xfrm>
            <a:off x="107504" y="171450"/>
            <a:ext cx="4752528" cy="800100"/>
          </a:xfrm>
        </p:spPr>
        <p:txBody>
          <a:bodyPr>
            <a:noAutofit/>
          </a:bodyPr>
          <a:lstStyle/>
          <a:p>
            <a:r>
              <a:rPr lang="en-GB" sz="3200" dirty="0"/>
              <a:t>Weighing a nation: images of the ‘obesity epidemic’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28000"/>
            <a:lum/>
          </a:blip>
          <a:srcRect/>
          <a:stretch>
            <a:fillRect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a:solidFill>
                  <a:schemeClr val="tx1">
                    <a:lumMod val="95000"/>
                    <a:lumOff val="5000"/>
                  </a:schemeClr>
                </a:solidFill>
              </a:rPr>
              <a:t>Questions</a:t>
            </a:r>
            <a:endParaRPr lang="en-GB" b="1" dirty="0">
              <a:solidFill>
                <a:schemeClr val="tx1">
                  <a:lumMod val="95000"/>
                  <a:lumOff val="5000"/>
                </a:schemeClr>
              </a:solidFill>
            </a:endParaRPr>
          </a:p>
        </p:txBody>
      </p:sp>
      <p:sp>
        <p:nvSpPr>
          <p:cNvPr id="3" name="Subtitle 2"/>
          <p:cNvSpPr>
            <a:spLocks noGrp="1"/>
          </p:cNvSpPr>
          <p:nvPr>
            <p:ph idx="1"/>
          </p:nvPr>
        </p:nvSpPr>
        <p:spPr>
          <a:xfrm>
            <a:off x="691376" y="971550"/>
            <a:ext cx="7772400" cy="3390156"/>
          </a:xfrm>
        </p:spPr>
        <p:txBody>
          <a:bodyPr>
            <a:normAutofit fontScale="92500"/>
          </a:bodyPr>
          <a:lstStyle/>
          <a:p>
            <a:r>
              <a:rPr lang="en-GB" b="1" dirty="0">
                <a:solidFill>
                  <a:schemeClr val="tx1"/>
                </a:solidFill>
              </a:rPr>
              <a:t>How did the bathroom scales get into the bathroom? In other words, how did the ‘surveillance medicine’ of public health become ‘self-surveillance’ medicine?</a:t>
            </a:r>
          </a:p>
          <a:p>
            <a:r>
              <a:rPr lang="en-GB" b="1" dirty="0"/>
              <a:t>What happens to medical technologies when they become ‘domesticated’? Do their meanings, applications, or status change?</a:t>
            </a:r>
            <a:endParaRPr lang="en-GB" b="1"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699542"/>
          </a:xfrm>
          <a:solidFill>
            <a:srgbClr val="FFC000"/>
          </a:solidFill>
        </p:spPr>
        <p:txBody>
          <a:bodyPr/>
          <a:lstStyle/>
          <a:p>
            <a:r>
              <a:rPr lang="en-GB" sz="3600" dirty="0"/>
              <a:t>Cultures of Quantification: Domestic Measures</a:t>
            </a:r>
          </a:p>
        </p:txBody>
      </p:sp>
      <p:pic>
        <p:nvPicPr>
          <p:cNvPr id="7" name="Content Placeholder 6"/>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t="3125"/>
          <a:stretch/>
        </p:blipFill>
        <p:spPr>
          <a:xfrm>
            <a:off x="0" y="699542"/>
            <a:ext cx="3810000" cy="2232280"/>
          </a:xfr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t="2401" r="4522" b="3801"/>
          <a:stretch/>
        </p:blipFill>
        <p:spPr>
          <a:xfrm>
            <a:off x="3810000" y="843899"/>
            <a:ext cx="2600260" cy="4126172"/>
          </a:xfrm>
          <a:prstGeom prst="rect">
            <a:avLst/>
          </a:prstGeom>
        </p:spPr>
      </p:pic>
      <p:sp>
        <p:nvSpPr>
          <p:cNvPr id="10" name="Content Placeholder 9"/>
          <p:cNvSpPr>
            <a:spLocks noGrp="1"/>
          </p:cNvSpPr>
          <p:nvPr>
            <p:ph sz="half" idx="2"/>
          </p:nvPr>
        </p:nvSpPr>
        <p:spPr>
          <a:xfrm>
            <a:off x="6516216" y="771550"/>
            <a:ext cx="2520280" cy="3672408"/>
          </a:xfrm>
        </p:spPr>
        <p:txBody>
          <a:bodyPr/>
          <a:lstStyle/>
          <a:p>
            <a:pPr marL="0" indent="0">
              <a:buNone/>
            </a:pPr>
            <a:r>
              <a:rPr lang="en-GB" sz="2000" dirty="0"/>
              <a:t>Sharp increase in exact measurement in the home, related to:</a:t>
            </a:r>
          </a:p>
          <a:p>
            <a:pPr marL="97200" indent="-97200">
              <a:spcBef>
                <a:spcPts val="0"/>
              </a:spcBef>
              <a:buFont typeface="Arial" charset="0"/>
              <a:buChar char="•"/>
            </a:pPr>
            <a:r>
              <a:rPr lang="en-GB" sz="2000" dirty="0"/>
              <a:t>new technologies of both measurement and communication;</a:t>
            </a:r>
          </a:p>
          <a:p>
            <a:pPr marL="97200" indent="-97200">
              <a:spcBef>
                <a:spcPts val="0"/>
              </a:spcBef>
              <a:buFont typeface="Arial" charset="0"/>
              <a:buChar char="•"/>
            </a:pPr>
            <a:r>
              <a:rPr lang="en-GB" sz="2000" dirty="0"/>
              <a:t>standardization of recipes, plans; </a:t>
            </a:r>
          </a:p>
          <a:p>
            <a:pPr marL="97200" indent="-97200">
              <a:spcBef>
                <a:spcPts val="0"/>
              </a:spcBef>
              <a:buFont typeface="Arial" charset="0"/>
              <a:buChar char="•"/>
            </a:pPr>
            <a:r>
              <a:rPr lang="en-GB" sz="2000" dirty="0"/>
              <a:t>broadening of print culture to include wider audiences</a:t>
            </a:r>
          </a:p>
        </p:txBody>
      </p:sp>
      <p:pic>
        <p:nvPicPr>
          <p:cNvPr id="13" name="Picture 12"/>
          <p:cNvPicPr>
            <a:picLocks noChangeAspect="1"/>
          </p:cNvPicPr>
          <p:nvPr/>
        </p:nvPicPr>
        <p:blipFill rotWithShape="1">
          <a:blip r:embed="rId4" cstate="print">
            <a:extLst>
              <a:ext uri="{28A0092B-C50C-407E-A947-70E740481C1C}">
                <a14:useLocalDpi xmlns:a14="http://schemas.microsoft.com/office/drawing/2010/main" val="0"/>
              </a:ext>
            </a:extLst>
          </a:blip>
          <a:srcRect l="2057" t="6602" r="4059" b="3801"/>
          <a:stretch/>
        </p:blipFill>
        <p:spPr>
          <a:xfrm>
            <a:off x="323528" y="2906985"/>
            <a:ext cx="3103692" cy="2207070"/>
          </a:xfrm>
          <a:prstGeom prst="rect">
            <a:avLst/>
          </a:prstGeom>
        </p:spPr>
      </p:pic>
    </p:spTree>
    <p:extLst>
      <p:ext uri="{BB962C8B-B14F-4D97-AF65-F5344CB8AC3E}">
        <p14:creationId xmlns:p14="http://schemas.microsoft.com/office/powerpoint/2010/main" val="633975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descr="bertillonagecard.jpg"/>
          <p:cNvPicPr>
            <a:picLocks noGrp="1" noChangeAspect="1"/>
          </p:cNvPicPr>
          <p:nvPr>
            <p:ph sz="half" idx="1"/>
          </p:nvPr>
        </p:nvPicPr>
        <p:blipFill>
          <a:blip r:embed="rId3" cstate="print"/>
          <a:stretch>
            <a:fillRect/>
          </a:stretch>
        </p:blipFill>
        <p:spPr>
          <a:xfrm>
            <a:off x="395536" y="735547"/>
            <a:ext cx="2916324" cy="3280865"/>
          </a:xfrm>
        </p:spPr>
      </p:pic>
      <p:sp>
        <p:nvSpPr>
          <p:cNvPr id="2" name="Title 1"/>
          <p:cNvSpPr>
            <a:spLocks noGrp="1"/>
          </p:cNvSpPr>
          <p:nvPr>
            <p:ph type="title"/>
          </p:nvPr>
        </p:nvSpPr>
        <p:spPr>
          <a:xfrm>
            <a:off x="0" y="9178"/>
            <a:ext cx="9144000" cy="637580"/>
          </a:xfrm>
          <a:solidFill>
            <a:srgbClr val="FFC000"/>
          </a:solidFill>
        </p:spPr>
        <p:txBody>
          <a:bodyPr/>
          <a:lstStyle/>
          <a:p>
            <a:pPr algn="ctr"/>
            <a:r>
              <a:rPr lang="en-GB"/>
              <a:t>Context: Cultures </a:t>
            </a:r>
            <a:r>
              <a:rPr lang="en-GB" dirty="0"/>
              <a:t>of Quantification</a:t>
            </a:r>
          </a:p>
        </p:txBody>
      </p:sp>
      <p:pic>
        <p:nvPicPr>
          <p:cNvPr id="18" name="Content Placeholder 17" descr="CraniologyTopinard1885.jpg"/>
          <p:cNvPicPr>
            <a:picLocks noGrp="1" noChangeAspect="1"/>
          </p:cNvPicPr>
          <p:nvPr>
            <p:ph sz="half" idx="2"/>
          </p:nvPr>
        </p:nvPicPr>
        <p:blipFill rotWithShape="1">
          <a:blip r:embed="rId4" cstate="print"/>
          <a:srcRect t="6198" b="7033"/>
          <a:stretch/>
        </p:blipFill>
        <p:spPr>
          <a:xfrm>
            <a:off x="5724128" y="1851670"/>
            <a:ext cx="3162250" cy="2595181"/>
          </a:xfrm>
        </p:spPr>
      </p:pic>
      <p:pic>
        <p:nvPicPr>
          <p:cNvPr id="19" name="Picture 18" descr="electrocardiogram.jpg"/>
          <p:cNvPicPr>
            <a:picLocks noChangeAspect="1"/>
          </p:cNvPicPr>
          <p:nvPr/>
        </p:nvPicPr>
        <p:blipFill rotWithShape="1">
          <a:blip r:embed="rId5" cstate="print"/>
          <a:srcRect l="5564" t="58585" r="2880" b="5129"/>
          <a:stretch/>
        </p:blipFill>
        <p:spPr>
          <a:xfrm>
            <a:off x="2051720" y="3569791"/>
            <a:ext cx="4005064" cy="1437571"/>
          </a:xfrm>
          <a:prstGeom prst="rect">
            <a:avLst/>
          </a:prstGeom>
        </p:spPr>
      </p:pic>
      <p:pic>
        <p:nvPicPr>
          <p:cNvPr id="20" name="Picture 19" descr="sphygmography1882.jpg"/>
          <p:cNvPicPr>
            <a:picLocks noChangeAspect="1"/>
          </p:cNvPicPr>
          <p:nvPr/>
        </p:nvPicPr>
        <p:blipFill rotWithShape="1">
          <a:blip r:embed="rId6" cstate="print"/>
          <a:srcRect r="920" b="12522"/>
          <a:stretch/>
        </p:blipFill>
        <p:spPr>
          <a:xfrm>
            <a:off x="3345775" y="843558"/>
            <a:ext cx="3371071" cy="1116123"/>
          </a:xfrm>
          <a:prstGeom prst="rect">
            <a:avLst/>
          </a:prstGeom>
        </p:spPr>
      </p:pic>
      <p:sp>
        <p:nvSpPr>
          <p:cNvPr id="3" name="TextBox 2"/>
          <p:cNvSpPr txBox="1"/>
          <p:nvPr/>
        </p:nvSpPr>
        <p:spPr>
          <a:xfrm>
            <a:off x="3345776" y="2139702"/>
            <a:ext cx="2369278" cy="1323439"/>
          </a:xfrm>
          <a:prstGeom prst="rect">
            <a:avLst/>
          </a:prstGeom>
          <a:noFill/>
        </p:spPr>
        <p:txBody>
          <a:bodyPr wrap="square" rtlCol="0">
            <a:spAutoFit/>
          </a:bodyPr>
          <a:lstStyle/>
          <a:p>
            <a:r>
              <a:rPr lang="en-GB" sz="1600" dirty="0">
                <a:latin typeface="+mn-lt"/>
              </a:rPr>
              <a:t>Clockwise from top left</a:t>
            </a:r>
          </a:p>
          <a:p>
            <a:r>
              <a:rPr lang="en-GB" sz="1600" dirty="0" err="1">
                <a:latin typeface="+mn-lt"/>
              </a:rPr>
              <a:t>Bertillonage</a:t>
            </a:r>
            <a:r>
              <a:rPr lang="en-GB" sz="1600" dirty="0">
                <a:latin typeface="+mn-lt"/>
              </a:rPr>
              <a:t> c. 1900s</a:t>
            </a:r>
          </a:p>
          <a:p>
            <a:r>
              <a:rPr lang="en-GB" sz="1600" dirty="0" err="1">
                <a:latin typeface="+mn-lt"/>
              </a:rPr>
              <a:t>Sphygmograph</a:t>
            </a:r>
            <a:r>
              <a:rPr lang="en-GB" sz="1600" dirty="0">
                <a:latin typeface="+mn-lt"/>
              </a:rPr>
              <a:t>, 1882</a:t>
            </a:r>
          </a:p>
          <a:p>
            <a:r>
              <a:rPr lang="en-GB" sz="1600" dirty="0" err="1">
                <a:latin typeface="+mn-lt"/>
              </a:rPr>
              <a:t>Craniometry</a:t>
            </a:r>
            <a:r>
              <a:rPr lang="en-GB" sz="1600" dirty="0">
                <a:latin typeface="+mn-lt"/>
              </a:rPr>
              <a:t> c. 1870s</a:t>
            </a:r>
          </a:p>
          <a:p>
            <a:r>
              <a:rPr lang="en-GB" sz="1600" dirty="0">
                <a:latin typeface="+mn-lt"/>
              </a:rPr>
              <a:t>Electrocardiograph, 1913</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2000"/>
            <a:lum/>
          </a:blip>
          <a:srcRect/>
          <a:stretch>
            <a:fillRect l="-3000" t="-44000" b="-44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indent="0">
              <a:buNone/>
            </a:pPr>
            <a:r>
              <a:rPr lang="en-GB" sz="2700" b="1" dirty="0"/>
              <a:t>Measurement comes to medicine with a vengeance in the 18th and 19th centuries</a:t>
            </a:r>
          </a:p>
          <a:p>
            <a:pPr lvl="1" indent="0"/>
            <a:r>
              <a:rPr lang="en-GB" b="1" i="1" dirty="0" err="1"/>
              <a:t>méthode</a:t>
            </a:r>
            <a:r>
              <a:rPr lang="en-GB" b="1" i="1" dirty="0"/>
              <a:t> </a:t>
            </a:r>
            <a:r>
              <a:rPr lang="en-GB" b="1" i="1" dirty="0" err="1"/>
              <a:t>numérique</a:t>
            </a:r>
            <a:r>
              <a:rPr lang="en-GB" b="1" i="1" dirty="0"/>
              <a:t> </a:t>
            </a:r>
            <a:endParaRPr lang="en-GB" b="1" dirty="0"/>
          </a:p>
          <a:p>
            <a:pPr lvl="1" indent="0"/>
            <a:r>
              <a:rPr lang="en-GB" b="1" dirty="0"/>
              <a:t> </a:t>
            </a:r>
            <a:r>
              <a:rPr lang="en-GB" b="1" i="1" dirty="0" err="1"/>
              <a:t>méthode</a:t>
            </a:r>
            <a:r>
              <a:rPr lang="en-GB" b="1" i="1" dirty="0"/>
              <a:t> </a:t>
            </a:r>
            <a:r>
              <a:rPr lang="en-GB" b="1" i="1" dirty="0" err="1"/>
              <a:t>anatomo-clinique</a:t>
            </a:r>
            <a:r>
              <a:rPr lang="en-GB" b="1" dirty="0"/>
              <a:t>  </a:t>
            </a:r>
          </a:p>
          <a:p>
            <a:pPr indent="0">
              <a:buNone/>
            </a:pPr>
            <a:r>
              <a:rPr lang="en-GB" sz="2700" b="1" dirty="0"/>
              <a:t>Quantification is at the heart of these rapidly diffusing if controversial innovations.</a:t>
            </a:r>
          </a:p>
        </p:txBody>
      </p:sp>
      <p:sp>
        <p:nvSpPr>
          <p:cNvPr id="4" name="Title 1"/>
          <p:cNvSpPr txBox="1">
            <a:spLocks/>
          </p:cNvSpPr>
          <p:nvPr/>
        </p:nvSpPr>
        <p:spPr bwMode="auto">
          <a:xfrm>
            <a:off x="0" y="0"/>
            <a:ext cx="9144000" cy="771550"/>
          </a:xfrm>
          <a:prstGeom prst="rect">
            <a:avLst/>
          </a:prstGeom>
          <a:solidFill>
            <a:srgbClr val="FFC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pPr algn="ctr"/>
            <a:r>
              <a:rPr lang="en-GB" kern="0"/>
              <a:t>Context: Cultures of Quantification</a:t>
            </a:r>
            <a:endParaRPr lang="en-GB" kern="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3000"/>
            <a:lum/>
          </a:blip>
          <a:srcRect/>
          <a:stretch>
            <a:fillRect l="-3000" t="-44000" b="-44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259632" y="555526"/>
            <a:ext cx="6624736" cy="3553042"/>
          </a:xfrm>
          <a:solidFill>
            <a:srgbClr val="FFC000"/>
          </a:solidFill>
        </p:spPr>
        <p:txBody>
          <a:bodyPr>
            <a:normAutofit lnSpcReduction="10000"/>
          </a:bodyPr>
          <a:lstStyle/>
          <a:p>
            <a:pPr marL="0" indent="0">
              <a:buNone/>
            </a:pPr>
            <a:r>
              <a:rPr lang="en-US" sz="2700" b="1" dirty="0"/>
              <a:t>The study of diseases and of the deformities, to which they give place, has shown the benefits derivable from corporeal measurements; but in order to </a:t>
            </a:r>
            <a:r>
              <a:rPr lang="en-US" sz="2700" b="1" dirty="0" err="1"/>
              <a:t>recognise</a:t>
            </a:r>
            <a:r>
              <a:rPr lang="en-US" sz="2700" b="1" dirty="0"/>
              <a:t> whatever is an anomaly, it is essentially necessary to have established the type constituting the normal </a:t>
            </a:r>
            <a:r>
              <a:rPr lang="en-GB" sz="2700" b="1" dirty="0"/>
              <a:t>or healthy condition. </a:t>
            </a:r>
          </a:p>
          <a:p>
            <a:pPr indent="0" algn="r">
              <a:buNone/>
            </a:pPr>
            <a:endParaRPr lang="en-GB" sz="1800" b="1" dirty="0"/>
          </a:p>
          <a:p>
            <a:pPr indent="0" algn="r">
              <a:buNone/>
            </a:pPr>
            <a:r>
              <a:rPr lang="en-GB" sz="2700" b="1" dirty="0" err="1"/>
              <a:t>Auguste</a:t>
            </a:r>
            <a:r>
              <a:rPr lang="en-GB" sz="2700" b="1" dirty="0"/>
              <a:t> </a:t>
            </a:r>
            <a:r>
              <a:rPr lang="en-GB" sz="2700" b="1" dirty="0" err="1"/>
              <a:t>Quetelet</a:t>
            </a:r>
            <a:r>
              <a:rPr lang="en-GB" sz="2700" b="1" dirty="0"/>
              <a:t>, 1830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45000"/>
            <a:lum/>
          </a:blip>
          <a:srcRect/>
          <a:stretch>
            <a:fillRect l="-16000" r="-26000" b="-6000"/>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2267745" y="1275606"/>
            <a:ext cx="6867154" cy="2853317"/>
          </a:xfrm>
          <a:solidFill>
            <a:srgbClr val="FFC000"/>
          </a:solidFill>
        </p:spPr>
        <p:txBody>
          <a:bodyPr>
            <a:normAutofit fontScale="85000" lnSpcReduction="10000"/>
          </a:bodyPr>
          <a:lstStyle/>
          <a:p>
            <a:pPr marL="144000" indent="0">
              <a:buNone/>
            </a:pPr>
            <a:r>
              <a:rPr lang="en-GB" dirty="0"/>
              <a:t>‘All we know is gathered from physical observation, through the medium of the senses </a:t>
            </a:r>
            <a:r>
              <a:rPr lang="is-IS" dirty="0"/>
              <a:t>… if a man breathe into the Spirometer</a:t>
            </a:r>
            <a:r>
              <a:rPr lang="en-US" dirty="0"/>
              <a:t> </a:t>
            </a:r>
            <a:r>
              <a:rPr lang="is-IS" dirty="0"/>
              <a:t>…it requires no delicate training of the </a:t>
            </a:r>
            <a:r>
              <a:rPr lang="en-US" b="1" dirty="0"/>
              <a:t>judgement </a:t>
            </a:r>
            <a:r>
              <a:rPr lang="is-IS" b="1" dirty="0"/>
              <a:t>…to come to a conclusion</a:t>
            </a:r>
            <a:r>
              <a:rPr lang="en-US" b="1" dirty="0"/>
              <a:t>. Therefore, for the purposes of determining a </a:t>
            </a:r>
            <a:r>
              <a:rPr lang="en-US" b="1" i="1" dirty="0"/>
              <a:t>fact</a:t>
            </a:r>
            <a:r>
              <a:rPr lang="en-US" b="1" dirty="0"/>
              <a:t>, the Spirometer is ready and definite, without a long system of education.’</a:t>
            </a:r>
            <a:endParaRPr lang="en-US" dirty="0"/>
          </a:p>
          <a:p>
            <a:pPr marL="108000" indent="0" algn="r">
              <a:buNone/>
            </a:pPr>
            <a:r>
              <a:rPr lang="en-US" dirty="0"/>
              <a:t>John Hutchinson, 1846</a:t>
            </a:r>
            <a:endParaRPr lang="en-GB" dirty="0"/>
          </a:p>
        </p:txBody>
      </p:sp>
      <p:pic>
        <p:nvPicPr>
          <p:cNvPr id="12" name="Content Placeholder 11" descr="Spirometer1846.jpg"/>
          <p:cNvPicPr>
            <a:picLocks noGrp="1" noChangeAspect="1"/>
          </p:cNvPicPr>
          <p:nvPr>
            <p:ph sz="half" idx="1"/>
          </p:nvPr>
        </p:nvPicPr>
        <p:blipFill>
          <a:blip r:embed="rId4" cstate="print"/>
          <a:srcRect l="10815" t="1213" r="11313" b="6601"/>
          <a:stretch>
            <a:fillRect/>
          </a:stretch>
        </p:blipFill>
        <p:spPr>
          <a:xfrm>
            <a:off x="179512" y="438410"/>
            <a:ext cx="1944216" cy="4104456"/>
          </a:xfrm>
          <a:prstGeom prst="rect">
            <a:avLst/>
          </a:prstGeom>
        </p:spPr>
      </p:pic>
      <p:sp>
        <p:nvSpPr>
          <p:cNvPr id="2" name="Title 1"/>
          <p:cNvSpPr>
            <a:spLocks noGrp="1"/>
          </p:cNvSpPr>
          <p:nvPr>
            <p:ph type="title"/>
          </p:nvPr>
        </p:nvSpPr>
        <p:spPr>
          <a:xfrm>
            <a:off x="2258643" y="411510"/>
            <a:ext cx="6876256" cy="576064"/>
          </a:xfrm>
          <a:solidFill>
            <a:srgbClr val="FFC000"/>
          </a:solidFill>
        </p:spPr>
        <p:txBody>
          <a:bodyPr/>
          <a:lstStyle/>
          <a:p>
            <a:pPr algn="ctr"/>
            <a:r>
              <a:rPr lang="en-GB" dirty="0"/>
              <a:t>Medicine and Measurement</a:t>
            </a:r>
          </a:p>
        </p:txBody>
      </p:sp>
    </p:spTree>
  </p:cSld>
  <p:clrMapOvr>
    <a:masterClrMapping/>
  </p:clrMapOvr>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10545</TotalTime>
  <Words>3142</Words>
  <Application>Microsoft Macintosh PowerPoint</Application>
  <PresentationFormat>On-screen Show (16:9)</PresentationFormat>
  <Paragraphs>216</Paragraphs>
  <Slides>34</Slides>
  <Notes>11</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34</vt:i4>
      </vt:variant>
    </vt:vector>
  </HeadingPairs>
  <TitlesOfParts>
    <vt:vector size="40" baseType="lpstr">
      <vt:lpstr>Arial</vt:lpstr>
      <vt:lpstr>Calibri</vt:lpstr>
      <vt:lpstr>Times New Roman</vt:lpstr>
      <vt:lpstr>uni_of_warwick_ruby red_16_9</vt:lpstr>
      <vt:lpstr>1_Custom Design</vt:lpstr>
      <vt:lpstr>Custom Design</vt:lpstr>
      <vt:lpstr>Life in the ‘Counting House’: Weighing up</vt:lpstr>
      <vt:lpstr>Situating the ‘Quantified Self’</vt:lpstr>
      <vt:lpstr>Case Study: Self-Weighing</vt:lpstr>
      <vt:lpstr>Questions</vt:lpstr>
      <vt:lpstr>Cultures of Quantification: Domestic Measures</vt:lpstr>
      <vt:lpstr>Context: Cultures of Quantification</vt:lpstr>
      <vt:lpstr>PowerPoint Presentation</vt:lpstr>
      <vt:lpstr>PowerPoint Presentation</vt:lpstr>
      <vt:lpstr>Medicine and Measurement</vt:lpstr>
      <vt:lpstr>PowerPoint Presentation</vt:lpstr>
      <vt:lpstr>But when does this quantifying gaze turn on adults, and why?</vt:lpstr>
      <vt:lpstr>‘The doctors tell us…’: Medically guided self surveillance</vt:lpstr>
      <vt:lpstr>Learning to Weigh for Health</vt:lpstr>
      <vt:lpstr>Exact vs Experiential Self-Surveillance</vt:lpstr>
      <vt:lpstr>‘Should be in every [affluent] household’: selling health through the bathroom scale</vt:lpstr>
      <vt:lpstr>The Spaces of Self-Surveillance: For (Public) Pleasure</vt:lpstr>
      <vt:lpstr>‘that subject of inexhaustible interest – us!’ </vt:lpstr>
      <vt:lpstr>Social Pressures and Self-Surveillance</vt:lpstr>
      <vt:lpstr>The Spaces of Self-Surveillance: For Health</vt:lpstr>
      <vt:lpstr>Private Measuring, Public Duty: ‘It’s a National Duty…’</vt:lpstr>
      <vt:lpstr>Secrecy and the Scales</vt:lpstr>
      <vt:lpstr>‘Watch your weight – others do!’</vt:lpstr>
      <vt:lpstr>Successful Slimmers, Weight Watchers and Unsuccessful Slimmers</vt:lpstr>
      <vt:lpstr>So: ‘Domesticated medicine’ or ‘Medicalised homes’?</vt:lpstr>
      <vt:lpstr>Health decisions and health consumers in the modern household</vt:lpstr>
      <vt:lpstr>Called into question?</vt:lpstr>
      <vt:lpstr>Empowered to argue?</vt:lpstr>
      <vt:lpstr>Confused and Frustrated?</vt:lpstr>
      <vt:lpstr>Medical advice ‘prestigious’ but irrelevant?</vt:lpstr>
      <vt:lpstr> ‘Profile on Slimmers’  Journal of the Market Research Society, 1967</vt:lpstr>
      <vt:lpstr>Reading through the (medical) resistance…</vt:lpstr>
      <vt:lpstr>The changing medical response</vt:lpstr>
      <vt:lpstr>The changing medical response</vt:lpstr>
      <vt:lpstr>Weighing a nation: images of the ‘obesity epidemic’</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264</cp:revision>
  <cp:lastPrinted>2001-12-07T16:14:49Z</cp:lastPrinted>
  <dcterms:created xsi:type="dcterms:W3CDTF">2016-05-26T09:13:48Z</dcterms:created>
  <dcterms:modified xsi:type="dcterms:W3CDTF">2024-11-26T12:08:12Z</dcterms:modified>
</cp:coreProperties>
</file>