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compatMode="1" strictFirstAndLastChars="0" saveSubsetFonts="1" autoCompressPictures="0">
  <p:sldMasterIdLst>
    <p:sldMasterId id="2147483649" r:id="rId1"/>
  </p:sldMasterIdLst>
  <p:sldIdLst>
    <p:sldId id="256" r:id="rId2"/>
    <p:sldId id="289" r:id="rId3"/>
    <p:sldId id="258" r:id="rId4"/>
    <p:sldId id="275" r:id="rId5"/>
    <p:sldId id="257" r:id="rId6"/>
    <p:sldId id="259" r:id="rId7"/>
    <p:sldId id="290" r:id="rId8"/>
    <p:sldId id="272" r:id="rId9"/>
    <p:sldId id="273" r:id="rId10"/>
    <p:sldId id="288" r:id="rId11"/>
    <p:sldId id="291" r:id="rId12"/>
    <p:sldId id="292" r:id="rId13"/>
    <p:sldId id="296" r:id="rId14"/>
    <p:sldId id="260" r:id="rId15"/>
    <p:sldId id="262" r:id="rId16"/>
    <p:sldId id="261" r:id="rId17"/>
    <p:sldId id="281" r:id="rId18"/>
    <p:sldId id="268" r:id="rId19"/>
    <p:sldId id="269" r:id="rId20"/>
    <p:sldId id="286" r:id="rId21"/>
    <p:sldId id="285" r:id="rId22"/>
    <p:sldId id="287" r:id="rId23"/>
    <p:sldId id="293" r:id="rId24"/>
    <p:sldId id="294" r:id="rId2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1pPr>
    <a:lvl2pPr marL="457200"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2pPr>
    <a:lvl3pPr marL="914400"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3pPr>
    <a:lvl4pPr marL="1371600"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4pPr>
    <a:lvl5pPr marL="1828800"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5pPr>
    <a:lvl6pPr marL="2286000" algn="l" defTabSz="914400" rtl="0" eaLnBrk="1" latinLnBrk="0" hangingPunct="1">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6pPr>
    <a:lvl7pPr marL="2743200" algn="l" defTabSz="914400" rtl="0" eaLnBrk="1" latinLnBrk="0" hangingPunct="1">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7pPr>
    <a:lvl8pPr marL="3200400" algn="l" defTabSz="914400" rtl="0" eaLnBrk="1" latinLnBrk="0" hangingPunct="1">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8pPr>
    <a:lvl9pPr marL="3657600" algn="l" defTabSz="914400" rtl="0" eaLnBrk="1" latinLnBrk="0" hangingPunct="1">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445D42-8864-EE45-842C-B80920DB3D40}" v="37" dt="2025-11-16T11:55:57.4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94"/>
    <p:restoredTop sz="94538"/>
  </p:normalViewPr>
  <p:slideViewPr>
    <p:cSldViewPr>
      <p:cViewPr>
        <p:scale>
          <a:sx n="113" d="100"/>
          <a:sy n="113" d="100"/>
        </p:scale>
        <p:origin x="3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Text Box 3">
            <a:extLst>
              <a:ext uri="{FF2B5EF4-FFF2-40B4-BE49-F238E27FC236}">
                <a16:creationId xmlns:a16="http://schemas.microsoft.com/office/drawing/2014/main" id="{6A2D45C7-59F6-B813-CF69-2D74A4BEF9B9}"/>
              </a:ext>
            </a:extLst>
          </p:cNvPr>
          <p:cNvSpPr txBox="1">
            <a:spLocks noGrp="1" noChangeArrowheads="1"/>
          </p:cNvSpPr>
          <p:nvPr>
            <p:ph type="sldNum" sz="quarter" idx="10"/>
          </p:nvPr>
        </p:nvSpPr>
        <p:spPr>
          <a:ln/>
        </p:spPr>
        <p:txBody>
          <a:bodyPr/>
          <a:lstStyle>
            <a:lvl1pPr>
              <a:defRPr/>
            </a:lvl1pPr>
          </a:lstStyle>
          <a:p>
            <a:fld id="{EB533747-0E9B-B94C-BA0C-078619F241AA}" type="slidenum">
              <a:rPr lang="en-US" altLang="en-US"/>
              <a:pPr/>
              <a:t>‹#›</a:t>
            </a:fld>
            <a:endParaRPr lang="en-US" altLang="en-US"/>
          </a:p>
        </p:txBody>
      </p:sp>
    </p:spTree>
    <p:extLst>
      <p:ext uri="{BB962C8B-B14F-4D97-AF65-F5344CB8AC3E}">
        <p14:creationId xmlns:p14="http://schemas.microsoft.com/office/powerpoint/2010/main" val="429266672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Box 3">
            <a:extLst>
              <a:ext uri="{FF2B5EF4-FFF2-40B4-BE49-F238E27FC236}">
                <a16:creationId xmlns:a16="http://schemas.microsoft.com/office/drawing/2014/main" id="{41FF2F4C-C82E-1845-B88F-2436160C7D77}"/>
              </a:ext>
            </a:extLst>
          </p:cNvPr>
          <p:cNvSpPr txBox="1">
            <a:spLocks noGrp="1" noChangeArrowheads="1"/>
          </p:cNvSpPr>
          <p:nvPr>
            <p:ph type="sldNum" sz="quarter" idx="10"/>
          </p:nvPr>
        </p:nvSpPr>
        <p:spPr>
          <a:ln/>
        </p:spPr>
        <p:txBody>
          <a:bodyPr/>
          <a:lstStyle>
            <a:lvl1pPr>
              <a:defRPr/>
            </a:lvl1pPr>
          </a:lstStyle>
          <a:p>
            <a:fld id="{FF2E597E-5722-9644-BFF2-D4BE41D1E1AB}" type="slidenum">
              <a:rPr lang="en-US" altLang="en-US"/>
              <a:pPr/>
              <a:t>‹#›</a:t>
            </a:fld>
            <a:endParaRPr lang="en-US" altLang="en-US"/>
          </a:p>
        </p:txBody>
      </p:sp>
    </p:spTree>
    <p:extLst>
      <p:ext uri="{BB962C8B-B14F-4D97-AF65-F5344CB8AC3E}">
        <p14:creationId xmlns:p14="http://schemas.microsoft.com/office/powerpoint/2010/main" val="274893063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64770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381000"/>
            <a:ext cx="5676900" cy="64770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Box 3">
            <a:extLst>
              <a:ext uri="{FF2B5EF4-FFF2-40B4-BE49-F238E27FC236}">
                <a16:creationId xmlns:a16="http://schemas.microsoft.com/office/drawing/2014/main" id="{5563FFD9-206A-47DC-B5D2-2BA8F99D4D8B}"/>
              </a:ext>
            </a:extLst>
          </p:cNvPr>
          <p:cNvSpPr txBox="1">
            <a:spLocks noGrp="1" noChangeArrowheads="1"/>
          </p:cNvSpPr>
          <p:nvPr>
            <p:ph type="sldNum" sz="quarter" idx="10"/>
          </p:nvPr>
        </p:nvSpPr>
        <p:spPr>
          <a:ln/>
        </p:spPr>
        <p:txBody>
          <a:bodyPr/>
          <a:lstStyle>
            <a:lvl1pPr>
              <a:defRPr/>
            </a:lvl1pPr>
          </a:lstStyle>
          <a:p>
            <a:fld id="{1A818D85-F00C-BA4A-9C07-551BF3C1E70A}" type="slidenum">
              <a:rPr lang="en-US" altLang="en-US"/>
              <a:pPr/>
              <a:t>‹#›</a:t>
            </a:fld>
            <a:endParaRPr lang="en-US" altLang="en-US"/>
          </a:p>
        </p:txBody>
      </p:sp>
    </p:spTree>
    <p:extLst>
      <p:ext uri="{BB962C8B-B14F-4D97-AF65-F5344CB8AC3E}">
        <p14:creationId xmlns:p14="http://schemas.microsoft.com/office/powerpoint/2010/main" val="185833621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Box 3">
            <a:extLst>
              <a:ext uri="{FF2B5EF4-FFF2-40B4-BE49-F238E27FC236}">
                <a16:creationId xmlns:a16="http://schemas.microsoft.com/office/drawing/2014/main" id="{57AEC250-930B-DCC0-F13C-9C0E0DFF0ECA}"/>
              </a:ext>
            </a:extLst>
          </p:cNvPr>
          <p:cNvSpPr txBox="1">
            <a:spLocks noGrp="1" noChangeArrowheads="1"/>
          </p:cNvSpPr>
          <p:nvPr>
            <p:ph type="sldNum" sz="quarter" idx="10"/>
          </p:nvPr>
        </p:nvSpPr>
        <p:spPr>
          <a:ln/>
        </p:spPr>
        <p:txBody>
          <a:bodyPr/>
          <a:lstStyle>
            <a:lvl1pPr>
              <a:defRPr/>
            </a:lvl1pPr>
          </a:lstStyle>
          <a:p>
            <a:fld id="{DCD600E9-8704-784D-A49E-2D20F15BA74F}" type="slidenum">
              <a:rPr lang="en-US" altLang="en-US"/>
              <a:pPr/>
              <a:t>‹#›</a:t>
            </a:fld>
            <a:endParaRPr lang="en-US" altLang="en-US"/>
          </a:p>
        </p:txBody>
      </p:sp>
    </p:spTree>
    <p:extLst>
      <p:ext uri="{BB962C8B-B14F-4D97-AF65-F5344CB8AC3E}">
        <p14:creationId xmlns:p14="http://schemas.microsoft.com/office/powerpoint/2010/main" val="333269941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Text Box 3">
            <a:extLst>
              <a:ext uri="{FF2B5EF4-FFF2-40B4-BE49-F238E27FC236}">
                <a16:creationId xmlns:a16="http://schemas.microsoft.com/office/drawing/2014/main" id="{F00C8A97-4A63-1CC0-9CCE-337D18FDFCD6}"/>
              </a:ext>
            </a:extLst>
          </p:cNvPr>
          <p:cNvSpPr txBox="1">
            <a:spLocks noGrp="1" noChangeArrowheads="1"/>
          </p:cNvSpPr>
          <p:nvPr>
            <p:ph type="sldNum" sz="quarter" idx="10"/>
          </p:nvPr>
        </p:nvSpPr>
        <p:spPr>
          <a:ln/>
        </p:spPr>
        <p:txBody>
          <a:bodyPr/>
          <a:lstStyle>
            <a:lvl1pPr>
              <a:defRPr/>
            </a:lvl1pPr>
          </a:lstStyle>
          <a:p>
            <a:fld id="{F7407E3B-5DFD-0D49-B303-2F7E5782565D}" type="slidenum">
              <a:rPr lang="en-US" altLang="en-US"/>
              <a:pPr/>
              <a:t>‹#›</a:t>
            </a:fld>
            <a:endParaRPr lang="en-US" altLang="en-US"/>
          </a:p>
        </p:txBody>
      </p:sp>
    </p:spTree>
    <p:extLst>
      <p:ext uri="{BB962C8B-B14F-4D97-AF65-F5344CB8AC3E}">
        <p14:creationId xmlns:p14="http://schemas.microsoft.com/office/powerpoint/2010/main" val="232443912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Box 3">
            <a:extLst>
              <a:ext uri="{FF2B5EF4-FFF2-40B4-BE49-F238E27FC236}">
                <a16:creationId xmlns:a16="http://schemas.microsoft.com/office/drawing/2014/main" id="{22FCEFDC-3F37-A30B-8B96-37871AD2E29A}"/>
              </a:ext>
            </a:extLst>
          </p:cNvPr>
          <p:cNvSpPr txBox="1">
            <a:spLocks noGrp="1" noChangeArrowheads="1"/>
          </p:cNvSpPr>
          <p:nvPr>
            <p:ph type="sldNum" sz="quarter" idx="10"/>
          </p:nvPr>
        </p:nvSpPr>
        <p:spPr>
          <a:ln/>
        </p:spPr>
        <p:txBody>
          <a:bodyPr/>
          <a:lstStyle>
            <a:lvl1pPr>
              <a:defRPr/>
            </a:lvl1pPr>
          </a:lstStyle>
          <a:p>
            <a:fld id="{54A565FD-3F4A-3943-86B3-A945516A942C}" type="slidenum">
              <a:rPr lang="en-US" altLang="en-US"/>
              <a:pPr/>
              <a:t>‹#›</a:t>
            </a:fld>
            <a:endParaRPr lang="en-US" altLang="en-US"/>
          </a:p>
        </p:txBody>
      </p:sp>
    </p:spTree>
    <p:extLst>
      <p:ext uri="{BB962C8B-B14F-4D97-AF65-F5344CB8AC3E}">
        <p14:creationId xmlns:p14="http://schemas.microsoft.com/office/powerpoint/2010/main" val="363454750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Box 3">
            <a:extLst>
              <a:ext uri="{FF2B5EF4-FFF2-40B4-BE49-F238E27FC236}">
                <a16:creationId xmlns:a16="http://schemas.microsoft.com/office/drawing/2014/main" id="{193AA9E0-1656-FB0C-8DAC-4DC941C7FFF9}"/>
              </a:ext>
            </a:extLst>
          </p:cNvPr>
          <p:cNvSpPr txBox="1">
            <a:spLocks noGrp="1" noChangeArrowheads="1"/>
          </p:cNvSpPr>
          <p:nvPr>
            <p:ph type="sldNum" sz="quarter" idx="10"/>
          </p:nvPr>
        </p:nvSpPr>
        <p:spPr>
          <a:ln/>
        </p:spPr>
        <p:txBody>
          <a:bodyPr/>
          <a:lstStyle>
            <a:lvl1pPr>
              <a:defRPr/>
            </a:lvl1pPr>
          </a:lstStyle>
          <a:p>
            <a:fld id="{C823BF48-6967-6846-B0A0-FF779B120553}" type="slidenum">
              <a:rPr lang="en-US" altLang="en-US"/>
              <a:pPr/>
              <a:t>‹#›</a:t>
            </a:fld>
            <a:endParaRPr lang="en-US" altLang="en-US"/>
          </a:p>
        </p:txBody>
      </p:sp>
    </p:spTree>
    <p:extLst>
      <p:ext uri="{BB962C8B-B14F-4D97-AF65-F5344CB8AC3E}">
        <p14:creationId xmlns:p14="http://schemas.microsoft.com/office/powerpoint/2010/main" val="414523889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Text Box 3">
            <a:extLst>
              <a:ext uri="{FF2B5EF4-FFF2-40B4-BE49-F238E27FC236}">
                <a16:creationId xmlns:a16="http://schemas.microsoft.com/office/drawing/2014/main" id="{F8E71942-D5E2-2A16-637D-5142C365712D}"/>
              </a:ext>
            </a:extLst>
          </p:cNvPr>
          <p:cNvSpPr txBox="1">
            <a:spLocks noGrp="1" noChangeArrowheads="1"/>
          </p:cNvSpPr>
          <p:nvPr>
            <p:ph type="sldNum" sz="quarter" idx="10"/>
          </p:nvPr>
        </p:nvSpPr>
        <p:spPr>
          <a:ln/>
        </p:spPr>
        <p:txBody>
          <a:bodyPr/>
          <a:lstStyle>
            <a:lvl1pPr>
              <a:defRPr/>
            </a:lvl1pPr>
          </a:lstStyle>
          <a:p>
            <a:fld id="{04E0D24A-1BF5-3F4B-A359-7D907580D2FA}" type="slidenum">
              <a:rPr lang="en-US" altLang="en-US"/>
              <a:pPr/>
              <a:t>‹#›</a:t>
            </a:fld>
            <a:endParaRPr lang="en-US" altLang="en-US"/>
          </a:p>
        </p:txBody>
      </p:sp>
    </p:spTree>
    <p:extLst>
      <p:ext uri="{BB962C8B-B14F-4D97-AF65-F5344CB8AC3E}">
        <p14:creationId xmlns:p14="http://schemas.microsoft.com/office/powerpoint/2010/main" val="319405790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a:extLst>
              <a:ext uri="{FF2B5EF4-FFF2-40B4-BE49-F238E27FC236}">
                <a16:creationId xmlns:a16="http://schemas.microsoft.com/office/drawing/2014/main" id="{21F3369A-0C20-1EBB-97D3-26E535FE527F}"/>
              </a:ext>
            </a:extLst>
          </p:cNvPr>
          <p:cNvSpPr txBox="1">
            <a:spLocks noGrp="1" noChangeArrowheads="1"/>
          </p:cNvSpPr>
          <p:nvPr>
            <p:ph type="sldNum" sz="quarter" idx="10"/>
          </p:nvPr>
        </p:nvSpPr>
        <p:spPr>
          <a:ln/>
        </p:spPr>
        <p:txBody>
          <a:bodyPr/>
          <a:lstStyle>
            <a:lvl1pPr>
              <a:defRPr/>
            </a:lvl1pPr>
          </a:lstStyle>
          <a:p>
            <a:fld id="{DBC5EB0E-7245-AB40-AFB1-5C8F082F732D}" type="slidenum">
              <a:rPr lang="en-US" altLang="en-US"/>
              <a:pPr/>
              <a:t>‹#›</a:t>
            </a:fld>
            <a:endParaRPr lang="en-US" altLang="en-US"/>
          </a:p>
        </p:txBody>
      </p:sp>
    </p:spTree>
    <p:extLst>
      <p:ext uri="{BB962C8B-B14F-4D97-AF65-F5344CB8AC3E}">
        <p14:creationId xmlns:p14="http://schemas.microsoft.com/office/powerpoint/2010/main" val="32054116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Box 3">
            <a:extLst>
              <a:ext uri="{FF2B5EF4-FFF2-40B4-BE49-F238E27FC236}">
                <a16:creationId xmlns:a16="http://schemas.microsoft.com/office/drawing/2014/main" id="{E0229D26-ED51-FBE9-29FB-9128BA9FC03D}"/>
              </a:ext>
            </a:extLst>
          </p:cNvPr>
          <p:cNvSpPr txBox="1">
            <a:spLocks noGrp="1" noChangeArrowheads="1"/>
          </p:cNvSpPr>
          <p:nvPr>
            <p:ph type="sldNum" sz="quarter" idx="10"/>
          </p:nvPr>
        </p:nvSpPr>
        <p:spPr>
          <a:ln/>
        </p:spPr>
        <p:txBody>
          <a:bodyPr/>
          <a:lstStyle>
            <a:lvl1pPr>
              <a:defRPr/>
            </a:lvl1pPr>
          </a:lstStyle>
          <a:p>
            <a:fld id="{37079C98-A976-904D-9185-5FED13E091C9}" type="slidenum">
              <a:rPr lang="en-US" altLang="en-US"/>
              <a:pPr/>
              <a:t>‹#›</a:t>
            </a:fld>
            <a:endParaRPr lang="en-US" altLang="en-US"/>
          </a:p>
        </p:txBody>
      </p:sp>
    </p:spTree>
    <p:extLst>
      <p:ext uri="{BB962C8B-B14F-4D97-AF65-F5344CB8AC3E}">
        <p14:creationId xmlns:p14="http://schemas.microsoft.com/office/powerpoint/2010/main" val="36570892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sym typeface="Arial" pitchFamily="32"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Box 3">
            <a:extLst>
              <a:ext uri="{FF2B5EF4-FFF2-40B4-BE49-F238E27FC236}">
                <a16:creationId xmlns:a16="http://schemas.microsoft.com/office/drawing/2014/main" id="{F1DB7687-C997-A03E-C47B-E91E1EA26344}"/>
              </a:ext>
            </a:extLst>
          </p:cNvPr>
          <p:cNvSpPr txBox="1">
            <a:spLocks noGrp="1" noChangeArrowheads="1"/>
          </p:cNvSpPr>
          <p:nvPr>
            <p:ph type="sldNum" sz="quarter" idx="10"/>
          </p:nvPr>
        </p:nvSpPr>
        <p:spPr>
          <a:ln/>
        </p:spPr>
        <p:txBody>
          <a:bodyPr/>
          <a:lstStyle>
            <a:lvl1pPr>
              <a:defRPr/>
            </a:lvl1pPr>
          </a:lstStyle>
          <a:p>
            <a:fld id="{AF74F9BE-CCE5-B744-BAA8-9D3E91EAA342}" type="slidenum">
              <a:rPr lang="en-US" altLang="en-US"/>
              <a:pPr/>
              <a:t>‹#›</a:t>
            </a:fld>
            <a:endParaRPr lang="en-US" altLang="en-US"/>
          </a:p>
        </p:txBody>
      </p:sp>
    </p:spTree>
    <p:extLst>
      <p:ext uri="{BB962C8B-B14F-4D97-AF65-F5344CB8AC3E}">
        <p14:creationId xmlns:p14="http://schemas.microsoft.com/office/powerpoint/2010/main" val="98837838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3A3C248F-B836-F0A8-9FDE-0885A6F9055F}"/>
              </a:ext>
            </a:extLst>
          </p:cNvPr>
          <p:cNvSpPr>
            <a:spLocks noGrp="1" noChangeArrowheads="1"/>
          </p:cNvSpPr>
          <p:nvPr>
            <p:ph type="title"/>
          </p:nvPr>
        </p:nvSpPr>
        <p:spPr bwMode="auto">
          <a:xfrm>
            <a:off x="685800" y="3810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ctr" anchorCtr="0" compatLnSpc="1">
            <a:prstTxWarp prst="textNoShape">
              <a:avLst/>
            </a:prstTxWarp>
          </a:bodyPr>
          <a:lstStyle/>
          <a:p>
            <a:pPr lvl="0"/>
            <a:r>
              <a:rPr lang="en-US" altLang="en-US">
                <a:sym typeface="Arial" panose="020B0604020202020204" pitchFamily="34" charset="0"/>
              </a:rPr>
              <a:t>Click to edit Master title style</a:t>
            </a:r>
          </a:p>
        </p:txBody>
      </p:sp>
      <p:sp>
        <p:nvSpPr>
          <p:cNvPr id="1027" name="Rectangle 2">
            <a:extLst>
              <a:ext uri="{FF2B5EF4-FFF2-40B4-BE49-F238E27FC236}">
                <a16:creationId xmlns:a16="http://schemas.microsoft.com/office/drawing/2014/main" id="{8404FC03-5317-7DC1-CB76-611640CF0BF6}"/>
              </a:ext>
            </a:extLst>
          </p:cNvPr>
          <p:cNvSpPr>
            <a:spLocks noGrp="1" noChangeArrowheads="1"/>
          </p:cNvSpPr>
          <p:nvPr>
            <p:ph type="body" idx="1"/>
          </p:nvPr>
        </p:nvSpPr>
        <p:spPr bwMode="auto">
          <a:xfrm>
            <a:off x="685800" y="19812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t" anchorCtr="0" compatLnSpc="1">
            <a:prstTxWarp prst="textNoShape">
              <a:avLst/>
            </a:prstTxWarp>
          </a:bodyPr>
          <a:lstStyle/>
          <a:p>
            <a:pPr lvl="0"/>
            <a:r>
              <a:rPr lang="en-US" altLang="en-US">
                <a:sym typeface="Arial" panose="020B0604020202020204" pitchFamily="34" charset="0"/>
              </a:rPr>
              <a:t>Click to edit Master text styles</a:t>
            </a:r>
          </a:p>
          <a:p>
            <a:pPr lvl="1"/>
            <a:r>
              <a:rPr lang="en-US" altLang="en-US">
                <a:sym typeface="Arial" panose="020B0604020202020204" pitchFamily="34" charset="0"/>
              </a:rPr>
              <a:t>Second level</a:t>
            </a:r>
          </a:p>
          <a:p>
            <a:pPr lvl="2"/>
            <a:r>
              <a:rPr lang="en-US" altLang="en-US">
                <a:sym typeface="Arial" panose="020B0604020202020204" pitchFamily="34" charset="0"/>
              </a:rPr>
              <a:t>Third level</a:t>
            </a:r>
          </a:p>
          <a:p>
            <a:pPr lvl="3"/>
            <a:r>
              <a:rPr lang="en-US" altLang="en-US">
                <a:sym typeface="Arial" panose="020B0604020202020204" pitchFamily="34" charset="0"/>
              </a:rPr>
              <a:t>Fourth level</a:t>
            </a:r>
          </a:p>
          <a:p>
            <a:pPr lvl="4"/>
            <a:r>
              <a:rPr lang="en-US" altLang="en-US">
                <a:sym typeface="Arial" panose="020B0604020202020204" pitchFamily="34" charset="0"/>
              </a:rPr>
              <a:t>Fifth level</a:t>
            </a:r>
          </a:p>
        </p:txBody>
      </p:sp>
      <p:sp>
        <p:nvSpPr>
          <p:cNvPr id="2" name="Text Box 3">
            <a:extLst>
              <a:ext uri="{FF2B5EF4-FFF2-40B4-BE49-F238E27FC236}">
                <a16:creationId xmlns:a16="http://schemas.microsoft.com/office/drawing/2014/main" id="{7EBE2DD2-E556-E040-BBBC-8178BA0B8C80}"/>
              </a:ext>
            </a:extLst>
          </p:cNvPr>
          <p:cNvSpPr txBox="1">
            <a:spLocks noGrp="1" noChangeArrowheads="1"/>
          </p:cNvSpPr>
          <p:nvPr>
            <p:ph type="sldNum" sz="quarter" idx="4"/>
          </p:nvPr>
        </p:nvSpPr>
        <p:spPr bwMode="auto">
          <a:xfrm>
            <a:off x="7348538" y="6248400"/>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eaLnBrk="1" hangingPunct="1">
              <a:defRPr sz="1400">
                <a:solidFill>
                  <a:schemeClr val="tx1"/>
                </a:solidFill>
              </a:defRPr>
            </a:lvl1pPr>
          </a:lstStyle>
          <a:p>
            <a:fld id="{8376D637-310D-6544-8D07-64FDB76A8FA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hf hdr="0" ftr="0" dt="0"/>
  <p:txStyles>
    <p:titleStyle>
      <a:lvl1pPr marL="39688" indent="-39688" algn="ctr" rtl="0" eaLnBrk="0" fontAlgn="base" hangingPunct="0">
        <a:spcBef>
          <a:spcPct val="0"/>
        </a:spcBef>
        <a:spcAft>
          <a:spcPct val="0"/>
        </a:spcAft>
        <a:defRPr sz="4400">
          <a:solidFill>
            <a:schemeClr val="tx1"/>
          </a:solidFill>
          <a:latin typeface="+mj-lt"/>
          <a:ea typeface="+mj-ea"/>
          <a:cs typeface="+mj-cs"/>
          <a:sym typeface="Arial" panose="020B0604020202020204" pitchFamily="34" charset="0"/>
        </a:defRPr>
      </a:lvl1pPr>
      <a:lvl2pPr marL="39688" indent="-39688" algn="ctr" rtl="0" eaLnBrk="0" fontAlgn="base" hangingPunct="0">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anose="020B0604020202020204" pitchFamily="34" charset="0"/>
        </a:defRPr>
      </a:lvl2pPr>
      <a:lvl3pPr marL="39688" indent="-39688" algn="ctr" rtl="0" eaLnBrk="0" fontAlgn="base" hangingPunct="0">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anose="020B0604020202020204" pitchFamily="34" charset="0"/>
        </a:defRPr>
      </a:lvl3pPr>
      <a:lvl4pPr marL="39688" indent="-39688" algn="ctr" rtl="0" eaLnBrk="0" fontAlgn="base" hangingPunct="0">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anose="020B0604020202020204" pitchFamily="34" charset="0"/>
        </a:defRPr>
      </a:lvl4pPr>
      <a:lvl5pPr marL="39688" indent="-39688" algn="ctr" rtl="0" eaLnBrk="0" fontAlgn="base" hangingPunct="0">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anose="020B0604020202020204" pitchFamily="34" charset="0"/>
        </a:defRPr>
      </a:lvl5pPr>
      <a:lvl6pPr marL="496888" algn="ctr" rtl="0" fontAlgn="base">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itchFamily="32" charset="0"/>
        </a:defRPr>
      </a:lvl6pPr>
      <a:lvl7pPr marL="954088" algn="ctr" rtl="0" fontAlgn="base">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itchFamily="32" charset="0"/>
        </a:defRPr>
      </a:lvl7pPr>
      <a:lvl8pPr marL="1411288" algn="ctr" rtl="0" fontAlgn="base">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itchFamily="32" charset="0"/>
        </a:defRPr>
      </a:lvl8pPr>
      <a:lvl9pPr marL="1868488" algn="ctr" rtl="0" fontAlgn="base">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itchFamily="32" charset="0"/>
        </a:defRPr>
      </a:lvl9pPr>
    </p:titleStyle>
    <p:bodyStyle>
      <a:lvl1pPr marL="382588" indent="-342900" algn="l" rtl="0" eaLnBrk="0" fontAlgn="base" hangingPunct="0">
        <a:spcBef>
          <a:spcPts val="700"/>
        </a:spcBef>
        <a:spcAft>
          <a:spcPct val="0"/>
        </a:spcAft>
        <a:buSzPct val="100000"/>
        <a:buFont typeface="Arial" panose="020B0604020202020204" pitchFamily="34" charset="0"/>
        <a:buChar char="•"/>
        <a:defRPr sz="3200">
          <a:solidFill>
            <a:schemeClr val="tx1"/>
          </a:solidFill>
          <a:latin typeface="+mn-lt"/>
          <a:ea typeface="+mn-ea"/>
          <a:cs typeface="+mn-cs"/>
          <a:sym typeface="Arial" panose="020B0604020202020204" pitchFamily="34" charset="0"/>
        </a:defRPr>
      </a:lvl1pPr>
      <a:lvl2pPr marL="731838" indent="-285750" algn="l" rtl="0" eaLnBrk="0" fontAlgn="base" hangingPunct="0">
        <a:spcBef>
          <a:spcPts val="600"/>
        </a:spcBef>
        <a:spcAft>
          <a:spcPct val="0"/>
        </a:spcAft>
        <a:buSzPct val="100000"/>
        <a:buFont typeface="Arial" panose="020B0604020202020204" pitchFamily="34" charset="0"/>
        <a:buChar char="–"/>
        <a:defRPr sz="2800">
          <a:solidFill>
            <a:schemeClr val="tx1"/>
          </a:solidFill>
          <a:latin typeface="+mn-lt"/>
          <a:ea typeface="+mn-ea"/>
          <a:cs typeface="+mn-cs"/>
          <a:sym typeface="Arial" panose="020B0604020202020204" pitchFamily="34" charset="0"/>
        </a:defRPr>
      </a:lvl2pPr>
      <a:lvl3pPr marL="1131888" indent="-228600" algn="l" rtl="0" eaLnBrk="0" fontAlgn="base" hangingPunct="0">
        <a:spcBef>
          <a:spcPts val="600"/>
        </a:spcBef>
        <a:spcAft>
          <a:spcPct val="0"/>
        </a:spcAft>
        <a:buSzPct val="100000"/>
        <a:buFont typeface="Arial" panose="020B0604020202020204" pitchFamily="34" charset="0"/>
        <a:buChar char="•"/>
        <a:defRPr sz="2400">
          <a:solidFill>
            <a:schemeClr val="tx1"/>
          </a:solidFill>
          <a:latin typeface="+mn-lt"/>
          <a:ea typeface="+mn-ea"/>
          <a:cs typeface="+mn-cs"/>
          <a:sym typeface="Arial" panose="020B0604020202020204" pitchFamily="34" charset="0"/>
        </a:defRPr>
      </a:lvl3pPr>
      <a:lvl4pPr marL="1589088" indent="-228600" algn="l" rtl="0" eaLnBrk="0" fontAlgn="base" hangingPunct="0">
        <a:spcBef>
          <a:spcPts val="500"/>
        </a:spcBef>
        <a:spcAft>
          <a:spcPct val="0"/>
        </a:spcAft>
        <a:buSzPct val="100000"/>
        <a:buFont typeface="Arial" panose="020B0604020202020204" pitchFamily="34" charset="0"/>
        <a:buChar char="–"/>
        <a:defRPr sz="2000">
          <a:solidFill>
            <a:schemeClr val="tx1"/>
          </a:solidFill>
          <a:latin typeface="+mn-lt"/>
          <a:ea typeface="+mn-ea"/>
          <a:cs typeface="+mn-cs"/>
          <a:sym typeface="Arial" panose="020B0604020202020204" pitchFamily="34" charset="0"/>
        </a:defRPr>
      </a:lvl4pPr>
      <a:lvl5pPr marL="2046288" indent="-228600" algn="l" rtl="0" eaLnBrk="0" fontAlgn="base" hangingPunct="0">
        <a:spcBef>
          <a:spcPts val="500"/>
        </a:spcBef>
        <a:spcAft>
          <a:spcPct val="0"/>
        </a:spcAft>
        <a:buSzPct val="100000"/>
        <a:buFont typeface="Arial" panose="020B0604020202020204" pitchFamily="34" charset="0"/>
        <a:buChar char="»"/>
        <a:defRPr sz="2000">
          <a:solidFill>
            <a:schemeClr val="tx1"/>
          </a:solidFill>
          <a:latin typeface="+mn-lt"/>
          <a:ea typeface="+mn-ea"/>
          <a:cs typeface="+mn-cs"/>
          <a:sym typeface="Arial" panose="020B0604020202020204" pitchFamily="34" charset="0"/>
        </a:defRPr>
      </a:lvl5pPr>
      <a:lvl6pPr marL="2503488" indent="-228600" algn="l" rtl="0" fontAlgn="base">
        <a:spcBef>
          <a:spcPts val="500"/>
        </a:spcBef>
        <a:spcAft>
          <a:spcPct val="0"/>
        </a:spcAft>
        <a:buSzPct val="100000"/>
        <a:buFont typeface="Arial" pitchFamily="32" charset="0"/>
        <a:buChar char="»"/>
        <a:defRPr sz="2000">
          <a:solidFill>
            <a:schemeClr val="tx1"/>
          </a:solidFill>
          <a:latin typeface="+mn-lt"/>
          <a:ea typeface="+mn-ea"/>
          <a:cs typeface="+mn-cs"/>
          <a:sym typeface="Arial" pitchFamily="32" charset="0"/>
        </a:defRPr>
      </a:lvl6pPr>
      <a:lvl7pPr marL="2960688" indent="-228600" algn="l" rtl="0" fontAlgn="base">
        <a:spcBef>
          <a:spcPts val="500"/>
        </a:spcBef>
        <a:spcAft>
          <a:spcPct val="0"/>
        </a:spcAft>
        <a:buSzPct val="100000"/>
        <a:buFont typeface="Arial" pitchFamily="32" charset="0"/>
        <a:buChar char="»"/>
        <a:defRPr sz="2000">
          <a:solidFill>
            <a:schemeClr val="tx1"/>
          </a:solidFill>
          <a:latin typeface="+mn-lt"/>
          <a:ea typeface="+mn-ea"/>
          <a:cs typeface="+mn-cs"/>
          <a:sym typeface="Arial" pitchFamily="32" charset="0"/>
        </a:defRPr>
      </a:lvl7pPr>
      <a:lvl8pPr marL="3417888" indent="-228600" algn="l" rtl="0" fontAlgn="base">
        <a:spcBef>
          <a:spcPts val="500"/>
        </a:spcBef>
        <a:spcAft>
          <a:spcPct val="0"/>
        </a:spcAft>
        <a:buSzPct val="100000"/>
        <a:buFont typeface="Arial" pitchFamily="32" charset="0"/>
        <a:buChar char="»"/>
        <a:defRPr sz="2000">
          <a:solidFill>
            <a:schemeClr val="tx1"/>
          </a:solidFill>
          <a:latin typeface="+mn-lt"/>
          <a:ea typeface="+mn-ea"/>
          <a:cs typeface="+mn-cs"/>
          <a:sym typeface="Arial" pitchFamily="32" charset="0"/>
        </a:defRPr>
      </a:lvl8pPr>
      <a:lvl9pPr marL="3875088" indent="-228600" algn="l" rtl="0" fontAlgn="base">
        <a:spcBef>
          <a:spcPts val="500"/>
        </a:spcBef>
        <a:spcAft>
          <a:spcPct val="0"/>
        </a:spcAft>
        <a:buSzPct val="100000"/>
        <a:buFont typeface="Arial" pitchFamily="32" charset="0"/>
        <a:buChar char="»"/>
        <a:defRPr sz="2000">
          <a:solidFill>
            <a:schemeClr val="tx1"/>
          </a:solidFill>
          <a:latin typeface="+mn-lt"/>
          <a:ea typeface="+mn-ea"/>
          <a:cs typeface="+mn-cs"/>
          <a:sym typeface="Arial" pitchFamily="32"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tiff"/><Relationship Id="rId1" Type="http://schemas.openxmlformats.org/officeDocument/2006/relationships/slideLayout" Target="../slideLayouts/slideLayout2.xml"/><Relationship Id="rId4" Type="http://schemas.openxmlformats.org/officeDocument/2006/relationships/image" Target="../media/image13.tiff"/></Relationships>
</file>

<file path=ppt/slides/_rels/slide12.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829A"/>
        </a:solidFill>
        <a:effectLst/>
      </p:bgPr>
    </p:bg>
    <p:spTree>
      <p:nvGrpSpPr>
        <p:cNvPr id="1" name=""/>
        <p:cNvGrpSpPr/>
        <p:nvPr/>
      </p:nvGrpSpPr>
      <p:grpSpPr>
        <a:xfrm>
          <a:off x="0" y="0"/>
          <a:ext cx="0" cy="0"/>
          <a:chOff x="0" y="0"/>
          <a:chExt cx="0" cy="0"/>
        </a:xfrm>
      </p:grpSpPr>
      <p:sp>
        <p:nvSpPr>
          <p:cNvPr id="16385" name="Rectangle 1">
            <a:extLst>
              <a:ext uri="{FF2B5EF4-FFF2-40B4-BE49-F238E27FC236}">
                <a16:creationId xmlns:a16="http://schemas.microsoft.com/office/drawing/2014/main" id="{344F1DAB-94AF-EF18-B7E6-C27F64D6FA00}"/>
              </a:ext>
            </a:extLst>
          </p:cNvPr>
          <p:cNvSpPr>
            <a:spLocks/>
          </p:cNvSpPr>
          <p:nvPr/>
        </p:nvSpPr>
        <p:spPr bwMode="auto">
          <a:xfrm>
            <a:off x="4533900" y="4114800"/>
            <a:ext cx="3975100"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37931725" indent="-37474525">
              <a:defRPr sz="2400">
                <a:solidFill>
                  <a:srgbClr val="000000"/>
                </a:solidFill>
                <a:latin typeface="Arial" panose="020B0604020202020204" pitchFamily="34" charset="0"/>
                <a:ea typeface="ヒラギノ角ゴ Pro W3" charset="-128"/>
                <a:sym typeface="Arial" panose="020B0604020202020204" pitchFamily="34" charset="0"/>
              </a:defRPr>
            </a:lvl2pPr>
            <a:lvl3pPr marL="1346200" indent="-444500">
              <a:defRPr sz="2400">
                <a:solidFill>
                  <a:srgbClr val="000000"/>
                </a:solidFill>
                <a:latin typeface="Arial" panose="020B0604020202020204" pitchFamily="34" charset="0"/>
                <a:ea typeface="ヒラギノ角ゴ Pro W3" charset="-128"/>
                <a:sym typeface="Arial" panose="020B0604020202020204" pitchFamily="34" charset="0"/>
              </a:defRPr>
            </a:lvl3pPr>
            <a:lvl4pPr marL="1701800" indent="-4445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44700" indent="-4445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01900" indent="-4445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59100" indent="-4445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16300" indent="-4445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73500" indent="-4445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pPr algn="ctr" eaLnBrk="1" hangingPunct="1"/>
            <a:r>
              <a:rPr lang="en-US" altLang="en-US" sz="2900" b="1">
                <a:solidFill>
                  <a:schemeClr val="tx1"/>
                </a:solidFill>
                <a:latin typeface="Gill Sans" panose="020B0502020104020203" pitchFamily="34" charset="-79"/>
                <a:sym typeface="Gill Sans" panose="020B0502020104020203" pitchFamily="34" charset="-79"/>
              </a:rPr>
              <a:t>The History </a:t>
            </a:r>
          </a:p>
          <a:p>
            <a:pPr algn="ctr" eaLnBrk="1" hangingPunct="1"/>
            <a:endParaRPr lang="en-US" altLang="en-US" sz="2900" b="1">
              <a:solidFill>
                <a:schemeClr val="tx1"/>
              </a:solidFill>
              <a:latin typeface="Gill Sans" panose="020B0502020104020203" pitchFamily="34" charset="-79"/>
              <a:sym typeface="Gill Sans" panose="020B0502020104020203" pitchFamily="34" charset="-79"/>
            </a:endParaRPr>
          </a:p>
          <a:p>
            <a:pPr algn="ctr" eaLnBrk="1" hangingPunct="1"/>
            <a:r>
              <a:rPr lang="en-US" altLang="en-US" sz="2900" b="1">
                <a:solidFill>
                  <a:schemeClr val="tx1"/>
                </a:solidFill>
                <a:latin typeface="Gill Sans" panose="020B0502020104020203" pitchFamily="34" charset="-79"/>
                <a:sym typeface="Gill Sans" panose="020B0502020104020203" pitchFamily="34" charset="-79"/>
              </a:rPr>
              <a:t>of the </a:t>
            </a:r>
          </a:p>
          <a:p>
            <a:pPr algn="ctr" eaLnBrk="1" hangingPunct="1"/>
            <a:endParaRPr lang="en-US" altLang="en-US" sz="2900" b="1">
              <a:solidFill>
                <a:schemeClr val="tx1"/>
              </a:solidFill>
              <a:latin typeface="Gill Sans" panose="020B0502020104020203" pitchFamily="34" charset="-79"/>
              <a:sym typeface="Gill Sans" panose="020B0502020104020203" pitchFamily="34" charset="-79"/>
            </a:endParaRPr>
          </a:p>
          <a:p>
            <a:pPr algn="ctr" eaLnBrk="1" hangingPunct="1"/>
            <a:r>
              <a:rPr lang="en-US" altLang="en-US" sz="2900" b="1">
                <a:solidFill>
                  <a:schemeClr val="tx1"/>
                </a:solidFill>
                <a:latin typeface="Gill Sans" panose="020B0502020104020203" pitchFamily="34" charset="-79"/>
                <a:sym typeface="Gill Sans" panose="020B0502020104020203" pitchFamily="34" charset="-79"/>
              </a:rPr>
              <a:t>History of the Body </a:t>
            </a:r>
          </a:p>
        </p:txBody>
      </p:sp>
      <p:pic>
        <p:nvPicPr>
          <p:cNvPr id="13315" name="Picture 2">
            <a:extLst>
              <a:ext uri="{FF2B5EF4-FFF2-40B4-BE49-F238E27FC236}">
                <a16:creationId xmlns:a16="http://schemas.microsoft.com/office/drawing/2014/main" id="{20808B8D-A42A-9FF7-D8CD-573B143D7C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00" y="635000"/>
            <a:ext cx="5080000" cy="557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3">
            <a:extLst>
              <a:ext uri="{FF2B5EF4-FFF2-40B4-BE49-F238E27FC236}">
                <a16:creationId xmlns:a16="http://schemas.microsoft.com/office/drawing/2014/main" id="{F62DAF5D-87BB-5A9E-A07D-7884508AF346}"/>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7193C444-446C-3A4F-B766-7F7C3BDB0D04}" type="slidenum">
              <a:rPr lang="en-US" altLang="en-US" sz="1400">
                <a:solidFill>
                  <a:schemeClr val="tx1"/>
                </a:solidFill>
              </a:rPr>
              <a:pPr/>
              <a:t>10</a:t>
            </a:fld>
            <a:endParaRPr lang="en-US" altLang="en-US" sz="1400">
              <a:solidFill>
                <a:schemeClr val="tx1"/>
              </a:solidFill>
            </a:endParaRPr>
          </a:p>
        </p:txBody>
      </p:sp>
      <p:sp>
        <p:nvSpPr>
          <p:cNvPr id="32770" name="TextBox 8">
            <a:extLst>
              <a:ext uri="{FF2B5EF4-FFF2-40B4-BE49-F238E27FC236}">
                <a16:creationId xmlns:a16="http://schemas.microsoft.com/office/drawing/2014/main" id="{1C94B4F1-6B52-39B4-4F2A-BBF158F258D3}"/>
              </a:ext>
            </a:extLst>
          </p:cNvPr>
          <p:cNvSpPr txBox="1">
            <a:spLocks noChangeArrowheads="1"/>
          </p:cNvSpPr>
          <p:nvPr/>
        </p:nvSpPr>
        <p:spPr bwMode="auto">
          <a:xfrm>
            <a:off x="1042988" y="908050"/>
            <a:ext cx="6305550" cy="637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dirty="0"/>
              <a:t>But ‘the bullshit’ commercial body beautiful culture also had a much darker side during the 1980s and 1990s...</a:t>
            </a:r>
          </a:p>
          <a:p>
            <a:endParaRPr lang="en-US" altLang="en-US" dirty="0"/>
          </a:p>
          <a:p>
            <a:r>
              <a:rPr lang="en-US" altLang="en-US" dirty="0"/>
              <a:t>		the AIDS crisis</a:t>
            </a:r>
          </a:p>
          <a:p>
            <a:endParaRPr lang="en-US" altLang="en-US" dirty="0"/>
          </a:p>
          <a:p>
            <a:r>
              <a:rPr lang="en-US" altLang="en-US" dirty="0"/>
              <a:t>Beautiful young bodies were being ravaged and killed by a mysterious new disease. </a:t>
            </a:r>
          </a:p>
          <a:p>
            <a:endParaRPr lang="en-US" altLang="en-US" dirty="0"/>
          </a:p>
          <a:p>
            <a:r>
              <a:rPr lang="en-US" altLang="en-US" dirty="0"/>
              <a:t>The new ‘plague’ was immediately identified as being related to the ‘deviant’ sexual practices of the --  back then – still heavily marginalized gay community. </a:t>
            </a:r>
          </a:p>
          <a:p>
            <a:endParaRPr lang="en-US" altLang="en-US" dirty="0"/>
          </a:p>
          <a:p>
            <a:endParaRPr lang="en-US" altLang="en-US" dirty="0"/>
          </a:p>
          <a:p>
            <a:endParaRPr lang="en-US" altLang="en-US" dirty="0"/>
          </a:p>
          <a:p>
            <a:endParaRPr lang="en-US" altLang="en-US"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3">
            <a:extLst>
              <a:ext uri="{FF2B5EF4-FFF2-40B4-BE49-F238E27FC236}">
                <a16:creationId xmlns:a16="http://schemas.microsoft.com/office/drawing/2014/main" id="{E616C493-2026-1534-5048-68C1D886D01E}"/>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FC0DD2F5-72B1-F540-97EB-04441DDEE4CE}" type="slidenum">
              <a:rPr lang="en-US" altLang="en-US" sz="1400">
                <a:solidFill>
                  <a:schemeClr val="tx1"/>
                </a:solidFill>
              </a:rPr>
              <a:pPr/>
              <a:t>11</a:t>
            </a:fld>
            <a:endParaRPr lang="en-US" altLang="en-US" sz="1400">
              <a:solidFill>
                <a:schemeClr val="tx1"/>
              </a:solidFill>
            </a:endParaRPr>
          </a:p>
        </p:txBody>
      </p:sp>
      <p:pic>
        <p:nvPicPr>
          <p:cNvPr id="33794" name="Picture 6">
            <a:extLst>
              <a:ext uri="{FF2B5EF4-FFF2-40B4-BE49-F238E27FC236}">
                <a16:creationId xmlns:a16="http://schemas.microsoft.com/office/drawing/2014/main" id="{A3B353E8-9199-EE1E-F055-1C256F382D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3950" y="4724400"/>
            <a:ext cx="3852863"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Picture 7">
            <a:extLst>
              <a:ext uri="{FF2B5EF4-FFF2-40B4-BE49-F238E27FC236}">
                <a16:creationId xmlns:a16="http://schemas.microsoft.com/office/drawing/2014/main" id="{5121DC94-6182-B50E-3C22-9343704AC6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4276725"/>
            <a:ext cx="2484438" cy="248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extBox 8">
            <a:extLst>
              <a:ext uri="{FF2B5EF4-FFF2-40B4-BE49-F238E27FC236}">
                <a16:creationId xmlns:a16="http://schemas.microsoft.com/office/drawing/2014/main" id="{18A3AF0D-B9B4-C0A4-163C-25BC401B7F73}"/>
              </a:ext>
            </a:extLst>
          </p:cNvPr>
          <p:cNvSpPr txBox="1">
            <a:spLocks noChangeArrowheads="1"/>
          </p:cNvSpPr>
          <p:nvPr/>
        </p:nvSpPr>
        <p:spPr bwMode="auto">
          <a:xfrm>
            <a:off x="7516813" y="4508500"/>
            <a:ext cx="1382712"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endParaRPr lang="en-US" altLang="en-US"/>
          </a:p>
          <a:p>
            <a:endParaRPr lang="en-US" altLang="en-US"/>
          </a:p>
          <a:p>
            <a:endParaRPr lang="en-US" altLang="en-US"/>
          </a:p>
          <a:p>
            <a:endParaRPr lang="en-US" altLang="en-US"/>
          </a:p>
          <a:p>
            <a:r>
              <a:rPr lang="en-US" altLang="en-US"/>
              <a:t>ACT UP</a:t>
            </a:r>
          </a:p>
        </p:txBody>
      </p:sp>
      <p:sp>
        <p:nvSpPr>
          <p:cNvPr id="33797" name="TextBox 9">
            <a:extLst>
              <a:ext uri="{FF2B5EF4-FFF2-40B4-BE49-F238E27FC236}">
                <a16:creationId xmlns:a16="http://schemas.microsoft.com/office/drawing/2014/main" id="{B6948B5C-C47A-7BAB-69D0-88F4066FC65E}"/>
              </a:ext>
            </a:extLst>
          </p:cNvPr>
          <p:cNvSpPr txBox="1">
            <a:spLocks noChangeArrowheads="1"/>
          </p:cNvSpPr>
          <p:nvPr/>
        </p:nvSpPr>
        <p:spPr bwMode="auto">
          <a:xfrm>
            <a:off x="179388" y="476250"/>
            <a:ext cx="106029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dirty="0"/>
              <a:t>The rise of a new activist gay culture different from the 1960/70s</a:t>
            </a:r>
          </a:p>
          <a:p>
            <a:endParaRPr lang="en-US" altLang="en-US" dirty="0"/>
          </a:p>
          <a:p>
            <a:r>
              <a:rPr lang="en-US" altLang="en-US" dirty="0"/>
              <a:t>	               ‘We are dying and that is real’</a:t>
            </a:r>
          </a:p>
          <a:p>
            <a:endParaRPr lang="en-US" altLang="en-US" dirty="0"/>
          </a:p>
        </p:txBody>
      </p:sp>
      <p:pic>
        <p:nvPicPr>
          <p:cNvPr id="33798" name="Picture 10">
            <a:extLst>
              <a:ext uri="{FF2B5EF4-FFF2-40B4-BE49-F238E27FC236}">
                <a16:creationId xmlns:a16="http://schemas.microsoft.com/office/drawing/2014/main" id="{B48FF780-4A41-51D4-C7BC-BD437A5516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1844675"/>
            <a:ext cx="350520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B49C1929-D3C3-4CDD-D336-8E5B90C96CC3}"/>
              </a:ext>
            </a:extLst>
          </p:cNvPr>
          <p:cNvSpPr txBox="1"/>
          <p:nvPr/>
        </p:nvSpPr>
        <p:spPr>
          <a:xfrm>
            <a:off x="6084169" y="2262188"/>
            <a:ext cx="2592288" cy="1200329"/>
          </a:xfrm>
          <a:prstGeom prst="rect">
            <a:avLst/>
          </a:prstGeom>
          <a:noFill/>
        </p:spPr>
        <p:txBody>
          <a:bodyPr wrap="square" rtlCol="0">
            <a:spAutoFit/>
          </a:bodyPr>
          <a:lstStyle/>
          <a:p>
            <a:r>
              <a:rPr lang="en-US" sz="1800" dirty="0"/>
              <a:t>Aids fundamentally</a:t>
            </a:r>
          </a:p>
          <a:p>
            <a:r>
              <a:rPr lang="en-US" sz="1800" dirty="0"/>
              <a:t>questioned the authority of medicine and its institutions</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Number Placeholder 3">
            <a:extLst>
              <a:ext uri="{FF2B5EF4-FFF2-40B4-BE49-F238E27FC236}">
                <a16:creationId xmlns:a16="http://schemas.microsoft.com/office/drawing/2014/main" id="{707ACB3C-4772-DA4C-5220-8E798530760E}"/>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A69C4C9C-CB52-7147-A544-95EF7C4F74FC}" type="slidenum">
              <a:rPr lang="en-US" altLang="en-US" sz="1400">
                <a:solidFill>
                  <a:schemeClr val="tx1"/>
                </a:solidFill>
              </a:rPr>
              <a:pPr/>
              <a:t>12</a:t>
            </a:fld>
            <a:endParaRPr lang="en-US" altLang="en-US" sz="1400">
              <a:solidFill>
                <a:schemeClr val="tx1"/>
              </a:solidFill>
            </a:endParaRPr>
          </a:p>
        </p:txBody>
      </p:sp>
      <p:pic>
        <p:nvPicPr>
          <p:cNvPr id="34818" name="Picture 4">
            <a:extLst>
              <a:ext uri="{FF2B5EF4-FFF2-40B4-BE49-F238E27FC236}">
                <a16:creationId xmlns:a16="http://schemas.microsoft.com/office/drawing/2014/main" id="{6FF7C325-F190-97C3-369D-339613CC27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11" y="1826280"/>
            <a:ext cx="4176712" cy="296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Box 6">
            <a:extLst>
              <a:ext uri="{FF2B5EF4-FFF2-40B4-BE49-F238E27FC236}">
                <a16:creationId xmlns:a16="http://schemas.microsoft.com/office/drawing/2014/main" id="{881088FF-1169-125B-99BF-765EC33D81DD}"/>
              </a:ext>
            </a:extLst>
          </p:cNvPr>
          <p:cNvSpPr txBox="1">
            <a:spLocks noChangeArrowheads="1"/>
          </p:cNvSpPr>
          <p:nvPr/>
        </p:nvSpPr>
        <p:spPr bwMode="auto">
          <a:xfrm>
            <a:off x="539553" y="-99392"/>
            <a:ext cx="705663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pPr algn="ctr"/>
            <a:endParaRPr lang="en-US" altLang="en-US" dirty="0"/>
          </a:p>
          <a:p>
            <a:pPr algn="ctr"/>
            <a:r>
              <a:rPr lang="en-US" altLang="en-US" b="1" dirty="0"/>
              <a:t>But any crisis also brings commercial opportunities: the rise of social advertising in the 1990</a:t>
            </a:r>
          </a:p>
          <a:p>
            <a:endParaRPr lang="en-US" altLang="en-US" dirty="0"/>
          </a:p>
          <a:p>
            <a:endParaRPr lang="en-US" altLang="en-US" dirty="0"/>
          </a:p>
        </p:txBody>
      </p:sp>
      <p:sp>
        <p:nvSpPr>
          <p:cNvPr id="34820" name="TextBox 7">
            <a:extLst>
              <a:ext uri="{FF2B5EF4-FFF2-40B4-BE49-F238E27FC236}">
                <a16:creationId xmlns:a16="http://schemas.microsoft.com/office/drawing/2014/main" id="{E0FD600B-9387-A634-4CD5-45B08E38AACF}"/>
              </a:ext>
            </a:extLst>
          </p:cNvPr>
          <p:cNvSpPr txBox="1">
            <a:spLocks noChangeArrowheads="1"/>
          </p:cNvSpPr>
          <p:nvPr/>
        </p:nvSpPr>
        <p:spPr bwMode="auto">
          <a:xfrm>
            <a:off x="4204224" y="2007533"/>
            <a:ext cx="5249340"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2000" dirty="0"/>
              <a:t>Benetton’s AIDS </a:t>
            </a:r>
          </a:p>
          <a:p>
            <a:r>
              <a:rPr lang="en-US" altLang="en-US" sz="2000" dirty="0"/>
              <a:t>Awareness campaign,</a:t>
            </a:r>
          </a:p>
          <a:p>
            <a:r>
              <a:rPr lang="en-US" altLang="en-US" sz="2000" dirty="0"/>
              <a:t>1992, run by photographer Olivero Toscani</a:t>
            </a:r>
          </a:p>
          <a:p>
            <a:endParaRPr lang="en-US" altLang="en-US" sz="2000" dirty="0"/>
          </a:p>
          <a:p>
            <a:r>
              <a:rPr lang="en-US" altLang="en-US" sz="2000" dirty="0"/>
              <a:t>David Kirby dying at home surrounded by </a:t>
            </a:r>
          </a:p>
          <a:p>
            <a:r>
              <a:rPr lang="en-US" altLang="en-US" sz="2000" dirty="0"/>
              <a:t>his family (it was originally published in </a:t>
            </a:r>
            <a:r>
              <a:rPr lang="en-US" altLang="en-US" sz="2000" i="1" dirty="0"/>
              <a:t>Life Magazine,</a:t>
            </a:r>
            <a:r>
              <a:rPr lang="en-US" altLang="en-US" sz="2000" dirty="0"/>
              <a:t>1990)</a:t>
            </a:r>
          </a:p>
          <a:p>
            <a:endParaRPr lang="en-US" altLang="en-US" dirty="0"/>
          </a:p>
          <a:p>
            <a:endParaRPr lang="en-US" altLang="en-US" dirty="0"/>
          </a:p>
        </p:txBody>
      </p:sp>
      <p:sp>
        <p:nvSpPr>
          <p:cNvPr id="34821" name="TextBox 8">
            <a:extLst>
              <a:ext uri="{FF2B5EF4-FFF2-40B4-BE49-F238E27FC236}">
                <a16:creationId xmlns:a16="http://schemas.microsoft.com/office/drawing/2014/main" id="{412DF128-D9D8-BFEE-F2FE-A15AF33C766B}"/>
              </a:ext>
            </a:extLst>
          </p:cNvPr>
          <p:cNvSpPr txBox="1">
            <a:spLocks noChangeArrowheads="1"/>
          </p:cNvSpPr>
          <p:nvPr/>
        </p:nvSpPr>
        <p:spPr bwMode="auto">
          <a:xfrm>
            <a:off x="0" y="5445224"/>
            <a:ext cx="95710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1800" dirty="0"/>
              <a:t>Global brands start to sell their commercial products by linking them to ‘raising awareness’ campaigns of controversial social issues (e.g. environment, illness, poverty, sexuality etc.). While totally ‘normal’ today, such campaigns still caused widespread public outrage during the 1990s.</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139932-3E7D-579E-30BF-9028F7CAA3E2}"/>
            </a:ext>
          </a:extLst>
        </p:cNvPr>
        <p:cNvGrpSpPr/>
        <p:nvPr/>
      </p:nvGrpSpPr>
      <p:grpSpPr>
        <a:xfrm>
          <a:off x="0" y="0"/>
          <a:ext cx="0" cy="0"/>
          <a:chOff x="0" y="0"/>
          <a:chExt cx="0" cy="0"/>
        </a:xfrm>
      </p:grpSpPr>
      <p:pic>
        <p:nvPicPr>
          <p:cNvPr id="23554" name="Picture 1">
            <a:extLst>
              <a:ext uri="{FF2B5EF4-FFF2-40B4-BE49-F238E27FC236}">
                <a16:creationId xmlns:a16="http://schemas.microsoft.com/office/drawing/2014/main" id="{C721F06C-23FF-A879-E0C5-6470B8F693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4218" y="188640"/>
            <a:ext cx="3946525"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3555" name="Picture 2">
            <a:extLst>
              <a:ext uri="{FF2B5EF4-FFF2-40B4-BE49-F238E27FC236}">
                <a16:creationId xmlns:a16="http://schemas.microsoft.com/office/drawing/2014/main" id="{9A11AE39-4B12-7DB7-F604-298BAD50D789}"/>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560" y="1484784"/>
            <a:ext cx="7896001" cy="49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3556" name="TextBox 1">
            <a:extLst>
              <a:ext uri="{FF2B5EF4-FFF2-40B4-BE49-F238E27FC236}">
                <a16:creationId xmlns:a16="http://schemas.microsoft.com/office/drawing/2014/main" id="{2BB681B4-A98A-4A43-CFA1-7E6ED89C3478}"/>
              </a:ext>
            </a:extLst>
          </p:cNvPr>
          <p:cNvSpPr txBox="1">
            <a:spLocks noChangeArrowheads="1"/>
          </p:cNvSpPr>
          <p:nvPr/>
        </p:nvSpPr>
        <p:spPr bwMode="auto">
          <a:xfrm>
            <a:off x="0" y="188641"/>
            <a:ext cx="913962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dirty="0"/>
              <a:t>The theoretical answer to such social and cultural change during the 1990s was: The ‘somatic turn’</a:t>
            </a:r>
          </a:p>
        </p:txBody>
      </p:sp>
    </p:spTree>
    <p:extLst>
      <p:ext uri="{BB962C8B-B14F-4D97-AF65-F5344CB8AC3E}">
        <p14:creationId xmlns:p14="http://schemas.microsoft.com/office/powerpoint/2010/main" val="248304077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577" name="Picture 1">
            <a:extLst>
              <a:ext uri="{FF2B5EF4-FFF2-40B4-BE49-F238E27FC236}">
                <a16:creationId xmlns:a16="http://schemas.microsoft.com/office/drawing/2014/main" id="{3602B119-9388-875A-D8CA-1C1A7A3C21DA}"/>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 y="1181100"/>
            <a:ext cx="2767013" cy="444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0483" name="Picture 3" descr="url.jpg">
            <a:extLst>
              <a:ext uri="{FF2B5EF4-FFF2-40B4-BE49-F238E27FC236}">
                <a16:creationId xmlns:a16="http://schemas.microsoft.com/office/drawing/2014/main" id="{C4F1B823-B31C-348D-9A67-458A09D6459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144463"/>
            <a:ext cx="3810000" cy="584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a:extLst>
              <a:ext uri="{FF2B5EF4-FFF2-40B4-BE49-F238E27FC236}">
                <a16:creationId xmlns:a16="http://schemas.microsoft.com/office/drawing/2014/main" id="{A05DB772-82F6-D24F-E998-6D2AB13E819F}"/>
              </a:ext>
            </a:extLst>
          </p:cNvPr>
          <p:cNvSpPr txBox="1">
            <a:spLocks noChangeArrowheads="1"/>
          </p:cNvSpPr>
          <p:nvPr/>
        </p:nvSpPr>
        <p:spPr bwMode="auto">
          <a:xfrm>
            <a:off x="46038" y="333375"/>
            <a:ext cx="4670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b="1" dirty="0"/>
              <a:t>Is there a history of the body?</a:t>
            </a:r>
          </a:p>
        </p:txBody>
      </p:sp>
      <p:sp>
        <p:nvSpPr>
          <p:cNvPr id="20485" name="TextBox 5">
            <a:extLst>
              <a:ext uri="{FF2B5EF4-FFF2-40B4-BE49-F238E27FC236}">
                <a16:creationId xmlns:a16="http://schemas.microsoft.com/office/drawing/2014/main" id="{850CEE54-A26E-2164-21E5-960AA936FC03}"/>
              </a:ext>
            </a:extLst>
          </p:cNvPr>
          <p:cNvSpPr txBox="1">
            <a:spLocks noChangeArrowheads="1"/>
          </p:cNvSpPr>
          <p:nvPr/>
        </p:nvSpPr>
        <p:spPr bwMode="auto">
          <a:xfrm>
            <a:off x="0" y="5645150"/>
            <a:ext cx="5029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2000" dirty="0"/>
              <a:t>Annales School and the ‘history</a:t>
            </a:r>
          </a:p>
          <a:p>
            <a:r>
              <a:rPr lang="en-US" altLang="en-US" sz="2000" dirty="0"/>
              <a:t>of mentalities’</a:t>
            </a:r>
          </a:p>
        </p:txBody>
      </p:sp>
      <p:sp>
        <p:nvSpPr>
          <p:cNvPr id="20486" name="TextBox 6">
            <a:extLst>
              <a:ext uri="{FF2B5EF4-FFF2-40B4-BE49-F238E27FC236}">
                <a16:creationId xmlns:a16="http://schemas.microsoft.com/office/drawing/2014/main" id="{A62834FD-D26D-CAA3-7205-91E86AACFAB3}"/>
              </a:ext>
            </a:extLst>
          </p:cNvPr>
          <p:cNvSpPr txBox="1">
            <a:spLocks noChangeArrowheads="1"/>
          </p:cNvSpPr>
          <p:nvPr/>
        </p:nvSpPr>
        <p:spPr bwMode="auto">
          <a:xfrm>
            <a:off x="4572000" y="6132513"/>
            <a:ext cx="39465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2000" dirty="0"/>
              <a:t>Collective mentalities of the body to explain royal power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457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presetSubtype="0" fill="hold" nodeType="clickEffect">
                                  <p:stCondLst>
                                    <p:cond delay="0"/>
                                  </p:stCondLst>
                                  <p:childTnLst>
                                    <p:set>
                                      <p:cBhvr>
                                        <p:cTn id="10" dur="1" fill="hold">
                                          <p:stCondLst>
                                            <p:cond delay="499"/>
                                          </p:stCondLst>
                                        </p:cTn>
                                        <p:tgtEl>
                                          <p:spTgt spid="245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506" name="Picture 3" descr="url-1.jpg">
            <a:extLst>
              <a:ext uri="{FF2B5EF4-FFF2-40B4-BE49-F238E27FC236}">
                <a16:creationId xmlns:a16="http://schemas.microsoft.com/office/drawing/2014/main" id="{D0EE00D6-69F4-DC0D-3871-11C0D71A7E6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501650"/>
            <a:ext cx="2540000" cy="398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4" descr="images.jpg">
            <a:extLst>
              <a:ext uri="{FF2B5EF4-FFF2-40B4-BE49-F238E27FC236}">
                <a16:creationId xmlns:a16="http://schemas.microsoft.com/office/drawing/2014/main" id="{B6934295-8C1F-A768-2F0C-20308EC8525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1484313"/>
            <a:ext cx="25146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Box 2">
            <a:extLst>
              <a:ext uri="{FF2B5EF4-FFF2-40B4-BE49-F238E27FC236}">
                <a16:creationId xmlns:a16="http://schemas.microsoft.com/office/drawing/2014/main" id="{90C348C2-1AEE-8705-C4BC-7798D6A1C5B0}"/>
              </a:ext>
            </a:extLst>
          </p:cNvPr>
          <p:cNvSpPr txBox="1">
            <a:spLocks noChangeArrowheads="1"/>
          </p:cNvSpPr>
          <p:nvPr/>
        </p:nvSpPr>
        <p:spPr bwMode="auto">
          <a:xfrm>
            <a:off x="179388" y="4652963"/>
            <a:ext cx="78486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GB" altLang="en-US" sz="2000"/>
              <a:t>The grotesque body (inhered from folk culture and its carneval) is a concept, or literary trope, put forward by Russian literary critic Mikhail Bakhtin in his study of François Rabelais' work:</a:t>
            </a:r>
          </a:p>
          <a:p>
            <a:r>
              <a:rPr lang="en-GB" altLang="en-US" sz="2000"/>
              <a:t>	“The grotesque body (...) is a body in the act of becoming. It 	is never finished, never completed; it is continually built, 	created, and builds and creates another body.”</a:t>
            </a:r>
            <a:endParaRPr lang="en-US" altLang="en-US" sz="2000"/>
          </a:p>
        </p:txBody>
      </p:sp>
      <p:sp>
        <p:nvSpPr>
          <p:cNvPr id="21509" name="TextBox 3">
            <a:extLst>
              <a:ext uri="{FF2B5EF4-FFF2-40B4-BE49-F238E27FC236}">
                <a16:creationId xmlns:a16="http://schemas.microsoft.com/office/drawing/2014/main" id="{ED3C403D-E992-43A0-0F80-97A839DDE47E}"/>
              </a:ext>
            </a:extLst>
          </p:cNvPr>
          <p:cNvSpPr txBox="1">
            <a:spLocks noChangeArrowheads="1"/>
          </p:cNvSpPr>
          <p:nvPr/>
        </p:nvSpPr>
        <p:spPr bwMode="auto">
          <a:xfrm>
            <a:off x="574675" y="609600"/>
            <a:ext cx="43250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b="1" dirty="0"/>
              <a:t>Literature and Anthropology</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9FF6D"/>
        </a:solidFill>
        <a:effectLst/>
      </p:bgPr>
    </p:bg>
    <p:spTree>
      <p:nvGrpSpPr>
        <p:cNvPr id="1" name=""/>
        <p:cNvGrpSpPr/>
        <p:nvPr/>
      </p:nvGrpSpPr>
      <p:grpSpPr>
        <a:xfrm>
          <a:off x="0" y="0"/>
          <a:ext cx="0" cy="0"/>
          <a:chOff x="0" y="0"/>
          <a:chExt cx="0" cy="0"/>
        </a:xfrm>
      </p:grpSpPr>
      <p:pic>
        <p:nvPicPr>
          <p:cNvPr id="25601" name="Picture 1">
            <a:extLst>
              <a:ext uri="{FF2B5EF4-FFF2-40B4-BE49-F238E27FC236}">
                <a16:creationId xmlns:a16="http://schemas.microsoft.com/office/drawing/2014/main" id="{22E58590-31D6-A91F-48C4-C588CE4C231F}"/>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276872"/>
            <a:ext cx="205740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2531" name="Picture 3" descr="url.jpg">
            <a:extLst>
              <a:ext uri="{FF2B5EF4-FFF2-40B4-BE49-F238E27FC236}">
                <a16:creationId xmlns:a16="http://schemas.microsoft.com/office/drawing/2014/main" id="{592EC868-3504-B5D0-5D18-06BF34057B8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492896"/>
            <a:ext cx="2540000"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Box 1">
            <a:extLst>
              <a:ext uri="{FF2B5EF4-FFF2-40B4-BE49-F238E27FC236}">
                <a16:creationId xmlns:a16="http://schemas.microsoft.com/office/drawing/2014/main" id="{B6BED1F2-D87F-9363-CFA3-CCB626A99B88}"/>
              </a:ext>
            </a:extLst>
          </p:cNvPr>
          <p:cNvSpPr txBox="1">
            <a:spLocks noChangeArrowheads="1"/>
          </p:cNvSpPr>
          <p:nvPr/>
        </p:nvSpPr>
        <p:spPr bwMode="auto">
          <a:xfrm>
            <a:off x="611188" y="549275"/>
            <a:ext cx="8012112"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b="1" dirty="0"/>
              <a:t>Sociology</a:t>
            </a:r>
          </a:p>
          <a:p>
            <a:endParaRPr lang="en-US" altLang="en-US" dirty="0"/>
          </a:p>
          <a:p>
            <a:r>
              <a:rPr lang="en-US" altLang="en-US" dirty="0"/>
              <a:t>The disciplined body as the central feature of the ’civilizing process’ of Western societies</a:t>
            </a:r>
          </a:p>
        </p:txBody>
      </p:sp>
      <p:sp>
        <p:nvSpPr>
          <p:cNvPr id="3" name="TextBox 2">
            <a:extLst>
              <a:ext uri="{FF2B5EF4-FFF2-40B4-BE49-F238E27FC236}">
                <a16:creationId xmlns:a16="http://schemas.microsoft.com/office/drawing/2014/main" id="{74F93935-E6F2-B21D-2873-233D591BDE52}"/>
              </a:ext>
            </a:extLst>
          </p:cNvPr>
          <p:cNvSpPr txBox="1"/>
          <p:nvPr/>
        </p:nvSpPr>
        <p:spPr>
          <a:xfrm>
            <a:off x="0" y="6055768"/>
            <a:ext cx="9274884" cy="461665"/>
          </a:xfrm>
          <a:prstGeom prst="rect">
            <a:avLst/>
          </a:prstGeom>
          <a:noFill/>
        </p:spPr>
        <p:txBody>
          <a:bodyPr wrap="square" rtlCol="0">
            <a:spAutoFit/>
          </a:bodyPr>
          <a:lstStyle/>
          <a:p>
            <a:r>
              <a:rPr lang="en-US" dirty="0"/>
              <a:t>But the history of the body of the 1990s was theoretically different.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56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77" name="Picture 1">
            <a:extLst>
              <a:ext uri="{FF2B5EF4-FFF2-40B4-BE49-F238E27FC236}">
                <a16:creationId xmlns:a16="http://schemas.microsoft.com/office/drawing/2014/main" id="{3D6E46DF-1CF6-8B5C-167B-20018BDF19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563" y="4365625"/>
            <a:ext cx="2133600" cy="234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4578" name="TextBox 2">
            <a:extLst>
              <a:ext uri="{FF2B5EF4-FFF2-40B4-BE49-F238E27FC236}">
                <a16:creationId xmlns:a16="http://schemas.microsoft.com/office/drawing/2014/main" id="{CBD2EA51-C39B-E449-DF2B-A84D6FF3CDEC}"/>
              </a:ext>
            </a:extLst>
          </p:cNvPr>
          <p:cNvSpPr txBox="1">
            <a:spLocks noChangeArrowheads="1"/>
          </p:cNvSpPr>
          <p:nvPr/>
        </p:nvSpPr>
        <p:spPr bwMode="auto">
          <a:xfrm>
            <a:off x="755576" y="828288"/>
            <a:ext cx="6769100"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eaLnBrk="1" hangingPunct="1">
              <a:spcBef>
                <a:spcPct val="0"/>
              </a:spcBef>
              <a:buSzTx/>
              <a:buFontTx/>
              <a:buNone/>
            </a:pPr>
            <a:r>
              <a:rPr lang="en-US" altLang="en-US" sz="2400" b="1" dirty="0">
                <a:solidFill>
                  <a:srgbClr val="000000"/>
                </a:solidFill>
              </a:rPr>
              <a:t>The ‘Somatic Turn’ of the 1990s grew out of the ‘Linguistic Turn’ of the 1960s/70s</a:t>
            </a:r>
          </a:p>
          <a:p>
            <a:pPr eaLnBrk="1" hangingPunct="1">
              <a:spcBef>
                <a:spcPct val="0"/>
              </a:spcBef>
              <a:buSzTx/>
              <a:buFontTx/>
              <a:buNone/>
            </a:pPr>
            <a:endParaRPr lang="en-US" altLang="en-US" sz="2400" dirty="0">
              <a:solidFill>
                <a:srgbClr val="000000"/>
              </a:solidFill>
            </a:endParaRPr>
          </a:p>
          <a:p>
            <a:pPr eaLnBrk="1" hangingPunct="1">
              <a:spcBef>
                <a:spcPct val="0"/>
              </a:spcBef>
              <a:buSzTx/>
              <a:buFontTx/>
              <a:buNone/>
            </a:pPr>
            <a:r>
              <a:rPr lang="en-US" altLang="en-US" sz="2000" dirty="0">
                <a:solidFill>
                  <a:srgbClr val="000000"/>
                </a:solidFill>
              </a:rPr>
              <a:t>The rules of language become the </a:t>
            </a:r>
            <a:r>
              <a:rPr lang="en-US" altLang="en-US" sz="2000" u="sng" dirty="0">
                <a:solidFill>
                  <a:srgbClr val="000000"/>
                </a:solidFill>
              </a:rPr>
              <a:t>fundamental</a:t>
            </a:r>
            <a:r>
              <a:rPr lang="en-US" altLang="en-US" sz="2000" dirty="0">
                <a:solidFill>
                  <a:srgbClr val="000000"/>
                </a:solidFill>
              </a:rPr>
              <a:t> explanatory model and the irreducible basis of all expressions of human experiences and knowledge, including scientific knowledge of the human body</a:t>
            </a:r>
          </a:p>
          <a:p>
            <a:pPr eaLnBrk="1" hangingPunct="1">
              <a:spcBef>
                <a:spcPct val="0"/>
              </a:spcBef>
              <a:buSzTx/>
              <a:buFontTx/>
              <a:buNone/>
            </a:pPr>
            <a:endParaRPr lang="en-US" altLang="en-US" sz="2000" dirty="0">
              <a:solidFill>
                <a:srgbClr val="000000"/>
              </a:solidFill>
            </a:endParaRPr>
          </a:p>
          <a:p>
            <a:pPr eaLnBrk="1" hangingPunct="1">
              <a:spcBef>
                <a:spcPct val="0"/>
              </a:spcBef>
              <a:buSzTx/>
              <a:buFontTx/>
              <a:buNone/>
            </a:pPr>
            <a:r>
              <a:rPr lang="en-US" altLang="en-US" sz="2000" dirty="0">
                <a:solidFill>
                  <a:srgbClr val="000000"/>
                </a:solidFill>
              </a:rPr>
              <a:t>The body – and all the knowledge about it – becomes part of the rising academic debates over ‘knowledge/power’ and whether the body ’real’ or is a ‘social-cultural construction’ or ‘representation’) </a:t>
            </a:r>
          </a:p>
          <a:p>
            <a:pPr eaLnBrk="1" hangingPunct="1">
              <a:spcBef>
                <a:spcPct val="0"/>
              </a:spcBef>
              <a:buSzTx/>
              <a:buFontTx/>
              <a:buNone/>
            </a:pPr>
            <a:endParaRPr lang="en-US" altLang="en-US" sz="2000" dirty="0">
              <a:solidFill>
                <a:srgbClr val="000000"/>
              </a:solidFill>
            </a:endParaRPr>
          </a:p>
          <a:p>
            <a:pPr eaLnBrk="1" hangingPunct="1">
              <a:spcBef>
                <a:spcPct val="0"/>
              </a:spcBef>
              <a:buSzTx/>
              <a:buFontTx/>
              <a:buNone/>
            </a:pPr>
            <a:r>
              <a:rPr lang="en-US" altLang="en-US" sz="2000" dirty="0">
                <a:solidFill>
                  <a:srgbClr val="000000"/>
                </a:solidFill>
              </a:rPr>
              <a:t>The hype over the history of the body coincides with the </a:t>
            </a:r>
          </a:p>
          <a:p>
            <a:pPr eaLnBrk="1" hangingPunct="1">
              <a:spcBef>
                <a:spcPct val="0"/>
              </a:spcBef>
              <a:buSzTx/>
              <a:buFontTx/>
              <a:buNone/>
            </a:pPr>
            <a:r>
              <a:rPr lang="en-US" altLang="en-US" sz="2000" dirty="0">
                <a:solidFill>
                  <a:srgbClr val="000000"/>
                </a:solidFill>
              </a:rPr>
              <a:t>rising debates over mainly French theory. In the US there was new term coined for it: poststructuralism.</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829A"/>
        </a:solidFill>
        <a:effectLst/>
      </p:bgPr>
    </p:bg>
    <p:spTree>
      <p:nvGrpSpPr>
        <p:cNvPr id="1" name=""/>
        <p:cNvGrpSpPr/>
        <p:nvPr/>
      </p:nvGrpSpPr>
      <p:grpSpPr>
        <a:xfrm>
          <a:off x="0" y="0"/>
          <a:ext cx="0" cy="0"/>
          <a:chOff x="0" y="0"/>
          <a:chExt cx="0" cy="0"/>
        </a:xfrm>
      </p:grpSpPr>
      <p:pic>
        <p:nvPicPr>
          <p:cNvPr id="25602" name="Picture 1">
            <a:extLst>
              <a:ext uri="{FF2B5EF4-FFF2-40B4-BE49-F238E27FC236}">
                <a16:creationId xmlns:a16="http://schemas.microsoft.com/office/drawing/2014/main" id="{A18A00EA-9803-C209-ED42-6651AB213A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6125" y="174625"/>
            <a:ext cx="16383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3" name="Picture 2">
            <a:extLst>
              <a:ext uri="{FF2B5EF4-FFF2-40B4-BE49-F238E27FC236}">
                <a16:creationId xmlns:a16="http://schemas.microsoft.com/office/drawing/2014/main" id="{5CB91279-D5E1-81BF-0D3C-9F2746847D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3625" y="3402013"/>
            <a:ext cx="13208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4" name="Picture 3">
            <a:extLst>
              <a:ext uri="{FF2B5EF4-FFF2-40B4-BE49-F238E27FC236}">
                <a16:creationId xmlns:a16="http://schemas.microsoft.com/office/drawing/2014/main" id="{F73ADD11-B271-31D3-9667-C7C9FBEF40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2400"/>
            <a:ext cx="152400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5" name="Picture 4">
            <a:extLst>
              <a:ext uri="{FF2B5EF4-FFF2-40B4-BE49-F238E27FC236}">
                <a16:creationId xmlns:a16="http://schemas.microsoft.com/office/drawing/2014/main" id="{73C63F21-CD24-BBAF-FD4E-F0B2F386AC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2100" y="7480300"/>
            <a:ext cx="13208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6" name="Picture 5">
            <a:extLst>
              <a:ext uri="{FF2B5EF4-FFF2-40B4-BE49-F238E27FC236}">
                <a16:creationId xmlns:a16="http://schemas.microsoft.com/office/drawing/2014/main" id="{9C4D0129-CA64-4B83-CB86-CD339D3920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2100" y="4457700"/>
            <a:ext cx="13208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7" name="Picture 6">
            <a:extLst>
              <a:ext uri="{FF2B5EF4-FFF2-40B4-BE49-F238E27FC236}">
                <a16:creationId xmlns:a16="http://schemas.microsoft.com/office/drawing/2014/main" id="{186C60C2-CB61-1087-499E-0D14E92AFE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 y="4005263"/>
            <a:ext cx="140970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5608" name="TextBox 1">
            <a:extLst>
              <a:ext uri="{FF2B5EF4-FFF2-40B4-BE49-F238E27FC236}">
                <a16:creationId xmlns:a16="http://schemas.microsoft.com/office/drawing/2014/main" id="{4EDBEB8B-D184-E49E-A2D6-08BA085E7428}"/>
              </a:ext>
            </a:extLst>
          </p:cNvPr>
          <p:cNvSpPr txBox="1">
            <a:spLocks noChangeArrowheads="1"/>
          </p:cNvSpPr>
          <p:nvPr/>
        </p:nvSpPr>
        <p:spPr bwMode="auto">
          <a:xfrm>
            <a:off x="1619672" y="4095751"/>
            <a:ext cx="5793953"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eaLnBrk="1" hangingPunct="1">
              <a:spcBef>
                <a:spcPct val="0"/>
              </a:spcBef>
              <a:buSzTx/>
              <a:buFontTx/>
              <a:buNone/>
            </a:pPr>
            <a:r>
              <a:rPr lang="en-US" altLang="en-US" sz="1600" dirty="0">
                <a:solidFill>
                  <a:srgbClr val="000000"/>
                </a:solidFill>
              </a:rPr>
              <a:t>Consequence for the study of the body: medicine/science do not produce ‘</a:t>
            </a:r>
            <a:r>
              <a:rPr lang="en-US" altLang="en-US" sz="1600" dirty="0" err="1">
                <a:solidFill>
                  <a:srgbClr val="000000"/>
                </a:solidFill>
              </a:rPr>
              <a:t>authorative</a:t>
            </a:r>
            <a:r>
              <a:rPr lang="en-US" altLang="en-US" sz="1600" dirty="0">
                <a:solidFill>
                  <a:srgbClr val="000000"/>
                </a:solidFill>
              </a:rPr>
              <a:t>’ knowledge (objective, unbiased or neutral) about the human body; their knowledge it not neutral but it is part of the strategies/technologies of knowledge/power (Foucault). </a:t>
            </a:r>
          </a:p>
          <a:p>
            <a:pPr eaLnBrk="1" hangingPunct="1">
              <a:spcBef>
                <a:spcPct val="0"/>
              </a:spcBef>
              <a:buSzTx/>
              <a:buFontTx/>
              <a:buNone/>
            </a:pPr>
            <a:endParaRPr lang="en-US" altLang="en-US" sz="1600" dirty="0">
              <a:solidFill>
                <a:srgbClr val="000000"/>
              </a:solidFill>
            </a:endParaRPr>
          </a:p>
          <a:p>
            <a:pPr eaLnBrk="1" hangingPunct="1">
              <a:spcBef>
                <a:spcPct val="0"/>
              </a:spcBef>
              <a:buSzTx/>
              <a:buFontTx/>
              <a:buNone/>
            </a:pPr>
            <a:r>
              <a:rPr lang="en-US" altLang="en-US" sz="1600" dirty="0">
                <a:solidFill>
                  <a:srgbClr val="000000"/>
                </a:solidFill>
              </a:rPr>
              <a:t>AIDS becomes a prime example of this new theoretical thinking (e.g. why does medicine which claims to know the truth cannot come up with ‘magic bullet? Because it doesn’t hold the universal truth and authority of the body.</a:t>
            </a:r>
          </a:p>
        </p:txBody>
      </p:sp>
      <p:sp>
        <p:nvSpPr>
          <p:cNvPr id="25609" name="TextBox 1">
            <a:extLst>
              <a:ext uri="{FF2B5EF4-FFF2-40B4-BE49-F238E27FC236}">
                <a16:creationId xmlns:a16="http://schemas.microsoft.com/office/drawing/2014/main" id="{A8C0B595-050E-8358-C836-FAD167FFE7DC}"/>
              </a:ext>
            </a:extLst>
          </p:cNvPr>
          <p:cNvSpPr txBox="1">
            <a:spLocks noChangeArrowheads="1"/>
          </p:cNvSpPr>
          <p:nvPr/>
        </p:nvSpPr>
        <p:spPr bwMode="auto">
          <a:xfrm>
            <a:off x="468313" y="1776413"/>
            <a:ext cx="9486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endParaRPr lang="en-US" altLang="en-US" sz="1600"/>
          </a:p>
          <a:p>
            <a:r>
              <a:rPr lang="en-US" altLang="en-US" sz="1600"/>
              <a:t>1. Reality is not representable in any human form (written,spoken, visual or dramatic form)</a:t>
            </a:r>
          </a:p>
        </p:txBody>
      </p:sp>
      <p:sp>
        <p:nvSpPr>
          <p:cNvPr id="25610" name="TextBox 2">
            <a:extLst>
              <a:ext uri="{FF2B5EF4-FFF2-40B4-BE49-F238E27FC236}">
                <a16:creationId xmlns:a16="http://schemas.microsoft.com/office/drawing/2014/main" id="{4E2CBB0B-368E-8E6B-1F3F-8F8346245C71}"/>
              </a:ext>
            </a:extLst>
          </p:cNvPr>
          <p:cNvSpPr txBox="1">
            <a:spLocks noChangeArrowheads="1"/>
          </p:cNvSpPr>
          <p:nvPr/>
        </p:nvSpPr>
        <p:spPr bwMode="auto">
          <a:xfrm>
            <a:off x="323850" y="2090738"/>
            <a:ext cx="118808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endParaRPr lang="en-US" altLang="en-US" sz="1600" dirty="0"/>
          </a:p>
          <a:p>
            <a:r>
              <a:rPr lang="en-US" altLang="en-US" sz="1600" dirty="0"/>
              <a:t>   2. If reality is not representable, there is also no </a:t>
            </a:r>
            <a:r>
              <a:rPr lang="en-US" altLang="en-US" sz="1600" dirty="0" err="1"/>
              <a:t>authorative</a:t>
            </a:r>
            <a:r>
              <a:rPr lang="en-US" altLang="en-US" sz="1600" dirty="0"/>
              <a:t> account </a:t>
            </a:r>
          </a:p>
          <a:p>
            <a:r>
              <a:rPr lang="en-US" altLang="en-US" sz="1600" dirty="0"/>
              <a:t>       that can exist of anything. There is no one who can represent ‘the truth’ </a:t>
            </a:r>
          </a:p>
          <a:p>
            <a:r>
              <a:rPr lang="en-US" altLang="en-US" sz="1600" dirty="0"/>
              <a:t>       of anything. All accounts are ultimately subjective. The distinction between </a:t>
            </a:r>
          </a:p>
          <a:p>
            <a:r>
              <a:rPr lang="en-US" altLang="en-US" sz="1600" dirty="0"/>
              <a:t>      objective and subjective (the object and the subject) is obsolete. </a:t>
            </a:r>
          </a:p>
        </p:txBody>
      </p:sp>
      <p:sp>
        <p:nvSpPr>
          <p:cNvPr id="25611" name="TextBox 3">
            <a:extLst>
              <a:ext uri="{FF2B5EF4-FFF2-40B4-BE49-F238E27FC236}">
                <a16:creationId xmlns:a16="http://schemas.microsoft.com/office/drawing/2014/main" id="{99D52CCC-6608-6525-D162-2E41C1D43193}"/>
              </a:ext>
            </a:extLst>
          </p:cNvPr>
          <p:cNvSpPr txBox="1">
            <a:spLocks noChangeArrowheads="1"/>
          </p:cNvSpPr>
          <p:nvPr/>
        </p:nvSpPr>
        <p:spPr bwMode="auto">
          <a:xfrm>
            <a:off x="1835150" y="765175"/>
            <a:ext cx="49688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dirty="0"/>
              <a:t>Two lessons from poststructuralism</a:t>
            </a:r>
          </a:p>
          <a:p>
            <a:r>
              <a:rPr lang="en-US" altLang="en-US" dirty="0"/>
              <a:t>(based on de Saussure’s theory of signs)</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829A"/>
        </a:solidFill>
        <a:effectLst/>
      </p:bgPr>
    </p:bg>
    <p:spTree>
      <p:nvGrpSpPr>
        <p:cNvPr id="1" name=""/>
        <p:cNvGrpSpPr/>
        <p:nvPr/>
      </p:nvGrpSpPr>
      <p:grpSpPr>
        <a:xfrm>
          <a:off x="0" y="0"/>
          <a:ext cx="0" cy="0"/>
          <a:chOff x="0" y="0"/>
          <a:chExt cx="0" cy="0"/>
        </a:xfrm>
      </p:grpSpPr>
      <p:pic>
        <p:nvPicPr>
          <p:cNvPr id="26626" name="Picture 1">
            <a:extLst>
              <a:ext uri="{FF2B5EF4-FFF2-40B4-BE49-F238E27FC236}">
                <a16:creationId xmlns:a16="http://schemas.microsoft.com/office/drawing/2014/main" id="{EAD26DBC-8740-D65F-37C8-A4E86B53D3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616" y="1166067"/>
            <a:ext cx="5080000" cy="557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6627" name="Picture 2">
            <a:extLst>
              <a:ext uri="{FF2B5EF4-FFF2-40B4-BE49-F238E27FC236}">
                <a16:creationId xmlns:a16="http://schemas.microsoft.com/office/drawing/2014/main" id="{94AD7296-72D4-8061-A978-5BB1BE702AB7}"/>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5775" y="1052737"/>
            <a:ext cx="5938713" cy="4479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 name="TextBox 3">
            <a:extLst>
              <a:ext uri="{FF2B5EF4-FFF2-40B4-BE49-F238E27FC236}">
                <a16:creationId xmlns:a16="http://schemas.microsoft.com/office/drawing/2014/main" id="{A9A532A4-DE5F-EC8C-803C-5E5570904E7B}"/>
              </a:ext>
            </a:extLst>
          </p:cNvPr>
          <p:cNvSpPr txBox="1"/>
          <p:nvPr/>
        </p:nvSpPr>
        <p:spPr>
          <a:xfrm>
            <a:off x="827584" y="116633"/>
            <a:ext cx="8422535" cy="830997"/>
          </a:xfrm>
          <a:prstGeom prst="rect">
            <a:avLst/>
          </a:prstGeom>
          <a:noFill/>
        </p:spPr>
        <p:txBody>
          <a:bodyPr wrap="square" rtlCol="0">
            <a:spAutoFit/>
          </a:bodyPr>
          <a:lstStyle/>
          <a:p>
            <a:r>
              <a:rPr lang="en-US" dirty="0"/>
              <a:t>The Human Body: A Representation or a Mode of Construction?</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Box 3">
            <a:extLst>
              <a:ext uri="{FF2B5EF4-FFF2-40B4-BE49-F238E27FC236}">
                <a16:creationId xmlns:a16="http://schemas.microsoft.com/office/drawing/2014/main" id="{2AE8D3EC-F87C-4D89-5FAB-E2A78D23EA43}"/>
              </a:ext>
            </a:extLst>
          </p:cNvPr>
          <p:cNvSpPr txBox="1">
            <a:spLocks noChangeArrowheads="1"/>
          </p:cNvSpPr>
          <p:nvPr/>
        </p:nvSpPr>
        <p:spPr bwMode="auto">
          <a:xfrm>
            <a:off x="179389" y="1164372"/>
            <a:ext cx="9448800" cy="6924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1800" dirty="0"/>
              <a:t>The body as a new political/economic target for ‘the </a:t>
            </a:r>
            <a:r>
              <a:rPr lang="en-US" altLang="en-US" sz="1800" dirty="0" err="1"/>
              <a:t>commodifaction</a:t>
            </a:r>
            <a:r>
              <a:rPr lang="en-US" altLang="en-US" sz="1800" dirty="0"/>
              <a:t> of </a:t>
            </a:r>
          </a:p>
          <a:p>
            <a:r>
              <a:rPr lang="en-US" altLang="en-US" sz="1800" dirty="0"/>
              <a:t>everything’ in the fast-</a:t>
            </a:r>
            <a:r>
              <a:rPr lang="en-US" altLang="en-US" sz="1800" dirty="0" err="1"/>
              <a:t>neoliberalising</a:t>
            </a:r>
            <a:r>
              <a:rPr lang="en-US" altLang="en-US" sz="1800" dirty="0"/>
              <a:t> Western liberal </a:t>
            </a:r>
            <a:r>
              <a:rPr lang="en-US" altLang="en-US" sz="1800" dirty="0" err="1"/>
              <a:t>anglo-American</a:t>
            </a:r>
            <a:r>
              <a:rPr lang="en-US" altLang="en-US" sz="1800" dirty="0"/>
              <a:t> societies during the 1980s and 1990s. </a:t>
            </a:r>
          </a:p>
          <a:p>
            <a:endParaRPr lang="en-US" altLang="en-US" sz="1800" dirty="0"/>
          </a:p>
          <a:p>
            <a:r>
              <a:rPr lang="en-US" altLang="en-US" sz="1800" dirty="0"/>
              <a:t>The individual body becomes </a:t>
            </a:r>
            <a:r>
              <a:rPr lang="en-US" altLang="en-US" sz="1800" i="1" dirty="0"/>
              <a:t>the</a:t>
            </a:r>
            <a:r>
              <a:rPr lang="en-US" altLang="en-US" sz="1800" dirty="0"/>
              <a:t> prime object of the ideology of ‘free choice’. </a:t>
            </a:r>
          </a:p>
          <a:p>
            <a:r>
              <a:rPr lang="en-US" altLang="en-US" sz="1800" dirty="0"/>
              <a:t>It is the responsibility of its ‘owner’ to constantly improve it and enhance it, to </a:t>
            </a:r>
          </a:p>
          <a:p>
            <a:r>
              <a:rPr lang="en-US" altLang="en-US" sz="1800" dirty="0"/>
              <a:t>work on in order to make it  and keep it beautiful and desirable. </a:t>
            </a:r>
          </a:p>
          <a:p>
            <a:endParaRPr lang="en-US" altLang="en-US" sz="1800" dirty="0"/>
          </a:p>
          <a:p>
            <a:r>
              <a:rPr lang="en-US" altLang="en-US" sz="1800" dirty="0"/>
              <a:t>The body becomes the celebrated site of individual ‘freedom’ through individual ‘choice’.</a:t>
            </a:r>
          </a:p>
          <a:p>
            <a:endParaRPr lang="en-US" altLang="en-US" sz="1800" dirty="0"/>
          </a:p>
          <a:p>
            <a:r>
              <a:rPr lang="en-US" altLang="en-US" sz="1800" dirty="0"/>
              <a:t>The construction of a positive body image – ‘the body beautiful’ -- becomes a social requirement and central identity marker for success in a society, increasingly shaped by the values and norms of a rising competitive corporate culture.</a:t>
            </a:r>
          </a:p>
          <a:p>
            <a:endParaRPr lang="en-US" altLang="en-US" dirty="0"/>
          </a:p>
          <a:p>
            <a:r>
              <a:rPr lang="en-US" altLang="en-US" sz="1800" dirty="0"/>
              <a:t>	‘One of the most salient features of our culture is so much bullshit. Everyone 	knows this (...) But we take the situation for granted (...) In consequences, we 	have no clear understanding of what bullshit is, why there is so much of it, </a:t>
            </a:r>
          </a:p>
          <a:p>
            <a:r>
              <a:rPr lang="en-US" altLang="en-US" sz="1800" dirty="0"/>
              <a:t>	and what functions it serves’. (Harry G. Frankfurter, ‘On Bullshit</a:t>
            </a:r>
            <a:r>
              <a:rPr lang="en-US" altLang="en-US" sz="1800" i="1" dirty="0"/>
              <a:t>’,</a:t>
            </a:r>
            <a:r>
              <a:rPr lang="en-US" altLang="en-US" sz="1800" dirty="0"/>
              <a:t> </a:t>
            </a:r>
            <a:r>
              <a:rPr lang="en-US" altLang="en-US" sz="1800" i="1" dirty="0"/>
              <a:t>Raritan </a:t>
            </a:r>
          </a:p>
          <a:p>
            <a:r>
              <a:rPr lang="en-US" altLang="en-US" sz="1800" i="1" dirty="0"/>
              <a:t>	Review </a:t>
            </a:r>
            <a:r>
              <a:rPr lang="en-US" altLang="en-US" sz="1800" dirty="0"/>
              <a:t>1986, reprint 2005)</a:t>
            </a:r>
          </a:p>
          <a:p>
            <a:endParaRPr lang="en-US" altLang="en-US" dirty="0"/>
          </a:p>
          <a:p>
            <a:r>
              <a:rPr lang="en-US" altLang="en-US" dirty="0"/>
              <a:t>‘</a:t>
            </a:r>
          </a:p>
          <a:p>
            <a:r>
              <a:rPr lang="en-US" altLang="en-US" dirty="0"/>
              <a:t>	</a:t>
            </a:r>
          </a:p>
          <a:p>
            <a:endParaRPr lang="en-US" altLang="en-US" dirty="0"/>
          </a:p>
        </p:txBody>
      </p:sp>
      <p:sp>
        <p:nvSpPr>
          <p:cNvPr id="30722" name="TextBox 5">
            <a:extLst>
              <a:ext uri="{FF2B5EF4-FFF2-40B4-BE49-F238E27FC236}">
                <a16:creationId xmlns:a16="http://schemas.microsoft.com/office/drawing/2014/main" id="{08BC6438-872E-A3B3-6449-BADCBFB0B2D8}"/>
              </a:ext>
            </a:extLst>
          </p:cNvPr>
          <p:cNvSpPr txBox="1">
            <a:spLocks noChangeArrowheads="1"/>
          </p:cNvSpPr>
          <p:nvPr/>
        </p:nvSpPr>
        <p:spPr bwMode="auto">
          <a:xfrm>
            <a:off x="179388" y="333375"/>
            <a:ext cx="89106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b="1" dirty="0"/>
              <a:t>Historical context for the turn to the body/somatic turn in 1990</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a:extLst>
              <a:ext uri="{FF2B5EF4-FFF2-40B4-BE49-F238E27FC236}">
                <a16:creationId xmlns:a16="http://schemas.microsoft.com/office/drawing/2014/main" id="{774ED64C-DE44-316A-F626-67B7BB2ED9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17700"/>
            <a:ext cx="140970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7650" name="Picture 2">
            <a:extLst>
              <a:ext uri="{FF2B5EF4-FFF2-40B4-BE49-F238E27FC236}">
                <a16:creationId xmlns:a16="http://schemas.microsoft.com/office/drawing/2014/main" id="{FB04559A-A2E4-E21F-50B7-4F3956B97231}"/>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6750" y="2640013"/>
            <a:ext cx="5270500" cy="157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7651" name="TextBox 2">
            <a:extLst>
              <a:ext uri="{FF2B5EF4-FFF2-40B4-BE49-F238E27FC236}">
                <a16:creationId xmlns:a16="http://schemas.microsoft.com/office/drawing/2014/main" id="{412E9967-5F97-C53B-7E6E-0A6BE19ED0EA}"/>
              </a:ext>
            </a:extLst>
          </p:cNvPr>
          <p:cNvSpPr txBox="1">
            <a:spLocks noChangeArrowheads="1"/>
          </p:cNvSpPr>
          <p:nvPr/>
        </p:nvSpPr>
        <p:spPr bwMode="auto">
          <a:xfrm>
            <a:off x="900113" y="692695"/>
            <a:ext cx="65516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2000" dirty="0"/>
              <a:t>Foucault becomes the most influential theorist historians of the body rely on due to his historization of the human body and the concept of knowledge/power</a:t>
            </a:r>
          </a:p>
        </p:txBody>
      </p:sp>
      <p:sp>
        <p:nvSpPr>
          <p:cNvPr id="27652" name="TextBox 3">
            <a:extLst>
              <a:ext uri="{FF2B5EF4-FFF2-40B4-BE49-F238E27FC236}">
                <a16:creationId xmlns:a16="http://schemas.microsoft.com/office/drawing/2014/main" id="{7C9385B7-5731-4B87-761F-77ABA6795194}"/>
              </a:ext>
            </a:extLst>
          </p:cNvPr>
          <p:cNvSpPr txBox="1">
            <a:spLocks noChangeArrowheads="1"/>
          </p:cNvSpPr>
          <p:nvPr/>
        </p:nvSpPr>
        <p:spPr bwMode="auto">
          <a:xfrm>
            <a:off x="395288" y="5106988"/>
            <a:ext cx="70564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2000" dirty="0"/>
              <a:t>In later works he expands on the knowledge/power issue:</a:t>
            </a:r>
          </a:p>
          <a:p>
            <a:r>
              <a:rPr lang="en-US" altLang="en-US" sz="2000" dirty="0"/>
              <a:t>Discipline targeting the individual body and regulatory technologies targeting bodies ’as populations’ (biopower)</a:t>
            </a:r>
          </a:p>
          <a:p>
            <a:endParaRPr lang="en-US" altLang="en-US" sz="2000"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Number Placeholder 3">
            <a:extLst>
              <a:ext uri="{FF2B5EF4-FFF2-40B4-BE49-F238E27FC236}">
                <a16:creationId xmlns:a16="http://schemas.microsoft.com/office/drawing/2014/main" id="{16B87FBC-2524-24CC-9ACF-B90C8F605EC1}"/>
              </a:ext>
            </a:extLst>
          </p:cNvPr>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spcBef>
                <a:spcPct val="0"/>
              </a:spcBef>
              <a:buSzTx/>
              <a:buFontTx/>
              <a:buNone/>
            </a:pPr>
            <a:fld id="{C9F6823F-D226-2E45-AF10-85C29418C5C2}" type="slidenum">
              <a:rPr lang="en-US" altLang="en-US" sz="1400"/>
              <a:pPr>
                <a:spcBef>
                  <a:spcPct val="0"/>
                </a:spcBef>
                <a:buSzTx/>
                <a:buFontTx/>
                <a:buNone/>
              </a:pPr>
              <a:t>21</a:t>
            </a:fld>
            <a:endParaRPr lang="en-US" altLang="en-US" sz="1400"/>
          </a:p>
        </p:txBody>
      </p:sp>
      <p:sp>
        <p:nvSpPr>
          <p:cNvPr id="28674" name="TextBox 4">
            <a:extLst>
              <a:ext uri="{FF2B5EF4-FFF2-40B4-BE49-F238E27FC236}">
                <a16:creationId xmlns:a16="http://schemas.microsoft.com/office/drawing/2014/main" id="{AC4A6BDA-18AF-9158-E536-A80C57A730E6}"/>
              </a:ext>
            </a:extLst>
          </p:cNvPr>
          <p:cNvSpPr txBox="1">
            <a:spLocks noChangeArrowheads="1"/>
          </p:cNvSpPr>
          <p:nvPr/>
        </p:nvSpPr>
        <p:spPr bwMode="auto">
          <a:xfrm>
            <a:off x="1187450" y="1052513"/>
            <a:ext cx="63373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eaLnBrk="1" hangingPunct="1">
              <a:spcBef>
                <a:spcPct val="0"/>
              </a:spcBef>
              <a:buSzTx/>
              <a:buFontTx/>
              <a:buNone/>
            </a:pPr>
            <a:r>
              <a:rPr lang="en-US" altLang="en-US" sz="1800" b="1" dirty="0">
                <a:solidFill>
                  <a:srgbClr val="000000"/>
                </a:solidFill>
              </a:rPr>
              <a:t>It is not individuals who have experience but ‘subjects’ who are constituted through experience. </a:t>
            </a:r>
            <a:r>
              <a:rPr lang="en-US" altLang="en-US" sz="1800" dirty="0">
                <a:solidFill>
                  <a:srgbClr val="000000"/>
                </a:solidFill>
              </a:rPr>
              <a:t>Experience in this definition then becomes not the origin of our explanation, not the authoritative (because seen or felt) evidence that grounds what is known, but rather that which we seek to explain, that about which knowledge is produced. </a:t>
            </a:r>
          </a:p>
          <a:p>
            <a:pPr eaLnBrk="1" hangingPunct="1">
              <a:spcBef>
                <a:spcPct val="0"/>
              </a:spcBef>
              <a:buSzTx/>
              <a:buFontTx/>
              <a:buNone/>
            </a:pPr>
            <a:endParaRPr lang="en-US" altLang="en-US" sz="1800" dirty="0">
              <a:solidFill>
                <a:srgbClr val="000000"/>
              </a:solidFill>
            </a:endParaRPr>
          </a:p>
          <a:p>
            <a:pPr eaLnBrk="1" hangingPunct="1">
              <a:spcBef>
                <a:spcPct val="0"/>
              </a:spcBef>
              <a:buSzTx/>
              <a:buFontTx/>
              <a:buNone/>
            </a:pPr>
            <a:r>
              <a:rPr lang="en-US" altLang="en-US" sz="1800" b="1" dirty="0">
                <a:solidFill>
                  <a:srgbClr val="000000"/>
                </a:solidFill>
              </a:rPr>
              <a:t>To think about experience in this way is to historicize it as well as to historicize the identities it produces. </a:t>
            </a:r>
            <a:r>
              <a:rPr lang="en-US" altLang="en-US" sz="1800" dirty="0">
                <a:solidFill>
                  <a:srgbClr val="000000"/>
                </a:solidFill>
              </a:rPr>
              <a:t>This kind of historicizing presents a reply to the many contemporary historians who have argued that an unproblematized ‘experience’ is the foundation of their practice: it is a historicizing that implies critical scrutiny of all explanatory categories usually taken for granted, including the category of ‘experience’. </a:t>
            </a:r>
          </a:p>
          <a:p>
            <a:pPr eaLnBrk="1" hangingPunct="1">
              <a:spcBef>
                <a:spcPct val="0"/>
              </a:spcBef>
              <a:buSzTx/>
              <a:buFontTx/>
              <a:buNone/>
            </a:pPr>
            <a:endParaRPr lang="en-US" altLang="en-US" sz="1800" dirty="0">
              <a:solidFill>
                <a:srgbClr val="000000"/>
              </a:solidFill>
            </a:endParaRPr>
          </a:p>
          <a:p>
            <a:pPr eaLnBrk="1" hangingPunct="1">
              <a:spcBef>
                <a:spcPct val="0"/>
              </a:spcBef>
              <a:buSzTx/>
              <a:buFontTx/>
              <a:buNone/>
            </a:pPr>
            <a:r>
              <a:rPr lang="en-US" altLang="en-US" sz="1800" dirty="0">
                <a:solidFill>
                  <a:srgbClr val="000000"/>
                </a:solidFill>
              </a:rPr>
              <a:t>(Scott, ‘Evidence of Experience’, 1991, pp.779-80). </a:t>
            </a:r>
          </a:p>
        </p:txBody>
      </p:sp>
      <p:sp>
        <p:nvSpPr>
          <p:cNvPr id="28675" name="TextBox 1">
            <a:extLst>
              <a:ext uri="{FF2B5EF4-FFF2-40B4-BE49-F238E27FC236}">
                <a16:creationId xmlns:a16="http://schemas.microsoft.com/office/drawing/2014/main" id="{573476C8-0808-EAC0-3F16-19D8932B1216}"/>
              </a:ext>
            </a:extLst>
          </p:cNvPr>
          <p:cNvSpPr txBox="1">
            <a:spLocks noChangeArrowheads="1"/>
          </p:cNvSpPr>
          <p:nvPr/>
        </p:nvSpPr>
        <p:spPr bwMode="auto">
          <a:xfrm>
            <a:off x="1160463" y="446088"/>
            <a:ext cx="46201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dirty="0"/>
              <a:t>Is any human experience ‘real’? </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Number Placeholder 3">
            <a:extLst>
              <a:ext uri="{FF2B5EF4-FFF2-40B4-BE49-F238E27FC236}">
                <a16:creationId xmlns:a16="http://schemas.microsoft.com/office/drawing/2014/main" id="{0FD8DC23-83F6-9699-06F3-CA3D1E95AD92}"/>
              </a:ext>
            </a:extLst>
          </p:cNvPr>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spcBef>
                <a:spcPct val="0"/>
              </a:spcBef>
              <a:buSzTx/>
              <a:buFontTx/>
              <a:buNone/>
            </a:pPr>
            <a:fld id="{D67F41F4-2E93-2846-8526-E63DF0DF3A17}" type="slidenum">
              <a:rPr lang="en-US" altLang="en-US" sz="1400"/>
              <a:pPr>
                <a:spcBef>
                  <a:spcPct val="0"/>
                </a:spcBef>
                <a:buSzTx/>
                <a:buFontTx/>
                <a:buNone/>
              </a:pPr>
              <a:t>22</a:t>
            </a:fld>
            <a:endParaRPr lang="en-US" altLang="en-US" sz="1400"/>
          </a:p>
        </p:txBody>
      </p:sp>
      <p:sp>
        <p:nvSpPr>
          <p:cNvPr id="5" name="TextBox 4">
            <a:extLst>
              <a:ext uri="{FF2B5EF4-FFF2-40B4-BE49-F238E27FC236}">
                <a16:creationId xmlns:a16="http://schemas.microsoft.com/office/drawing/2014/main" id="{DFE5A0D5-4E63-C54C-9056-12E06B3CA318}"/>
              </a:ext>
            </a:extLst>
          </p:cNvPr>
          <p:cNvSpPr txBox="1"/>
          <p:nvPr/>
        </p:nvSpPr>
        <p:spPr>
          <a:xfrm>
            <a:off x="323850" y="333375"/>
            <a:ext cx="8640763" cy="6124575"/>
          </a:xfrm>
          <a:prstGeom prst="rect">
            <a:avLst/>
          </a:prstGeom>
          <a:noFill/>
        </p:spPr>
        <p:txBody>
          <a:bodyPr>
            <a:spAutoFit/>
          </a:bodyPr>
          <a:lstStyle/>
          <a:p>
            <a:pPr eaLnBrk="1" hangingPunct="1">
              <a:defRPr/>
            </a:pPr>
            <a:r>
              <a:rPr lang="en-US" sz="2000" b="1" dirty="0">
                <a:latin typeface="Arial" charset="0"/>
                <a:sym typeface="Arial" charset="0"/>
              </a:rPr>
              <a:t>The new discourses about the body are not only resulting from 1990s poststructuralist thinking alone: practice theory and embodiment derived from other areas of academic thinking</a:t>
            </a:r>
          </a:p>
          <a:p>
            <a:pPr eaLnBrk="1" hangingPunct="1">
              <a:defRPr/>
            </a:pPr>
            <a:endParaRPr lang="en-US" dirty="0">
              <a:latin typeface="Arial" charset="0"/>
              <a:sym typeface="Arial" charset="0"/>
            </a:endParaRPr>
          </a:p>
          <a:p>
            <a:pPr eaLnBrk="1" hangingPunct="1">
              <a:defRPr/>
            </a:pPr>
            <a:r>
              <a:rPr lang="en-US" sz="2000" b="1" dirty="0">
                <a:latin typeface="Arial" charset="0"/>
                <a:sym typeface="Arial" charset="0"/>
              </a:rPr>
              <a:t>Theories of practice and ‘the embodiment’ of social structures:</a:t>
            </a:r>
            <a:endParaRPr lang="en-US" dirty="0">
              <a:latin typeface="Arial" charset="0"/>
              <a:sym typeface="Arial" charset="0"/>
            </a:endParaRPr>
          </a:p>
          <a:p>
            <a:pPr eaLnBrk="1" hangingPunct="1">
              <a:defRPr/>
            </a:pPr>
            <a:r>
              <a:rPr lang="en-US" sz="1800" dirty="0">
                <a:latin typeface="Arial" charset="0"/>
                <a:sym typeface="Arial" charset="0"/>
              </a:rPr>
              <a:t> </a:t>
            </a:r>
          </a:p>
          <a:p>
            <a:pPr marL="342900" indent="-342900" eaLnBrk="1" hangingPunct="1">
              <a:buFont typeface="Arial" charset="0"/>
              <a:buChar char="•"/>
              <a:defRPr/>
            </a:pPr>
            <a:r>
              <a:rPr lang="en-US" sz="1800" dirty="0">
                <a:latin typeface="Arial" charset="0"/>
                <a:sym typeface="Arial" charset="0"/>
              </a:rPr>
              <a:t>Marcel </a:t>
            </a:r>
            <a:r>
              <a:rPr lang="en-US" sz="1800" dirty="0" err="1">
                <a:latin typeface="Arial" charset="0"/>
                <a:sym typeface="Arial" charset="0"/>
              </a:rPr>
              <a:t>Mauss</a:t>
            </a:r>
            <a:r>
              <a:rPr lang="en-US" sz="1800" dirty="0">
                <a:latin typeface="Arial" charset="0"/>
                <a:sym typeface="Arial" charset="0"/>
              </a:rPr>
              <a:t>, ‘Techniques of the Body’ (1934)</a:t>
            </a:r>
          </a:p>
          <a:p>
            <a:pPr marL="342900" indent="-342900" eaLnBrk="1" hangingPunct="1">
              <a:buFont typeface="Arial" charset="0"/>
              <a:buChar char="•"/>
              <a:defRPr/>
            </a:pPr>
            <a:endParaRPr lang="en-US" sz="1800" dirty="0">
              <a:latin typeface="Arial" charset="0"/>
              <a:sym typeface="Arial" charset="0"/>
            </a:endParaRPr>
          </a:p>
          <a:p>
            <a:pPr marL="342900" indent="-342900" eaLnBrk="1" hangingPunct="1">
              <a:buFont typeface="Arial" charset="0"/>
              <a:buChar char="•"/>
              <a:defRPr/>
            </a:pPr>
            <a:r>
              <a:rPr lang="en-US" sz="1800" dirty="0">
                <a:latin typeface="Arial" charset="0"/>
                <a:sym typeface="Arial" charset="0"/>
              </a:rPr>
              <a:t> Michel de </a:t>
            </a:r>
            <a:r>
              <a:rPr lang="en-US" sz="1800" dirty="0" err="1">
                <a:latin typeface="Arial" charset="0"/>
                <a:sym typeface="Arial" charset="0"/>
              </a:rPr>
              <a:t>Certeau</a:t>
            </a:r>
            <a:r>
              <a:rPr lang="en-US" sz="1800" dirty="0">
                <a:latin typeface="Arial" charset="0"/>
                <a:sym typeface="Arial" charset="0"/>
              </a:rPr>
              <a:t>, </a:t>
            </a:r>
            <a:r>
              <a:rPr lang="en-US" sz="1800" i="1" dirty="0">
                <a:latin typeface="Arial" charset="0"/>
                <a:sym typeface="Arial" charset="0"/>
              </a:rPr>
              <a:t>Practices of Everyday Life </a:t>
            </a:r>
            <a:r>
              <a:rPr lang="en-US" sz="1800" dirty="0">
                <a:latin typeface="Arial" charset="0"/>
                <a:sym typeface="Arial" charset="0"/>
              </a:rPr>
              <a:t>(1980</a:t>
            </a:r>
            <a:r>
              <a:rPr lang="en-US" sz="1800" i="1" dirty="0">
                <a:latin typeface="Arial" charset="0"/>
                <a:sym typeface="Arial" charset="0"/>
              </a:rPr>
              <a:t>)</a:t>
            </a:r>
            <a:r>
              <a:rPr lang="en-US" sz="1800" dirty="0">
                <a:latin typeface="Arial" charset="0"/>
                <a:sym typeface="Arial" charset="0"/>
              </a:rPr>
              <a:t>, ‘Walking through the City’</a:t>
            </a:r>
          </a:p>
          <a:p>
            <a:pPr eaLnBrk="1" hangingPunct="1">
              <a:defRPr/>
            </a:pPr>
            <a:r>
              <a:rPr lang="en-US" sz="1800" dirty="0">
                <a:latin typeface="Arial" charset="0"/>
                <a:sym typeface="Arial" charset="0"/>
              </a:rPr>
              <a:t> </a:t>
            </a:r>
          </a:p>
          <a:p>
            <a:pPr marL="342900" indent="-342900" eaLnBrk="1" hangingPunct="1">
              <a:buFont typeface="Arial" charset="0"/>
              <a:buChar char="•"/>
              <a:defRPr/>
            </a:pPr>
            <a:r>
              <a:rPr lang="en-US" sz="1800" dirty="0">
                <a:latin typeface="Arial" charset="0"/>
                <a:sym typeface="Arial" charset="0"/>
              </a:rPr>
              <a:t>Pierre Bourdieu, </a:t>
            </a:r>
            <a:r>
              <a:rPr lang="en-US" sz="1800" i="1" dirty="0">
                <a:latin typeface="Arial" charset="0"/>
                <a:sym typeface="Arial" charset="0"/>
              </a:rPr>
              <a:t>Outline of a Theory of Practice </a:t>
            </a:r>
            <a:r>
              <a:rPr lang="en-US" sz="1800" dirty="0">
                <a:latin typeface="Arial" charset="0"/>
                <a:sym typeface="Arial" charset="0"/>
              </a:rPr>
              <a:t>(1977) (‘habitus’ concept)</a:t>
            </a:r>
          </a:p>
          <a:p>
            <a:pPr marL="342900" indent="-342900" eaLnBrk="1" hangingPunct="1">
              <a:buFont typeface="Arial" charset="0"/>
              <a:buChar char="•"/>
              <a:defRPr/>
            </a:pPr>
            <a:endParaRPr lang="en-US" sz="1800" dirty="0">
              <a:latin typeface="Arial" charset="0"/>
              <a:sym typeface="Arial" charset="0"/>
            </a:endParaRPr>
          </a:p>
          <a:p>
            <a:pPr eaLnBrk="1" hangingPunct="1">
              <a:defRPr/>
            </a:pPr>
            <a:r>
              <a:rPr lang="en-US" sz="1800" dirty="0">
                <a:latin typeface="Arial" charset="0"/>
                <a:sym typeface="Arial" charset="0"/>
              </a:rPr>
              <a:t>Def. Habitus: is a system of embodied dispositions, tendencies that organize the ways in which individuals perceive the social world around them and react to it. These dispositions are usually shared by people with similar background (in terms of social class, religion, nationality, ethnicity, education, profession etc.), as the habitus is acquired through </a:t>
            </a:r>
            <a:r>
              <a:rPr lang="en-US" sz="1800" i="1" dirty="0">
                <a:latin typeface="Arial" charset="0"/>
                <a:sym typeface="Arial" charset="0"/>
              </a:rPr>
              <a:t>mimesis</a:t>
            </a:r>
            <a:r>
              <a:rPr lang="en-US" sz="1800" dirty="0">
                <a:latin typeface="Arial" charset="0"/>
                <a:sym typeface="Arial" charset="0"/>
              </a:rPr>
              <a:t> and reflects the lived reality to which individuals are socialized, their individual experience and objective opportunities. Thus, the habitus represents the way group culture and personal history shape the body and the mind, and as a result, shape social action in the present.</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Number Placeholder 3">
            <a:extLst>
              <a:ext uri="{FF2B5EF4-FFF2-40B4-BE49-F238E27FC236}">
                <a16:creationId xmlns:a16="http://schemas.microsoft.com/office/drawing/2014/main" id="{2F9FC780-7841-160B-D610-DA5BE031BFA2}"/>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C2555753-E28E-E14B-BF70-32DE273DE8E1}" type="slidenum">
              <a:rPr lang="en-US" altLang="en-US" sz="1400">
                <a:solidFill>
                  <a:schemeClr val="tx1"/>
                </a:solidFill>
              </a:rPr>
              <a:pPr/>
              <a:t>23</a:t>
            </a:fld>
            <a:endParaRPr lang="en-US" altLang="en-US" sz="1400">
              <a:solidFill>
                <a:schemeClr val="tx1"/>
              </a:solidFill>
            </a:endParaRPr>
          </a:p>
        </p:txBody>
      </p:sp>
      <p:sp>
        <p:nvSpPr>
          <p:cNvPr id="35842" name="TextBox 6">
            <a:extLst>
              <a:ext uri="{FF2B5EF4-FFF2-40B4-BE49-F238E27FC236}">
                <a16:creationId xmlns:a16="http://schemas.microsoft.com/office/drawing/2014/main" id="{039FE518-2E95-8FB6-7C26-052C6E9237DD}"/>
              </a:ext>
            </a:extLst>
          </p:cNvPr>
          <p:cNvSpPr txBox="1">
            <a:spLocks noChangeArrowheads="1"/>
          </p:cNvSpPr>
          <p:nvPr/>
        </p:nvSpPr>
        <p:spPr bwMode="auto">
          <a:xfrm>
            <a:off x="1" y="692696"/>
            <a:ext cx="965835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dirty="0"/>
              <a:t>			</a:t>
            </a:r>
            <a:r>
              <a:rPr lang="en-US" altLang="en-US" b="1" dirty="0"/>
              <a:t>Where are we now? </a:t>
            </a:r>
          </a:p>
          <a:p>
            <a:endParaRPr lang="en-US" altLang="en-US" dirty="0"/>
          </a:p>
          <a:p>
            <a:r>
              <a:rPr lang="en-US" altLang="en-US" sz="1800" dirty="0"/>
              <a:t>Has ‘the body’ become the undisputed central focus in today’s society? Has the theoretical ‘somatic turn’ of the 1990s become our ‘lived reality’? Are we still body-obsessed? Are we</a:t>
            </a:r>
          </a:p>
          <a:p>
            <a:r>
              <a:rPr lang="en-US" altLang="en-US" sz="1800" dirty="0"/>
              <a:t>still in the grip of biopower? Is our body even more </a:t>
            </a:r>
            <a:r>
              <a:rPr lang="en-US" altLang="en-US" sz="1800" dirty="0" err="1"/>
              <a:t>commericalised</a:t>
            </a:r>
            <a:r>
              <a:rPr lang="en-US" altLang="en-US" sz="1800" dirty="0"/>
              <a:t>? </a:t>
            </a:r>
          </a:p>
          <a:p>
            <a:endParaRPr lang="en-US" altLang="en-US" sz="1800" dirty="0"/>
          </a:p>
          <a:p>
            <a:r>
              <a:rPr lang="en-US" altLang="en-US" sz="1800" dirty="0"/>
              <a:t>Which new fields of research have emerged since the 1990s that focus on body </a:t>
            </a:r>
          </a:p>
          <a:p>
            <a:r>
              <a:rPr lang="en-US" altLang="en-US" sz="1800" dirty="0"/>
              <a:t>‘difference’? Did such histories change the social reality of those experiencing </a:t>
            </a:r>
          </a:p>
          <a:p>
            <a:r>
              <a:rPr lang="en-US" altLang="en-US" sz="1800" dirty="0"/>
              <a:t>bodily ‘difference’ (e.g. race, disability, women)? Is having one’s ‘own history’ still </a:t>
            </a:r>
          </a:p>
          <a:p>
            <a:r>
              <a:rPr lang="en-US" altLang="en-US" sz="1800" dirty="0"/>
              <a:t>important to attain social and political equality (as it was believed by social historians of </a:t>
            </a:r>
          </a:p>
          <a:p>
            <a:r>
              <a:rPr lang="en-US" altLang="en-US" sz="1800" dirty="0"/>
              <a:t>The 1960/70)? </a:t>
            </a:r>
          </a:p>
          <a:p>
            <a:endParaRPr lang="en-US" altLang="en-US" sz="1800" dirty="0"/>
          </a:p>
          <a:p>
            <a:r>
              <a:rPr lang="en-US" altLang="en-US" sz="1800" dirty="0"/>
              <a:t>Is the history of emotion the final realization of ‘the somatic turn’?</a:t>
            </a:r>
          </a:p>
          <a:p>
            <a:r>
              <a:rPr lang="en-US" altLang="en-US" sz="1800" dirty="0"/>
              <a:t>Or should we ask ourselves whether our trust in our emotions as truthful expressions </a:t>
            </a:r>
          </a:p>
          <a:p>
            <a:r>
              <a:rPr lang="en-US" altLang="en-US" sz="1800" dirty="0"/>
              <a:t>of our ‘lived experience’ are in dire need of a ‘deconstruction’? </a:t>
            </a:r>
          </a:p>
          <a:p>
            <a:endParaRPr lang="en-US" altLang="en-US"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Number Placeholder 3">
            <a:extLst>
              <a:ext uri="{FF2B5EF4-FFF2-40B4-BE49-F238E27FC236}">
                <a16:creationId xmlns:a16="http://schemas.microsoft.com/office/drawing/2014/main" id="{019CB343-FDE0-7A3D-2C7B-46BF8B1D2523}"/>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0809662A-9718-EC47-874C-84F05D0312DA}" type="slidenum">
              <a:rPr lang="en-US" altLang="en-US" sz="1400">
                <a:solidFill>
                  <a:schemeClr val="tx1"/>
                </a:solidFill>
              </a:rPr>
              <a:pPr/>
              <a:t>24</a:t>
            </a:fld>
            <a:endParaRPr lang="en-US" altLang="en-US" sz="1400">
              <a:solidFill>
                <a:schemeClr val="tx1"/>
              </a:solidFill>
            </a:endParaRPr>
          </a:p>
        </p:txBody>
      </p:sp>
      <p:sp>
        <p:nvSpPr>
          <p:cNvPr id="36866" name="TextBox 5">
            <a:extLst>
              <a:ext uri="{FF2B5EF4-FFF2-40B4-BE49-F238E27FC236}">
                <a16:creationId xmlns:a16="http://schemas.microsoft.com/office/drawing/2014/main" id="{A32E7FD5-F3ED-FE20-E689-3B67224DDDBC}"/>
              </a:ext>
            </a:extLst>
          </p:cNvPr>
          <p:cNvSpPr txBox="1">
            <a:spLocks noChangeArrowheads="1"/>
          </p:cNvSpPr>
          <p:nvPr/>
        </p:nvSpPr>
        <p:spPr bwMode="auto">
          <a:xfrm>
            <a:off x="2411760" y="2132856"/>
            <a:ext cx="321910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dirty="0"/>
              <a:t>I ‘feel</a:t>
            </a:r>
            <a:r>
              <a:rPr lang="en-US" altLang="en-US"/>
              <a:t>’ that this </a:t>
            </a:r>
            <a:r>
              <a:rPr lang="en-US" altLang="en-US" dirty="0"/>
              <a:t>is the end! </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09" name="Picture 1">
            <a:extLst>
              <a:ext uri="{FF2B5EF4-FFF2-40B4-BE49-F238E27FC236}">
                <a16:creationId xmlns:a16="http://schemas.microsoft.com/office/drawing/2014/main" id="{7BE10A65-7A26-672E-AFFE-7438C7B8F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5925" y="1498600"/>
            <a:ext cx="3533775"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4339" name="Text Box 2">
            <a:extLst>
              <a:ext uri="{FF2B5EF4-FFF2-40B4-BE49-F238E27FC236}">
                <a16:creationId xmlns:a16="http://schemas.microsoft.com/office/drawing/2014/main" id="{33ADE9B8-0E77-E730-B758-049316A424FA}"/>
              </a:ext>
            </a:extLst>
          </p:cNvPr>
          <p:cNvSpPr txBox="1">
            <a:spLocks noChangeArrowheads="1"/>
          </p:cNvSpPr>
          <p:nvPr/>
        </p:nvSpPr>
        <p:spPr bwMode="auto">
          <a:xfrm>
            <a:off x="7348538" y="6248400"/>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37931725" indent="-37474525">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31888"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5890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462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034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606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178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750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lgn="ctr" eaLnBrk="1" hangingPunct="1">
              <a:spcBef>
                <a:spcPct val="0"/>
              </a:spcBef>
              <a:buSzTx/>
              <a:buFontTx/>
              <a:buNone/>
            </a:pPr>
            <a:fld id="{CB903A3F-58F7-4745-B2AB-2659CA97B9BB}" type="slidenum">
              <a:rPr lang="en-US" altLang="en-US" sz="1400"/>
              <a:pPr algn="ctr" eaLnBrk="1" hangingPunct="1">
                <a:spcBef>
                  <a:spcPct val="0"/>
                </a:spcBef>
                <a:buSzTx/>
                <a:buFontTx/>
                <a:buNone/>
              </a:pPr>
              <a:t>3</a:t>
            </a:fld>
            <a:endParaRPr lang="en-US" altLang="en-US" sz="1400"/>
          </a:p>
        </p:txBody>
      </p:sp>
      <p:pic>
        <p:nvPicPr>
          <p:cNvPr id="17411" name="Picture 3">
            <a:extLst>
              <a:ext uri="{FF2B5EF4-FFF2-40B4-BE49-F238E27FC236}">
                <a16:creationId xmlns:a16="http://schemas.microsoft.com/office/drawing/2014/main" id="{86246E5E-EF46-5102-081B-B29D28C7684C}"/>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152400"/>
            <a:ext cx="49657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4341" name="TextBox 1">
            <a:extLst>
              <a:ext uri="{FF2B5EF4-FFF2-40B4-BE49-F238E27FC236}">
                <a16:creationId xmlns:a16="http://schemas.microsoft.com/office/drawing/2014/main" id="{FFF6A733-9172-9D0E-5B89-28D8416B9EEB}"/>
              </a:ext>
            </a:extLst>
          </p:cNvPr>
          <p:cNvSpPr txBox="1">
            <a:spLocks noChangeArrowheads="1"/>
          </p:cNvSpPr>
          <p:nvPr/>
        </p:nvSpPr>
        <p:spPr bwMode="auto">
          <a:xfrm>
            <a:off x="5357813" y="598488"/>
            <a:ext cx="2973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The body beautiful...</a:t>
            </a:r>
          </a:p>
        </p:txBody>
      </p:sp>
      <p:sp>
        <p:nvSpPr>
          <p:cNvPr id="14342" name="TextBox 2">
            <a:extLst>
              <a:ext uri="{FF2B5EF4-FFF2-40B4-BE49-F238E27FC236}">
                <a16:creationId xmlns:a16="http://schemas.microsoft.com/office/drawing/2014/main" id="{C4DA389B-9B01-2C65-9AFF-96C376C9AF4C}"/>
              </a:ext>
            </a:extLst>
          </p:cNvPr>
          <p:cNvSpPr txBox="1">
            <a:spLocks noChangeArrowheads="1"/>
          </p:cNvSpPr>
          <p:nvPr/>
        </p:nvSpPr>
        <p:spPr bwMode="auto">
          <a:xfrm>
            <a:off x="1419225" y="5815013"/>
            <a:ext cx="1122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....fitter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p:cTn id="7" dur="500" fill="hold"/>
                                        <p:tgtEl>
                                          <p:spTgt spid="17411"/>
                                        </p:tgtEl>
                                        <p:attrNameLst>
                                          <p:attrName>ppt_w</p:attrName>
                                        </p:attrNameLst>
                                      </p:cBhvr>
                                      <p:tavLst>
                                        <p:tav tm="0">
                                          <p:val>
                                            <p:fltVal val="0"/>
                                          </p:val>
                                        </p:tav>
                                        <p:tav tm="100000">
                                          <p:val>
                                            <p:strVal val="#ppt_w"/>
                                          </p:val>
                                        </p:tav>
                                      </p:tavLst>
                                    </p:anim>
                                    <p:anim calcmode="lin" valueType="num">
                                      <p:cBhvr>
                                        <p:cTn id="8" dur="500" fill="hold"/>
                                        <p:tgtEl>
                                          <p:spTgt spid="17411"/>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7409"/>
                                        </p:tgtEl>
                                        <p:attrNameLst>
                                          <p:attrName>style.visibility</p:attrName>
                                        </p:attrNameLst>
                                      </p:cBhvr>
                                      <p:to>
                                        <p:strVal val="visible"/>
                                      </p:to>
                                    </p:set>
                                    <p:anim calcmode="lin" valueType="num">
                                      <p:cBhvr>
                                        <p:cTn id="13" dur="500" fill="hold"/>
                                        <p:tgtEl>
                                          <p:spTgt spid="17409"/>
                                        </p:tgtEl>
                                        <p:attrNameLst>
                                          <p:attrName>ppt_w</p:attrName>
                                        </p:attrNameLst>
                                      </p:cBhvr>
                                      <p:tavLst>
                                        <p:tav tm="0">
                                          <p:val>
                                            <p:fltVal val="0"/>
                                          </p:val>
                                        </p:tav>
                                        <p:tav tm="100000">
                                          <p:val>
                                            <p:strVal val="#ppt_w"/>
                                          </p:val>
                                        </p:tav>
                                      </p:tavLst>
                                    </p:anim>
                                    <p:anim calcmode="lin" valueType="num">
                                      <p:cBhvr>
                                        <p:cTn id="14" dur="500" fill="hold"/>
                                        <p:tgtEl>
                                          <p:spTgt spid="1740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a:extLst>
              <a:ext uri="{FF2B5EF4-FFF2-40B4-BE49-F238E27FC236}">
                <a16:creationId xmlns:a16="http://schemas.microsoft.com/office/drawing/2014/main" id="{3490D056-24CA-C670-BC06-34521F6415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8" y="1484313"/>
            <a:ext cx="688657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5362" name="TextBox 1">
            <a:extLst>
              <a:ext uri="{FF2B5EF4-FFF2-40B4-BE49-F238E27FC236}">
                <a16:creationId xmlns:a16="http://schemas.microsoft.com/office/drawing/2014/main" id="{133A2FB1-9329-1B58-CC84-4D04ACEDEBC1}"/>
              </a:ext>
            </a:extLst>
          </p:cNvPr>
          <p:cNvSpPr txBox="1">
            <a:spLocks noChangeArrowheads="1"/>
          </p:cNvSpPr>
          <p:nvPr/>
        </p:nvSpPr>
        <p:spPr bwMode="auto">
          <a:xfrm>
            <a:off x="2427288" y="76200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....healthier...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8433"/>
                                        </p:tgtEl>
                                        <p:attrNameLst>
                                          <p:attrName>style.visibility</p:attrName>
                                        </p:attrNameLst>
                                      </p:cBhvr>
                                      <p:to>
                                        <p:strVal val="visible"/>
                                      </p:to>
                                    </p:set>
                                    <p:anim calcmode="lin" valueType="num">
                                      <p:cBhvr additive="base">
                                        <p:cTn id="7" dur="500" fill="hold"/>
                                        <p:tgtEl>
                                          <p:spTgt spid="18433"/>
                                        </p:tgtEl>
                                        <p:attrNameLst>
                                          <p:attrName>ppt_x</p:attrName>
                                        </p:attrNameLst>
                                      </p:cBhvr>
                                      <p:tavLst>
                                        <p:tav tm="0">
                                          <p:val>
                                            <p:strVal val="0-#ppt_w/2"/>
                                          </p:val>
                                        </p:tav>
                                        <p:tav tm="100000">
                                          <p:val>
                                            <p:strVal val="#ppt_x"/>
                                          </p:val>
                                        </p:tav>
                                      </p:tavLst>
                                    </p:anim>
                                    <p:anim calcmode="lin" valueType="num">
                                      <p:cBhvr additive="base">
                                        <p:cTn id="8" dur="500" fill="hold"/>
                                        <p:tgtEl>
                                          <p:spTgt spid="184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457" name="Picture 1">
            <a:extLst>
              <a:ext uri="{FF2B5EF4-FFF2-40B4-BE49-F238E27FC236}">
                <a16:creationId xmlns:a16="http://schemas.microsoft.com/office/drawing/2014/main" id="{1F10CE55-826F-919E-92DC-C42C4E6E246C}"/>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404813"/>
            <a:ext cx="7034213" cy="611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387" name="TextBox 1">
            <a:extLst>
              <a:ext uri="{FF2B5EF4-FFF2-40B4-BE49-F238E27FC236}">
                <a16:creationId xmlns:a16="http://schemas.microsoft.com/office/drawing/2014/main" id="{BC294E4A-2BB7-7D45-5520-BB80DEAA6AED}"/>
              </a:ext>
            </a:extLst>
          </p:cNvPr>
          <p:cNvSpPr txBox="1">
            <a:spLocks noChangeArrowheads="1"/>
          </p:cNvSpPr>
          <p:nvPr/>
        </p:nvSpPr>
        <p:spPr bwMode="auto">
          <a:xfrm>
            <a:off x="7550150" y="1887538"/>
            <a:ext cx="1381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...thinner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left)">
                                      <p:cBhvr>
                                        <p:cTn id="7" dur="500"/>
                                        <p:tgtEl>
                                          <p:spTgt spid="194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xit" presetSubtype="2" fill="hold" nodeType="clickEffect">
                                  <p:stCondLst>
                                    <p:cond delay="0"/>
                                  </p:stCondLst>
                                  <p:childTnLst>
                                    <p:animEffect transition="out" filter="wipe(right)">
                                      <p:cBhvr>
                                        <p:cTn id="11" dur="500"/>
                                        <p:tgtEl>
                                          <p:spTgt spid="19457"/>
                                        </p:tgtEl>
                                      </p:cBhvr>
                                    </p:animEffect>
                                    <p:set>
                                      <p:cBhvr>
                                        <p:cTn id="12" dur="1" fill="hold">
                                          <p:stCondLst>
                                            <p:cond delay="499"/>
                                          </p:stCondLst>
                                        </p:cTn>
                                        <p:tgtEl>
                                          <p:spTgt spid="194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a:extLst>
              <a:ext uri="{FF2B5EF4-FFF2-40B4-BE49-F238E27FC236}">
                <a16:creationId xmlns:a16="http://schemas.microsoft.com/office/drawing/2014/main" id="{1543B1AC-5EB5-C96B-2BB0-DC60CD8AA9F4}"/>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63" y="-171450"/>
            <a:ext cx="6856413" cy="1030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7410" name="TextBox 1">
            <a:extLst>
              <a:ext uri="{FF2B5EF4-FFF2-40B4-BE49-F238E27FC236}">
                <a16:creationId xmlns:a16="http://schemas.microsoft.com/office/drawing/2014/main" id="{1786957D-6CE2-FFE4-8762-99DBD3AE41A1}"/>
              </a:ext>
            </a:extLst>
          </p:cNvPr>
          <p:cNvSpPr txBox="1">
            <a:spLocks noChangeArrowheads="1"/>
          </p:cNvSpPr>
          <p:nvPr/>
        </p:nvSpPr>
        <p:spPr bwMode="auto">
          <a:xfrm>
            <a:off x="6826250" y="1557338"/>
            <a:ext cx="3810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2000"/>
              <a:t>Ready to compete...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0481"/>
                                        </p:tgtEl>
                                        <p:attrNameLst>
                                          <p:attrName>style.visibility</p:attrName>
                                        </p:attrNameLst>
                                      </p:cBhvr>
                                      <p:to>
                                        <p:strVal val="visible"/>
                                      </p:to>
                                    </p:set>
                                    <p:anim calcmode="lin" valueType="num">
                                      <p:cBhvr>
                                        <p:cTn id="7" dur="500" fill="hold"/>
                                        <p:tgtEl>
                                          <p:spTgt spid="20481"/>
                                        </p:tgtEl>
                                        <p:attrNameLst>
                                          <p:attrName>ppt_w</p:attrName>
                                        </p:attrNameLst>
                                      </p:cBhvr>
                                      <p:tavLst>
                                        <p:tav tm="0">
                                          <p:val>
                                            <p:fltVal val="0"/>
                                          </p:val>
                                        </p:tav>
                                        <p:tav tm="100000">
                                          <p:val>
                                            <p:strVal val="#ppt_w"/>
                                          </p:val>
                                        </p:tav>
                                      </p:tavLst>
                                    </p:anim>
                                    <p:anim calcmode="lin" valueType="num">
                                      <p:cBhvr>
                                        <p:cTn id="8" dur="500" fill="hold"/>
                                        <p:tgtEl>
                                          <p:spTgt spid="20481"/>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xit" presetSubtype="16" fill="hold" nodeType="clickEffect">
                                  <p:stCondLst>
                                    <p:cond delay="0"/>
                                  </p:stCondLst>
                                  <p:childTnLst>
                                    <p:anim calcmode="lin" valueType="num">
                                      <p:cBhvr>
                                        <p:cTn id="12" dur="500"/>
                                        <p:tgtEl>
                                          <p:spTgt spid="20481"/>
                                        </p:tgtEl>
                                        <p:attrNameLst>
                                          <p:attrName>ppt_w</p:attrName>
                                        </p:attrNameLst>
                                      </p:cBhvr>
                                      <p:tavLst>
                                        <p:tav tm="0">
                                          <p:val>
                                            <p:strVal val="ppt_w"/>
                                          </p:val>
                                        </p:tav>
                                        <p:tav tm="100000">
                                          <p:val>
                                            <p:strVal val="4*ppt_w"/>
                                          </p:val>
                                        </p:tav>
                                      </p:tavLst>
                                    </p:anim>
                                    <p:anim calcmode="lin" valueType="num">
                                      <p:cBhvr>
                                        <p:cTn id="13" dur="500"/>
                                        <p:tgtEl>
                                          <p:spTgt spid="20481"/>
                                        </p:tgtEl>
                                        <p:attrNameLst>
                                          <p:attrName>ppt_h</p:attrName>
                                        </p:attrNameLst>
                                      </p:cBhvr>
                                      <p:tavLst>
                                        <p:tav tm="0">
                                          <p:val>
                                            <p:strVal val="ppt_h"/>
                                          </p:val>
                                        </p:tav>
                                        <p:tav tm="100000">
                                          <p:val>
                                            <p:strVal val="4*ppt_h"/>
                                          </p:val>
                                        </p:tav>
                                      </p:tavLst>
                                    </p:anim>
                                    <p:set>
                                      <p:cBhvr>
                                        <p:cTn id="14" dur="1" fill="hold">
                                          <p:stCondLst>
                                            <p:cond delay="499"/>
                                          </p:stCondLst>
                                        </p:cTn>
                                        <p:tgtEl>
                                          <p:spTgt spid="204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Number Placeholder 3">
            <a:extLst>
              <a:ext uri="{FF2B5EF4-FFF2-40B4-BE49-F238E27FC236}">
                <a16:creationId xmlns:a16="http://schemas.microsoft.com/office/drawing/2014/main" id="{43A7C102-05B0-6769-ED58-62EF557D1AD2}"/>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456232C8-B334-BD47-A951-2CFA457379FA}" type="slidenum">
              <a:rPr lang="en-US" altLang="en-US" sz="1400">
                <a:solidFill>
                  <a:schemeClr val="tx1"/>
                </a:solidFill>
              </a:rPr>
              <a:pPr/>
              <a:t>7</a:t>
            </a:fld>
            <a:endParaRPr lang="en-US" altLang="en-US" sz="1400">
              <a:solidFill>
                <a:schemeClr val="tx1"/>
              </a:solidFill>
            </a:endParaRPr>
          </a:p>
        </p:txBody>
      </p:sp>
      <p:sp>
        <p:nvSpPr>
          <p:cNvPr id="31746" name="TextBox 6">
            <a:extLst>
              <a:ext uri="{FF2B5EF4-FFF2-40B4-BE49-F238E27FC236}">
                <a16:creationId xmlns:a16="http://schemas.microsoft.com/office/drawing/2014/main" id="{44761D6C-4B8B-DD0A-6A71-F59C73589AFF}"/>
              </a:ext>
            </a:extLst>
          </p:cNvPr>
          <p:cNvSpPr txBox="1">
            <a:spLocks noChangeArrowheads="1"/>
          </p:cNvSpPr>
          <p:nvPr/>
        </p:nvSpPr>
        <p:spPr bwMode="auto">
          <a:xfrm>
            <a:off x="938213" y="1230313"/>
            <a:ext cx="30210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Every little helps.......</a:t>
            </a:r>
          </a:p>
        </p:txBody>
      </p:sp>
      <p:sp>
        <p:nvSpPr>
          <p:cNvPr id="31747" name="TextBox 7">
            <a:extLst>
              <a:ext uri="{FF2B5EF4-FFF2-40B4-BE49-F238E27FC236}">
                <a16:creationId xmlns:a16="http://schemas.microsoft.com/office/drawing/2014/main" id="{CF054531-63D7-9AD4-AD03-88689D74D073}"/>
              </a:ext>
            </a:extLst>
          </p:cNvPr>
          <p:cNvSpPr txBox="1">
            <a:spLocks noChangeArrowheads="1"/>
          </p:cNvSpPr>
          <p:nvPr/>
        </p:nvSpPr>
        <p:spPr bwMode="auto">
          <a:xfrm>
            <a:off x="4572000" y="1844675"/>
            <a:ext cx="3455988"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GB" altLang="en-US"/>
              <a:t>In 1990, Orlan began The Reincarnation of Sainte - ORLAN. It involved a series of plastic surgeries through which the artist transformed herself into elements from famous paintings and sculptures of women.</a:t>
            </a:r>
            <a:endParaRPr lang="en-US" altLang="en-US"/>
          </a:p>
        </p:txBody>
      </p:sp>
      <p:pic>
        <p:nvPicPr>
          <p:cNvPr id="31748" name="Picture 8">
            <a:extLst>
              <a:ext uri="{FF2B5EF4-FFF2-40B4-BE49-F238E27FC236}">
                <a16:creationId xmlns:a16="http://schemas.microsoft.com/office/drawing/2014/main" id="{8B4DFE19-60D5-5839-4397-E7894F3908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45720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9">
            <a:extLst>
              <a:ext uri="{FF2B5EF4-FFF2-40B4-BE49-F238E27FC236}">
                <a16:creationId xmlns:a16="http://schemas.microsoft.com/office/drawing/2014/main" id="{4F342389-3C5E-6ADB-BAF9-BBDEE2F295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952625"/>
            <a:ext cx="2273300" cy="356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Slide Number Placeholder 3">
            <a:extLst>
              <a:ext uri="{FF2B5EF4-FFF2-40B4-BE49-F238E27FC236}">
                <a16:creationId xmlns:a16="http://schemas.microsoft.com/office/drawing/2014/main" id="{FE12EF4B-5E7E-B028-66F0-496F9D036405}"/>
              </a:ext>
            </a:extLst>
          </p:cNvPr>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37931725" indent="-37474525">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31888"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5890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462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034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606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178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750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spcBef>
                <a:spcPct val="0"/>
              </a:spcBef>
              <a:buSzTx/>
              <a:buFontTx/>
              <a:buNone/>
            </a:pPr>
            <a:fld id="{4ABCE118-71E1-274C-9777-8725C7AD32B0}" type="slidenum">
              <a:rPr lang="en-US" altLang="en-US" sz="1400"/>
              <a:pPr>
                <a:spcBef>
                  <a:spcPct val="0"/>
                </a:spcBef>
                <a:buSzTx/>
                <a:buFontTx/>
                <a:buNone/>
              </a:pPr>
              <a:t>8</a:t>
            </a:fld>
            <a:endParaRPr lang="en-US" altLang="en-US" sz="1400"/>
          </a:p>
        </p:txBody>
      </p:sp>
      <p:sp>
        <p:nvSpPr>
          <p:cNvPr id="18435" name="Text Box 3">
            <a:extLst>
              <a:ext uri="{FF2B5EF4-FFF2-40B4-BE49-F238E27FC236}">
                <a16:creationId xmlns:a16="http://schemas.microsoft.com/office/drawing/2014/main" id="{81745328-574F-05B2-CA5C-B57A3A903BE0}"/>
              </a:ext>
            </a:extLst>
          </p:cNvPr>
          <p:cNvSpPr txBox="1">
            <a:spLocks noChangeArrowheads="1"/>
          </p:cNvSpPr>
          <p:nvPr/>
        </p:nvSpPr>
        <p:spPr bwMode="auto">
          <a:xfrm>
            <a:off x="7348538" y="6248400"/>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37931725" indent="-37474525">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31888"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5890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462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034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606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178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750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lgn="ctr" eaLnBrk="1" hangingPunct="1">
              <a:spcBef>
                <a:spcPct val="0"/>
              </a:spcBef>
              <a:buSzTx/>
              <a:buFontTx/>
              <a:buNone/>
            </a:pPr>
            <a:fld id="{32405B2B-14AE-C342-AAC7-D0FA0E31F8F7}" type="slidenum">
              <a:rPr lang="en-US" altLang="en-US" sz="1400"/>
              <a:pPr algn="ctr" eaLnBrk="1" hangingPunct="1">
                <a:spcBef>
                  <a:spcPct val="0"/>
                </a:spcBef>
                <a:buSzTx/>
                <a:buFontTx/>
                <a:buNone/>
              </a:pPr>
              <a:t>8</a:t>
            </a:fld>
            <a:endParaRPr lang="en-US" altLang="en-US" sz="1400"/>
          </a:p>
        </p:txBody>
      </p:sp>
      <p:pic>
        <p:nvPicPr>
          <p:cNvPr id="21508" name="Picture 4">
            <a:extLst>
              <a:ext uri="{FF2B5EF4-FFF2-40B4-BE49-F238E27FC236}">
                <a16:creationId xmlns:a16="http://schemas.microsoft.com/office/drawing/2014/main" id="{C15C580A-5580-3DF5-6269-2AF7C689D4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3500"/>
            <a:ext cx="5715000" cy="692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8437" name="TextBox 5">
            <a:extLst>
              <a:ext uri="{FF2B5EF4-FFF2-40B4-BE49-F238E27FC236}">
                <a16:creationId xmlns:a16="http://schemas.microsoft.com/office/drawing/2014/main" id="{C907E831-81B2-BCE0-E17A-E1D43F280AC2}"/>
              </a:ext>
            </a:extLst>
          </p:cNvPr>
          <p:cNvSpPr txBox="1">
            <a:spLocks noChangeArrowheads="1"/>
          </p:cNvSpPr>
          <p:nvPr/>
        </p:nvSpPr>
        <p:spPr bwMode="auto">
          <a:xfrm>
            <a:off x="5867400" y="1268413"/>
            <a:ext cx="33655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...my body, my choice, my own creation. </a:t>
            </a:r>
          </a:p>
          <a:p>
            <a:endParaRPr lang="en-US" altLang="en-US"/>
          </a:p>
          <a:p>
            <a:r>
              <a:rPr lang="en-US" altLang="en-US"/>
              <a:t>Bodies as sites of a rising identity politics</a:t>
            </a:r>
          </a:p>
          <a:p>
            <a:endParaRPr lang="en-US" altLang="en-US"/>
          </a:p>
          <a:p>
            <a:endParaRPr lang="en-US"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p:cTn id="7" dur="500" fill="hold"/>
                                        <p:tgtEl>
                                          <p:spTgt spid="21508"/>
                                        </p:tgtEl>
                                        <p:attrNameLst>
                                          <p:attrName>ppt_w</p:attrName>
                                        </p:attrNameLst>
                                      </p:cBhvr>
                                      <p:tavLst>
                                        <p:tav tm="0">
                                          <p:val>
                                            <p:fltVal val="0"/>
                                          </p:val>
                                        </p:tav>
                                        <p:tav tm="100000">
                                          <p:val>
                                            <p:strVal val="#ppt_w"/>
                                          </p:val>
                                        </p:tav>
                                      </p:tavLst>
                                    </p:anim>
                                    <p:anim calcmode="lin" valueType="num">
                                      <p:cBhvr>
                                        <p:cTn id="8" dur="500" fill="hold"/>
                                        <p:tgtEl>
                                          <p:spTgt spid="21508"/>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xit" presetSubtype="16" fill="hold" nodeType="clickEffect">
                                  <p:stCondLst>
                                    <p:cond delay="0"/>
                                  </p:stCondLst>
                                  <p:childTnLst>
                                    <p:anim calcmode="lin" valueType="num">
                                      <p:cBhvr>
                                        <p:cTn id="12" dur="500"/>
                                        <p:tgtEl>
                                          <p:spTgt spid="21508"/>
                                        </p:tgtEl>
                                        <p:attrNameLst>
                                          <p:attrName>ppt_w</p:attrName>
                                        </p:attrNameLst>
                                      </p:cBhvr>
                                      <p:tavLst>
                                        <p:tav tm="0">
                                          <p:val>
                                            <p:strVal val="ppt_w"/>
                                          </p:val>
                                        </p:tav>
                                        <p:tav tm="100000">
                                          <p:val>
                                            <p:strVal val="4*ppt_w"/>
                                          </p:val>
                                        </p:tav>
                                      </p:tavLst>
                                    </p:anim>
                                    <p:anim calcmode="lin" valueType="num">
                                      <p:cBhvr>
                                        <p:cTn id="13" dur="500"/>
                                        <p:tgtEl>
                                          <p:spTgt spid="21508"/>
                                        </p:tgtEl>
                                        <p:attrNameLst>
                                          <p:attrName>ppt_h</p:attrName>
                                        </p:attrNameLst>
                                      </p:cBhvr>
                                      <p:tavLst>
                                        <p:tav tm="0">
                                          <p:val>
                                            <p:strVal val="ppt_h"/>
                                          </p:val>
                                        </p:tav>
                                        <p:tav tm="100000">
                                          <p:val>
                                            <p:strVal val="4*ppt_h"/>
                                          </p:val>
                                        </p:tav>
                                      </p:tavLst>
                                    </p:anim>
                                    <p:set>
                                      <p:cBhvr>
                                        <p:cTn id="14" dur="1" fill="hold">
                                          <p:stCondLst>
                                            <p:cond delay="499"/>
                                          </p:stCondLst>
                                        </p:cTn>
                                        <p:tgtEl>
                                          <p:spTgt spid="215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10002"/>
        </a:solidFill>
        <a:effectLst/>
      </p:bgPr>
    </p:bg>
    <p:spTree>
      <p:nvGrpSpPr>
        <p:cNvPr id="1" name=""/>
        <p:cNvGrpSpPr/>
        <p:nvPr/>
      </p:nvGrpSpPr>
      <p:grpSpPr>
        <a:xfrm>
          <a:off x="0" y="0"/>
          <a:ext cx="0" cy="0"/>
          <a:chOff x="0" y="0"/>
          <a:chExt cx="0" cy="0"/>
        </a:xfrm>
      </p:grpSpPr>
      <p:sp>
        <p:nvSpPr>
          <p:cNvPr id="19458" name="Slide Number Placeholder 3">
            <a:extLst>
              <a:ext uri="{FF2B5EF4-FFF2-40B4-BE49-F238E27FC236}">
                <a16:creationId xmlns:a16="http://schemas.microsoft.com/office/drawing/2014/main" id="{DFF74DAE-5D36-E9C0-35BE-4A74FD29645A}"/>
              </a:ext>
            </a:extLst>
          </p:cNvPr>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37931725" indent="-37474525">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31888"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5890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462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034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606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178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750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spcBef>
                <a:spcPct val="0"/>
              </a:spcBef>
              <a:buSzTx/>
              <a:buFontTx/>
              <a:buNone/>
            </a:pPr>
            <a:fld id="{721AB845-0815-E14D-ACA0-BA790564F4AD}" type="slidenum">
              <a:rPr lang="en-US" altLang="en-US" sz="1400"/>
              <a:pPr>
                <a:spcBef>
                  <a:spcPct val="0"/>
                </a:spcBef>
                <a:buSzTx/>
                <a:buFontTx/>
                <a:buNone/>
              </a:pPr>
              <a:t>9</a:t>
            </a:fld>
            <a:endParaRPr lang="en-US" altLang="en-US" sz="1400"/>
          </a:p>
        </p:txBody>
      </p:sp>
      <p:pic>
        <p:nvPicPr>
          <p:cNvPr id="22529" name="Picture 1">
            <a:extLst>
              <a:ext uri="{FF2B5EF4-FFF2-40B4-BE49-F238E27FC236}">
                <a16:creationId xmlns:a16="http://schemas.microsoft.com/office/drawing/2014/main" id="{4BC572E7-EABE-4B7B-E234-DAC1BFBEE7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238" y="760413"/>
            <a:ext cx="5699125"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entr" presetSubtype="0" fill="hold" nodeType="clickEffect">
                                  <p:stCondLst>
                                    <p:cond delay="0"/>
                                  </p:stCondLst>
                                  <p:childTnLst>
                                    <p:set>
                                      <p:cBhvr>
                                        <p:cTn id="6" dur="1" fill="hold">
                                          <p:stCondLst>
                                            <p:cond delay="499"/>
                                          </p:stCondLst>
                                        </p:cTn>
                                        <p:tgtEl>
                                          <p:spTgt spid="2252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xit" presetSubtype="0" fill="hold" nodeType="clickEffect">
                                  <p:stCondLst>
                                    <p:cond delay="0"/>
                                  </p:stCondLst>
                                  <p:childTnLst>
                                    <p:set>
                                      <p:cBhvr>
                                        <p:cTn id="10" dur="1" fill="hold">
                                          <p:stCondLst>
                                            <p:cond delay="499"/>
                                          </p:stCondLst>
                                        </p:cTn>
                                        <p:tgtEl>
                                          <p:spTgt spid="225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Title &amp; Bullets">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Title &amp; Bullets">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pitchFamily="32" charset="0"/>
            <a:ea typeface="ヒラギノ角ゴ Pro W3" pitchFamily="32" charset="-128"/>
            <a:cs typeface="ヒラギノ角ゴ Pro W3" pitchFamily="32" charset="-128"/>
            <a:sym typeface="Arial" pitchFamily="32" charset="0"/>
          </a:defRPr>
        </a:defPPr>
      </a:lstStyle>
    </a:spDef>
    <a:ln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pitchFamily="32" charset="0"/>
            <a:ea typeface="ヒラギノ角ゴ Pro W3" pitchFamily="32" charset="-128"/>
            <a:cs typeface="ヒラギノ角ゴ Pro W3" pitchFamily="32" charset="-128"/>
            <a:sym typeface="Arial" pitchFamily="32"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1202</TotalTime>
  <Pages>0</Pages>
  <Words>1593</Words>
  <Characters>0</Characters>
  <Application>Microsoft Macintosh PowerPoint</Application>
  <PresentationFormat>On-screen Show (4:3)</PresentationFormat>
  <Lines>0</Lines>
  <Paragraphs>141</Paragraphs>
  <Slides>24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Gill Sans</vt:lpstr>
      <vt:lpstr>1_Title &amp; Bullets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the History of the Body</dc:title>
  <dc:subject/>
  <dc:creator>Claudia</dc:creator>
  <cp:keywords/>
  <dc:description/>
  <cp:lastModifiedBy>Stein, Claudia</cp:lastModifiedBy>
  <cp:revision>40</cp:revision>
  <dcterms:created xsi:type="dcterms:W3CDTF">2011-10-23T12:57:34Z</dcterms:created>
  <dcterms:modified xsi:type="dcterms:W3CDTF">2025-11-16T12:29:07Z</dcterms:modified>
</cp:coreProperties>
</file>