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9" r:id="rId4"/>
    <p:sldId id="260" r:id="rId5"/>
    <p:sldId id="258" r:id="rId6"/>
    <p:sldId id="261" r:id="rId7"/>
    <p:sldId id="262" r:id="rId8"/>
    <p:sldId id="269" r:id="rId9"/>
    <p:sldId id="263" r:id="rId10"/>
    <p:sldId id="264" r:id="rId11"/>
    <p:sldId id="265" r:id="rId12"/>
    <p:sldId id="266" r:id="rId13"/>
    <p:sldId id="268"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8CAEFE-3DF9-754C-8C29-079B52B19458}" v="1" dt="2023-11-12T17:34:05.4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5588"/>
  </p:normalViewPr>
  <p:slideViewPr>
    <p:cSldViewPr snapToGrid="0" snapToObjects="1">
      <p:cViewPr varScale="1">
        <p:scale>
          <a:sx n="100" d="100"/>
          <a:sy n="100"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w, Claire" userId="5593effd-dc72-4cd4-8f53-f66477763b53" providerId="ADAL" clId="{27B9C70B-CDF7-B743-A172-EFAF1B903DF0}"/>
    <pc:docChg chg="custSel addSld modSld">
      <pc:chgData name="Shaw, Claire" userId="5593effd-dc72-4cd4-8f53-f66477763b53" providerId="ADAL" clId="{27B9C70B-CDF7-B743-A172-EFAF1B903DF0}" dt="2018-11-23T11:36:43.822" v="174" actId="1076"/>
      <pc:docMkLst>
        <pc:docMk/>
      </pc:docMkLst>
      <pc:sldChg chg="modSp">
        <pc:chgData name="Shaw, Claire" userId="5593effd-dc72-4cd4-8f53-f66477763b53" providerId="ADAL" clId="{27B9C70B-CDF7-B743-A172-EFAF1B903DF0}" dt="2018-11-23T11:31:52.528" v="148" actId="1076"/>
        <pc:sldMkLst>
          <pc:docMk/>
          <pc:sldMk cId="2912396071" sldId="258"/>
        </pc:sldMkLst>
        <pc:spChg chg="mod">
          <ac:chgData name="Shaw, Claire" userId="5593effd-dc72-4cd4-8f53-f66477763b53" providerId="ADAL" clId="{27B9C70B-CDF7-B743-A172-EFAF1B903DF0}" dt="2018-11-23T11:31:52.528" v="148" actId="1076"/>
          <ac:spMkLst>
            <pc:docMk/>
            <pc:sldMk cId="2912396071" sldId="258"/>
            <ac:spMk id="2" creationId="{2D854444-874C-414D-8B2B-24138295DE4B}"/>
          </ac:spMkLst>
        </pc:spChg>
      </pc:sldChg>
      <pc:sldChg chg="addSp modSp">
        <pc:chgData name="Shaw, Claire" userId="5593effd-dc72-4cd4-8f53-f66477763b53" providerId="ADAL" clId="{27B9C70B-CDF7-B743-A172-EFAF1B903DF0}" dt="2018-11-23T11:18:28.526" v="5" actId="1076"/>
        <pc:sldMkLst>
          <pc:docMk/>
          <pc:sldMk cId="4053000045" sldId="261"/>
        </pc:sldMkLst>
        <pc:picChg chg="add mod">
          <ac:chgData name="Shaw, Claire" userId="5593effd-dc72-4cd4-8f53-f66477763b53" providerId="ADAL" clId="{27B9C70B-CDF7-B743-A172-EFAF1B903DF0}" dt="2018-11-23T11:18:26.073" v="4" actId="1076"/>
          <ac:picMkLst>
            <pc:docMk/>
            <pc:sldMk cId="4053000045" sldId="261"/>
            <ac:picMk id="2" creationId="{A4EAD4F2-2DEC-8046-9DD6-A73ABBCA2B78}"/>
          </ac:picMkLst>
        </pc:picChg>
        <pc:picChg chg="add mod">
          <ac:chgData name="Shaw, Claire" userId="5593effd-dc72-4cd4-8f53-f66477763b53" providerId="ADAL" clId="{27B9C70B-CDF7-B743-A172-EFAF1B903DF0}" dt="2018-11-23T11:18:28.526" v="5" actId="1076"/>
          <ac:picMkLst>
            <pc:docMk/>
            <pc:sldMk cId="4053000045" sldId="261"/>
            <ac:picMk id="3" creationId="{C37C3433-8F76-C447-A1FC-42C783F08DD8}"/>
          </ac:picMkLst>
        </pc:picChg>
      </pc:sldChg>
      <pc:sldChg chg="addSp modSp add">
        <pc:chgData name="Shaw, Claire" userId="5593effd-dc72-4cd4-8f53-f66477763b53" providerId="ADAL" clId="{27B9C70B-CDF7-B743-A172-EFAF1B903DF0}" dt="2018-11-23T11:21:22.820" v="36" actId="1037"/>
        <pc:sldMkLst>
          <pc:docMk/>
          <pc:sldMk cId="965471971" sldId="262"/>
        </pc:sldMkLst>
        <pc:picChg chg="add mod">
          <ac:chgData name="Shaw, Claire" userId="5593effd-dc72-4cd4-8f53-f66477763b53" providerId="ADAL" clId="{27B9C70B-CDF7-B743-A172-EFAF1B903DF0}" dt="2018-11-23T11:21:20.065" v="29" actId="1037"/>
          <ac:picMkLst>
            <pc:docMk/>
            <pc:sldMk cId="965471971" sldId="262"/>
            <ac:picMk id="2" creationId="{38C3D6E8-5DBE-4C47-849C-612C31423292}"/>
          </ac:picMkLst>
        </pc:picChg>
        <pc:picChg chg="add mod">
          <ac:chgData name="Shaw, Claire" userId="5593effd-dc72-4cd4-8f53-f66477763b53" providerId="ADAL" clId="{27B9C70B-CDF7-B743-A172-EFAF1B903DF0}" dt="2018-11-23T11:21:22.820" v="36" actId="1037"/>
          <ac:picMkLst>
            <pc:docMk/>
            <pc:sldMk cId="965471971" sldId="262"/>
            <ac:picMk id="3" creationId="{01ACAD80-4746-E04C-9A80-60915C1E1911}"/>
          </ac:picMkLst>
        </pc:picChg>
      </pc:sldChg>
      <pc:sldChg chg="addSp modSp add">
        <pc:chgData name="Shaw, Claire" userId="5593effd-dc72-4cd4-8f53-f66477763b53" providerId="ADAL" clId="{27B9C70B-CDF7-B743-A172-EFAF1B903DF0}" dt="2018-11-23T11:23:22.226" v="39" actId="1076"/>
        <pc:sldMkLst>
          <pc:docMk/>
          <pc:sldMk cId="3607377828" sldId="263"/>
        </pc:sldMkLst>
        <pc:picChg chg="add mod">
          <ac:chgData name="Shaw, Claire" userId="5593effd-dc72-4cd4-8f53-f66477763b53" providerId="ADAL" clId="{27B9C70B-CDF7-B743-A172-EFAF1B903DF0}" dt="2018-11-23T11:23:22.226" v="39" actId="1076"/>
          <ac:picMkLst>
            <pc:docMk/>
            <pc:sldMk cId="3607377828" sldId="263"/>
            <ac:picMk id="2" creationId="{7A8FCC30-BCAF-2E46-8B45-D3F5F43EFD82}"/>
          </ac:picMkLst>
        </pc:picChg>
      </pc:sldChg>
      <pc:sldChg chg="addSp modSp add">
        <pc:chgData name="Shaw, Claire" userId="5593effd-dc72-4cd4-8f53-f66477763b53" providerId="ADAL" clId="{27B9C70B-CDF7-B743-A172-EFAF1B903DF0}" dt="2018-11-23T11:32:07.244" v="151" actId="1076"/>
        <pc:sldMkLst>
          <pc:docMk/>
          <pc:sldMk cId="2754878893" sldId="264"/>
        </pc:sldMkLst>
        <pc:spChg chg="add mod">
          <ac:chgData name="Shaw, Claire" userId="5593effd-dc72-4cd4-8f53-f66477763b53" providerId="ADAL" clId="{27B9C70B-CDF7-B743-A172-EFAF1B903DF0}" dt="2018-11-23T11:32:07.244" v="151" actId="1076"/>
          <ac:spMkLst>
            <pc:docMk/>
            <pc:sldMk cId="2754878893" sldId="264"/>
            <ac:spMk id="2" creationId="{845FD6D7-143F-5F4C-91CE-5682CD87AAAC}"/>
          </ac:spMkLst>
        </pc:spChg>
      </pc:sldChg>
      <pc:sldChg chg="addSp modSp add">
        <pc:chgData name="Shaw, Claire" userId="5593effd-dc72-4cd4-8f53-f66477763b53" providerId="ADAL" clId="{27B9C70B-CDF7-B743-A172-EFAF1B903DF0}" dt="2018-11-23T11:30:52.092" v="126" actId="14100"/>
        <pc:sldMkLst>
          <pc:docMk/>
          <pc:sldMk cId="4004300455" sldId="265"/>
        </pc:sldMkLst>
        <pc:picChg chg="add mod">
          <ac:chgData name="Shaw, Claire" userId="5593effd-dc72-4cd4-8f53-f66477763b53" providerId="ADAL" clId="{27B9C70B-CDF7-B743-A172-EFAF1B903DF0}" dt="2018-11-23T11:30:40.525" v="120" actId="1037"/>
          <ac:picMkLst>
            <pc:docMk/>
            <pc:sldMk cId="4004300455" sldId="265"/>
            <ac:picMk id="2" creationId="{7B143024-680A-F44B-9EE3-593017DCD22A}"/>
          </ac:picMkLst>
        </pc:picChg>
        <pc:picChg chg="add mod">
          <ac:chgData name="Shaw, Claire" userId="5593effd-dc72-4cd4-8f53-f66477763b53" providerId="ADAL" clId="{27B9C70B-CDF7-B743-A172-EFAF1B903DF0}" dt="2018-11-23T11:30:52.092" v="126" actId="14100"/>
          <ac:picMkLst>
            <pc:docMk/>
            <pc:sldMk cId="4004300455" sldId="265"/>
            <ac:picMk id="3" creationId="{D1F0B25D-C394-9444-BD95-780F70BC1019}"/>
          </ac:picMkLst>
        </pc:picChg>
      </pc:sldChg>
      <pc:sldChg chg="addSp modSp add">
        <pc:chgData name="Shaw, Claire" userId="5593effd-dc72-4cd4-8f53-f66477763b53" providerId="ADAL" clId="{27B9C70B-CDF7-B743-A172-EFAF1B903DF0}" dt="2018-11-23T11:32:17.805" v="154" actId="20577"/>
        <pc:sldMkLst>
          <pc:docMk/>
          <pc:sldMk cId="4053984052" sldId="266"/>
        </pc:sldMkLst>
        <pc:spChg chg="add mod">
          <ac:chgData name="Shaw, Claire" userId="5593effd-dc72-4cd4-8f53-f66477763b53" providerId="ADAL" clId="{27B9C70B-CDF7-B743-A172-EFAF1B903DF0}" dt="2018-11-23T11:32:17.805" v="154" actId="20577"/>
          <ac:spMkLst>
            <pc:docMk/>
            <pc:sldMk cId="4053984052" sldId="266"/>
            <ac:spMk id="2" creationId="{7B9D3087-A93E-9743-9995-6B2ADA882E64}"/>
          </ac:spMkLst>
        </pc:spChg>
      </pc:sldChg>
      <pc:sldChg chg="addSp modSp add">
        <pc:chgData name="Shaw, Claire" userId="5593effd-dc72-4cd4-8f53-f66477763b53" providerId="ADAL" clId="{27B9C70B-CDF7-B743-A172-EFAF1B903DF0}" dt="2018-11-23T11:33:46.464" v="168" actId="114"/>
        <pc:sldMkLst>
          <pc:docMk/>
          <pc:sldMk cId="3995562173" sldId="267"/>
        </pc:sldMkLst>
        <pc:spChg chg="add mod">
          <ac:chgData name="Shaw, Claire" userId="5593effd-dc72-4cd4-8f53-f66477763b53" providerId="ADAL" clId="{27B9C70B-CDF7-B743-A172-EFAF1B903DF0}" dt="2018-11-23T11:33:46.464" v="168" actId="114"/>
          <ac:spMkLst>
            <pc:docMk/>
            <pc:sldMk cId="3995562173" sldId="267"/>
            <ac:spMk id="2" creationId="{768324C0-92F6-F246-8387-E643A6B946DB}"/>
          </ac:spMkLst>
        </pc:spChg>
      </pc:sldChg>
      <pc:sldChg chg="addSp modSp add">
        <pc:chgData name="Shaw, Claire" userId="5593effd-dc72-4cd4-8f53-f66477763b53" providerId="ADAL" clId="{27B9C70B-CDF7-B743-A172-EFAF1B903DF0}" dt="2018-11-23T11:36:43.822" v="174" actId="1076"/>
        <pc:sldMkLst>
          <pc:docMk/>
          <pc:sldMk cId="1449597264" sldId="268"/>
        </pc:sldMkLst>
        <pc:picChg chg="add mod">
          <ac:chgData name="Shaw, Claire" userId="5593effd-dc72-4cd4-8f53-f66477763b53" providerId="ADAL" clId="{27B9C70B-CDF7-B743-A172-EFAF1B903DF0}" dt="2018-11-23T11:34:28.660" v="171" actId="1076"/>
          <ac:picMkLst>
            <pc:docMk/>
            <pc:sldMk cId="1449597264" sldId="268"/>
            <ac:picMk id="2" creationId="{D2C84D9E-EAAA-8D49-AE92-C678B11D41BD}"/>
          </ac:picMkLst>
        </pc:picChg>
        <pc:picChg chg="add mod">
          <ac:chgData name="Shaw, Claire" userId="5593effd-dc72-4cd4-8f53-f66477763b53" providerId="ADAL" clId="{27B9C70B-CDF7-B743-A172-EFAF1B903DF0}" dt="2018-11-23T11:36:43.822" v="174" actId="1076"/>
          <ac:picMkLst>
            <pc:docMk/>
            <pc:sldMk cId="1449597264" sldId="268"/>
            <ac:picMk id="3" creationId="{AD7EC99E-75B3-1146-9BDE-B45F1912F94F}"/>
          </ac:picMkLst>
        </pc:picChg>
      </pc:sldChg>
    </pc:docChg>
  </pc:docChgLst>
  <pc:docChgLst>
    <pc:chgData name="Shaw, Claire" userId="5593effd-dc72-4cd4-8f53-f66477763b53" providerId="ADAL" clId="{858CAEFE-3DF9-754C-8C29-079B52B19458}"/>
    <pc:docChg chg="addSld modSld">
      <pc:chgData name="Shaw, Claire" userId="5593effd-dc72-4cd4-8f53-f66477763b53" providerId="ADAL" clId="{858CAEFE-3DF9-754C-8C29-079B52B19458}" dt="2023-11-12T17:35:52.647" v="52" actId="1076"/>
      <pc:docMkLst>
        <pc:docMk/>
      </pc:docMkLst>
      <pc:sldChg chg="modSp add mod">
        <pc:chgData name="Shaw, Claire" userId="5593effd-dc72-4cd4-8f53-f66477763b53" providerId="ADAL" clId="{858CAEFE-3DF9-754C-8C29-079B52B19458}" dt="2023-11-12T17:35:52.647" v="52" actId="1076"/>
        <pc:sldMkLst>
          <pc:docMk/>
          <pc:sldMk cId="366993664" sldId="269"/>
        </pc:sldMkLst>
        <pc:spChg chg="mod">
          <ac:chgData name="Shaw, Claire" userId="5593effd-dc72-4cd4-8f53-f66477763b53" providerId="ADAL" clId="{858CAEFE-3DF9-754C-8C29-079B52B19458}" dt="2023-11-12T17:35:52.647" v="52" actId="1076"/>
          <ac:spMkLst>
            <pc:docMk/>
            <pc:sldMk cId="366993664" sldId="269"/>
            <ac:spMk id="2" creationId="{845FD6D7-143F-5F4C-91CE-5682CD87AAAC}"/>
          </ac:spMkLst>
        </pc:spChg>
      </pc:sldChg>
    </pc:docChg>
  </pc:docChgLst>
  <pc:docChgLst>
    <pc:chgData name="Shaw, Claire" userId="5593effd-dc72-4cd4-8f53-f66477763b53" providerId="ADAL" clId="{4ECB400A-3E5F-4641-BDD3-2913EF001DB4}"/>
    <pc:docChg chg="modSld">
      <pc:chgData name="Shaw, Claire" userId="5593effd-dc72-4cd4-8f53-f66477763b53" providerId="ADAL" clId="{4ECB400A-3E5F-4641-BDD3-2913EF001DB4}" dt="2021-11-15T10:57:24.589" v="13" actId="20577"/>
      <pc:docMkLst>
        <pc:docMk/>
      </pc:docMkLst>
      <pc:sldChg chg="modSp mod">
        <pc:chgData name="Shaw, Claire" userId="5593effd-dc72-4cd4-8f53-f66477763b53" providerId="ADAL" clId="{4ECB400A-3E5F-4641-BDD3-2913EF001DB4}" dt="2021-11-15T10:57:24.589" v="13" actId="20577"/>
        <pc:sldMkLst>
          <pc:docMk/>
          <pc:sldMk cId="3132362181" sldId="256"/>
        </pc:sldMkLst>
        <pc:spChg chg="mod">
          <ac:chgData name="Shaw, Claire" userId="5593effd-dc72-4cd4-8f53-f66477763b53" providerId="ADAL" clId="{4ECB400A-3E5F-4641-BDD3-2913EF001DB4}" dt="2021-11-15T10:57:24.589" v="13" actId="20577"/>
          <ac:spMkLst>
            <pc:docMk/>
            <pc:sldMk cId="3132362181" sldId="256"/>
            <ac:spMk id="3" creationId="{A3966D79-EA1D-5448-AF29-F3544891430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FD43AD49-372D-B644-8C61-B6482E6CD003}" type="datetimeFigureOut">
              <a:rPr lang="en-US" smtClean="0"/>
              <a:t>11/12/23</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2FA3EC2E-0EB2-DC4B-9DEB-E2DEF96E3C16}"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3586306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3AD49-372D-B644-8C61-B6482E6CD003}" type="datetimeFigureOut">
              <a:rPr lang="en-US" smtClean="0"/>
              <a:t>11/12/23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2731562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3AD49-372D-B644-8C61-B6482E6CD003}" type="datetimeFigureOut">
              <a:rPr lang="en-US" smtClean="0"/>
              <a:t>11/12/23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1143551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3AD49-372D-B644-8C61-B6482E6CD003}" type="datetimeFigureOut">
              <a:rPr lang="en-US" smtClean="0"/>
              <a:t>11/12/23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160345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FD43AD49-372D-B644-8C61-B6482E6CD003}" type="datetimeFigureOut">
              <a:rPr lang="en-US" smtClean="0"/>
              <a:t>11/12/23</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2FA3EC2E-0EB2-DC4B-9DEB-E2DEF96E3C16}"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5250719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43AD49-372D-B644-8C61-B6482E6CD003}" type="datetimeFigureOut">
              <a:rPr lang="en-US" smtClean="0"/>
              <a:t>11/12/23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77753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43AD49-372D-B644-8C61-B6482E6CD003}" type="datetimeFigureOut">
              <a:rPr lang="en-US" smtClean="0"/>
              <a:t>11/12/23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3145724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43AD49-372D-B644-8C61-B6482E6CD003}" type="datetimeFigureOut">
              <a:rPr lang="en-US" smtClean="0"/>
              <a:t>11/12/23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638582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3AD49-372D-B644-8C61-B6482E6CD003}" type="datetimeFigureOut">
              <a:rPr lang="en-US" smtClean="0"/>
              <a:t>11/12/23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836315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D43AD49-372D-B644-8C61-B6482E6CD003}" type="datetimeFigureOut">
              <a:rPr lang="en-US" smtClean="0"/>
              <a:t>11/12/23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FA3EC2E-0EB2-DC4B-9DEB-E2DEF96E3C16}"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11163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D43AD49-372D-B644-8C61-B6482E6CD003}" type="datetimeFigureOut">
              <a:rPr lang="en-US" smtClean="0"/>
              <a:t>11/12/23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FA3EC2E-0EB2-DC4B-9DEB-E2DEF96E3C16}"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40517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FD43AD49-372D-B644-8C61-B6482E6CD003}" type="datetimeFigureOut">
              <a:rPr lang="en-US" smtClean="0"/>
              <a:t>11/12/23</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2FA3EC2E-0EB2-DC4B-9DEB-E2DEF96E3C16}"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008051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FB7A6-54E2-5945-BA08-82759524ED86}"/>
              </a:ext>
            </a:extLst>
          </p:cNvPr>
          <p:cNvSpPr>
            <a:spLocks noGrp="1"/>
          </p:cNvSpPr>
          <p:nvPr>
            <p:ph type="ctrTitle"/>
          </p:nvPr>
        </p:nvSpPr>
        <p:spPr>
          <a:xfrm>
            <a:off x="1915128" y="1603626"/>
            <a:ext cx="8361229" cy="2098226"/>
          </a:xfrm>
        </p:spPr>
        <p:txBody>
          <a:bodyPr/>
          <a:lstStyle/>
          <a:p>
            <a:r>
              <a:rPr lang="en-US" dirty="0"/>
              <a:t>TSM: body</a:t>
            </a:r>
          </a:p>
        </p:txBody>
      </p:sp>
      <p:sp>
        <p:nvSpPr>
          <p:cNvPr id="3" name="Subtitle 2">
            <a:extLst>
              <a:ext uri="{FF2B5EF4-FFF2-40B4-BE49-F238E27FC236}">
                <a16:creationId xmlns:a16="http://schemas.microsoft.com/office/drawing/2014/main" id="{A3966D79-EA1D-5448-AF29-F35448914309}"/>
              </a:ext>
            </a:extLst>
          </p:cNvPr>
          <p:cNvSpPr>
            <a:spLocks noGrp="1"/>
          </p:cNvSpPr>
          <p:nvPr>
            <p:ph type="subTitle" idx="1"/>
          </p:nvPr>
        </p:nvSpPr>
        <p:spPr>
          <a:xfrm>
            <a:off x="2679906" y="3761725"/>
            <a:ext cx="6831673" cy="1086237"/>
          </a:xfrm>
        </p:spPr>
        <p:txBody>
          <a:bodyPr/>
          <a:lstStyle/>
          <a:p>
            <a:r>
              <a:rPr lang="en-US" dirty="0" err="1"/>
              <a:t>Dr</a:t>
            </a:r>
            <a:r>
              <a:rPr lang="en-US" dirty="0"/>
              <a:t> Claire Shaw</a:t>
            </a:r>
          </a:p>
          <a:p>
            <a:r>
              <a:rPr lang="en-US"/>
              <a:t>Associate </a:t>
            </a:r>
            <a:r>
              <a:rPr lang="en-US" dirty="0"/>
              <a:t>Professor of Modern Russian History</a:t>
            </a:r>
          </a:p>
        </p:txBody>
      </p:sp>
    </p:spTree>
    <p:extLst>
      <p:ext uri="{BB962C8B-B14F-4D97-AF65-F5344CB8AC3E}">
        <p14:creationId xmlns:p14="http://schemas.microsoft.com/office/powerpoint/2010/main" val="3132362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FD6D7-143F-5F4C-91CE-5682CD87AAAC}"/>
              </a:ext>
            </a:extLst>
          </p:cNvPr>
          <p:cNvSpPr/>
          <p:nvPr/>
        </p:nvSpPr>
        <p:spPr>
          <a:xfrm>
            <a:off x="2276272" y="710120"/>
            <a:ext cx="8190690" cy="5027530"/>
          </a:xfrm>
          <a:prstGeom prst="rect">
            <a:avLst/>
          </a:prstGeom>
        </p:spPr>
        <p:txBody>
          <a:bodyPr wrap="square">
            <a:spAutoFit/>
          </a:bodyPr>
          <a:lstStyle/>
          <a:p>
            <a:pPr>
              <a:lnSpc>
                <a:spcPct val="150000"/>
              </a:lnSpc>
            </a:pPr>
            <a:r>
              <a:rPr lang="en-US" dirty="0">
                <a:ea typeface="Times New Roman" panose="02020603050405020304" pitchFamily="18" charset="0"/>
              </a:rPr>
              <a:t>It is not individuals who have experience but subjects who are constituted through experience. Experience in this definition then becomes not the origin of our explanation, not the authoritative (because seen or felt) evidence that grounds what is known, but rather that which we seek to explain, that about which knowledge is produced. To think about experience in this way is to historicize it as well as to historicize the identities it produces. This kind of historicizing presents a reply to the many contemporary historians who have argued that an unproblematized ‘experience’ is the foundation of their practice: it is a historicizing that implies critical scrutiny of all explanatory categories usually taken for granted, including the category of ‘experience’.</a:t>
            </a:r>
          </a:p>
          <a:p>
            <a:pPr>
              <a:lnSpc>
                <a:spcPct val="150000"/>
              </a:lnSpc>
            </a:pPr>
            <a:endParaRPr lang="en-US" dirty="0">
              <a:ea typeface="Times New Roman" panose="02020603050405020304" pitchFamily="18" charset="0"/>
            </a:endParaRPr>
          </a:p>
          <a:p>
            <a:pPr algn="r">
              <a:lnSpc>
                <a:spcPct val="150000"/>
              </a:lnSpc>
            </a:pPr>
            <a:r>
              <a:rPr lang="en-US" dirty="0">
                <a:ea typeface="Times New Roman" panose="02020603050405020304" pitchFamily="18" charset="0"/>
              </a:rPr>
              <a:t>Joan Scott, ‘The Evidence of Experience’, pp.779-80. </a:t>
            </a:r>
            <a:endParaRPr lang="en-US" dirty="0"/>
          </a:p>
        </p:txBody>
      </p:sp>
    </p:spTree>
    <p:extLst>
      <p:ext uri="{BB962C8B-B14F-4D97-AF65-F5344CB8AC3E}">
        <p14:creationId xmlns:p14="http://schemas.microsoft.com/office/powerpoint/2010/main" val="2754878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143024-680A-F44B-9EE3-593017DCD22A}"/>
              </a:ext>
            </a:extLst>
          </p:cNvPr>
          <p:cNvPicPr>
            <a:picLocks noChangeAspect="1"/>
          </p:cNvPicPr>
          <p:nvPr/>
        </p:nvPicPr>
        <p:blipFill>
          <a:blip r:embed="rId2"/>
          <a:stretch>
            <a:fillRect/>
          </a:stretch>
        </p:blipFill>
        <p:spPr>
          <a:xfrm>
            <a:off x="1919996" y="276158"/>
            <a:ext cx="4230148" cy="6337300"/>
          </a:xfrm>
          <a:prstGeom prst="rect">
            <a:avLst/>
          </a:prstGeom>
        </p:spPr>
      </p:pic>
      <p:pic>
        <p:nvPicPr>
          <p:cNvPr id="3" name="Picture 2">
            <a:extLst>
              <a:ext uri="{FF2B5EF4-FFF2-40B4-BE49-F238E27FC236}">
                <a16:creationId xmlns:a16="http://schemas.microsoft.com/office/drawing/2014/main" id="{D1F0B25D-C394-9444-BD95-780F70BC1019}"/>
              </a:ext>
            </a:extLst>
          </p:cNvPr>
          <p:cNvPicPr>
            <a:picLocks noChangeAspect="1"/>
          </p:cNvPicPr>
          <p:nvPr/>
        </p:nvPicPr>
        <p:blipFill>
          <a:blip r:embed="rId3"/>
          <a:stretch>
            <a:fillRect/>
          </a:stretch>
        </p:blipFill>
        <p:spPr>
          <a:xfrm>
            <a:off x="6740320" y="276158"/>
            <a:ext cx="4178300" cy="6337300"/>
          </a:xfrm>
          <a:prstGeom prst="rect">
            <a:avLst/>
          </a:prstGeom>
        </p:spPr>
      </p:pic>
    </p:spTree>
    <p:extLst>
      <p:ext uri="{BB962C8B-B14F-4D97-AF65-F5344CB8AC3E}">
        <p14:creationId xmlns:p14="http://schemas.microsoft.com/office/powerpoint/2010/main" val="4004300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9D3087-A93E-9743-9995-6B2ADA882E64}"/>
              </a:ext>
            </a:extLst>
          </p:cNvPr>
          <p:cNvSpPr/>
          <p:nvPr/>
        </p:nvSpPr>
        <p:spPr>
          <a:xfrm>
            <a:off x="2237361" y="1215956"/>
            <a:ext cx="8239327" cy="3788858"/>
          </a:xfrm>
          <a:prstGeom prst="rect">
            <a:avLst/>
          </a:prstGeom>
        </p:spPr>
        <p:txBody>
          <a:bodyPr wrap="square">
            <a:spAutoFit/>
          </a:bodyPr>
          <a:lstStyle/>
          <a:p>
            <a:pPr>
              <a:lnSpc>
                <a:spcPct val="150000"/>
              </a:lnSpc>
              <a:spcAft>
                <a:spcPts val="0"/>
              </a:spcAft>
            </a:pPr>
            <a:r>
              <a:rPr lang="en-US" dirty="0">
                <a:ea typeface="Times New Roman" panose="02020603050405020304" pitchFamily="18" charset="0"/>
                <a:cs typeface="Calibri" panose="020F0502020204030204" pitchFamily="34" charset="0"/>
              </a:rPr>
              <a:t>The study proceeds on the understanding that the senses are historical, that they are not universal but, rather, a product of place and, especially, time, so that how people perceived and understood smell, sound, touch, taste and sight changed historically. […] In the West (principally Europe and North America), as [Constance] Classen notes, “we are accustomed to thinking of perception as a physical act rather than a cultural act”, which suggests we need to expose the senses for what they are: historically and culturally generated ways of knowing and understanding. </a:t>
            </a:r>
          </a:p>
          <a:p>
            <a:pPr>
              <a:lnSpc>
                <a:spcPct val="150000"/>
              </a:lnSpc>
              <a:spcAft>
                <a:spcPts val="0"/>
              </a:spcAft>
            </a:pPr>
            <a:endParaRPr lang="en-US" dirty="0">
              <a:ea typeface="Times New Roman" panose="02020603050405020304" pitchFamily="18" charset="0"/>
              <a:cs typeface="Calibri" panose="020F0502020204030204" pitchFamily="34" charset="0"/>
            </a:endParaRPr>
          </a:p>
          <a:p>
            <a:pPr algn="r">
              <a:lnSpc>
                <a:spcPct val="150000"/>
              </a:lnSpc>
              <a:spcAft>
                <a:spcPts val="0"/>
              </a:spcAft>
            </a:pPr>
            <a:r>
              <a:rPr lang="en-US" dirty="0">
                <a:ea typeface="Times New Roman" panose="02020603050405020304" pitchFamily="18" charset="0"/>
                <a:cs typeface="Calibri" panose="020F0502020204030204" pitchFamily="34" charset="0"/>
              </a:rPr>
              <a:t>Mark M. Smith, </a:t>
            </a:r>
            <a:r>
              <a:rPr lang="en-US" i="1" dirty="0">
                <a:ea typeface="Times New Roman" panose="02020603050405020304" pitchFamily="18" charset="0"/>
                <a:cs typeface="Calibri" panose="020F0502020204030204" pitchFamily="34" charset="0"/>
              </a:rPr>
              <a:t>Sensing the Past</a:t>
            </a:r>
            <a:r>
              <a:rPr lang="en-US" dirty="0">
                <a:ea typeface="Times New Roman" panose="02020603050405020304" pitchFamily="18" charset="0"/>
                <a:cs typeface="Calibri" panose="020F0502020204030204" pitchFamily="34" charset="0"/>
              </a:rPr>
              <a:t>, p. 3.</a:t>
            </a:r>
            <a:endParaRPr lang="en-GB"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3984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C84D9E-EAAA-8D49-AE92-C678B11D41BD}"/>
              </a:ext>
            </a:extLst>
          </p:cNvPr>
          <p:cNvPicPr>
            <a:picLocks noChangeAspect="1"/>
          </p:cNvPicPr>
          <p:nvPr/>
        </p:nvPicPr>
        <p:blipFill>
          <a:blip r:embed="rId2"/>
          <a:stretch>
            <a:fillRect/>
          </a:stretch>
        </p:blipFill>
        <p:spPr>
          <a:xfrm>
            <a:off x="1888247" y="201984"/>
            <a:ext cx="4368800" cy="6337300"/>
          </a:xfrm>
          <a:prstGeom prst="rect">
            <a:avLst/>
          </a:prstGeom>
        </p:spPr>
      </p:pic>
      <p:pic>
        <p:nvPicPr>
          <p:cNvPr id="3" name="Picture 2">
            <a:extLst>
              <a:ext uri="{FF2B5EF4-FFF2-40B4-BE49-F238E27FC236}">
                <a16:creationId xmlns:a16="http://schemas.microsoft.com/office/drawing/2014/main" id="{AD7EC99E-75B3-1146-9BDE-B45F1912F94F}"/>
              </a:ext>
            </a:extLst>
          </p:cNvPr>
          <p:cNvPicPr>
            <a:picLocks noChangeAspect="1"/>
          </p:cNvPicPr>
          <p:nvPr/>
        </p:nvPicPr>
        <p:blipFill>
          <a:blip r:embed="rId3"/>
          <a:stretch>
            <a:fillRect/>
          </a:stretch>
        </p:blipFill>
        <p:spPr>
          <a:xfrm>
            <a:off x="6842271" y="196850"/>
            <a:ext cx="4089450" cy="6342434"/>
          </a:xfrm>
          <a:prstGeom prst="rect">
            <a:avLst/>
          </a:prstGeom>
        </p:spPr>
      </p:pic>
    </p:spTree>
    <p:extLst>
      <p:ext uri="{BB962C8B-B14F-4D97-AF65-F5344CB8AC3E}">
        <p14:creationId xmlns:p14="http://schemas.microsoft.com/office/powerpoint/2010/main" val="1449597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8324C0-92F6-F246-8387-E643A6B946DB}"/>
              </a:ext>
            </a:extLst>
          </p:cNvPr>
          <p:cNvSpPr/>
          <p:nvPr/>
        </p:nvSpPr>
        <p:spPr>
          <a:xfrm>
            <a:off x="2130357" y="904672"/>
            <a:ext cx="8521430" cy="5027530"/>
          </a:xfrm>
          <a:prstGeom prst="rect">
            <a:avLst/>
          </a:prstGeom>
        </p:spPr>
        <p:txBody>
          <a:bodyPr wrap="square">
            <a:spAutoFit/>
          </a:bodyPr>
          <a:lstStyle/>
          <a:p>
            <a:pPr>
              <a:lnSpc>
                <a:spcPct val="150000"/>
              </a:lnSpc>
              <a:spcAft>
                <a:spcPts val="0"/>
              </a:spcAft>
            </a:pPr>
            <a:r>
              <a:rPr lang="en-US" dirty="0">
                <a:ea typeface="Times New Roman" panose="02020603050405020304" pitchFamily="18" charset="0"/>
                <a:cs typeface="Calibri" panose="020F0502020204030204" pitchFamily="34" charset="0"/>
              </a:rPr>
              <a:t>More recently, Western queer theory has inspired some historians to challenge this assumption that our task is to find people “like us” in the past. In particular, they ask whether people in the past – even individuals like Alan Turing, who lived and loved relatively recently – thought of themselves as “sexual beings” or imagined they had a “sexuality” at all […]. Some historians propose queering not just the identities we seek in the archives among historical subjects, but a more profound queering of method as well, to enable us to shake off “a gaze defined by </a:t>
            </a:r>
            <a:r>
              <a:rPr lang="en-US" dirty="0" err="1">
                <a:ea typeface="Times New Roman" panose="02020603050405020304" pitchFamily="18" charset="0"/>
                <a:cs typeface="Calibri" panose="020F0502020204030204" pitchFamily="34" charset="0"/>
              </a:rPr>
              <a:t>presentist</a:t>
            </a:r>
            <a:r>
              <a:rPr lang="en-US" dirty="0">
                <a:ea typeface="Times New Roman" panose="02020603050405020304" pitchFamily="18" charset="0"/>
                <a:cs typeface="Calibri" panose="020F0502020204030204" pitchFamily="34" charset="0"/>
              </a:rPr>
              <a:t> preoccupations”. The questions that drive our research into historical sexualities need refinement, our gaze must become more empathetic and imaginative, and we must not simply assume that we will find people like ourselves, or indeed people that we want to emulate, in the past’. </a:t>
            </a:r>
          </a:p>
          <a:p>
            <a:pPr algn="r">
              <a:lnSpc>
                <a:spcPct val="150000"/>
              </a:lnSpc>
              <a:spcAft>
                <a:spcPts val="0"/>
              </a:spcAft>
            </a:pPr>
            <a:r>
              <a:rPr lang="en-US" dirty="0">
                <a:ea typeface="Times New Roman" panose="02020603050405020304" pitchFamily="18" charset="0"/>
                <a:cs typeface="Calibri" panose="020F0502020204030204" pitchFamily="34" charset="0"/>
              </a:rPr>
              <a:t>Dan Healey, </a:t>
            </a:r>
            <a:r>
              <a:rPr lang="en-US" i="1" dirty="0">
                <a:ea typeface="Times New Roman" panose="02020603050405020304" pitchFamily="18" charset="0"/>
                <a:cs typeface="Calibri" panose="020F0502020204030204" pitchFamily="34" charset="0"/>
              </a:rPr>
              <a:t>Russian Homophobia</a:t>
            </a:r>
            <a:r>
              <a:rPr lang="en-US" dirty="0">
                <a:ea typeface="Times New Roman" panose="02020603050405020304" pitchFamily="18" charset="0"/>
                <a:cs typeface="Calibri" panose="020F0502020204030204" pitchFamily="34" charset="0"/>
              </a:rPr>
              <a:t>, pp. 191-192.</a:t>
            </a:r>
            <a:endParaRPr lang="en-GB"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5562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AAE86BB-12D2-9C41-B69E-5DB29AC35C29}"/>
              </a:ext>
            </a:extLst>
          </p:cNvPr>
          <p:cNvPicPr>
            <a:picLocks noChangeAspect="1"/>
          </p:cNvPicPr>
          <p:nvPr/>
        </p:nvPicPr>
        <p:blipFill>
          <a:blip r:embed="rId2"/>
          <a:stretch>
            <a:fillRect/>
          </a:stretch>
        </p:blipFill>
        <p:spPr>
          <a:xfrm>
            <a:off x="2337476" y="250623"/>
            <a:ext cx="4229100" cy="6337300"/>
          </a:xfrm>
          <a:prstGeom prst="rect">
            <a:avLst/>
          </a:prstGeom>
        </p:spPr>
      </p:pic>
      <p:sp>
        <p:nvSpPr>
          <p:cNvPr id="3" name="TextBox 2">
            <a:extLst>
              <a:ext uri="{FF2B5EF4-FFF2-40B4-BE49-F238E27FC236}">
                <a16:creationId xmlns:a16="http://schemas.microsoft.com/office/drawing/2014/main" id="{5CD5B98D-FFD7-FD4C-A9D2-C2EDB3A6CEF1}"/>
              </a:ext>
            </a:extLst>
          </p:cNvPr>
          <p:cNvSpPr txBox="1"/>
          <p:nvPr/>
        </p:nvSpPr>
        <p:spPr>
          <a:xfrm>
            <a:off x="8239326" y="3049941"/>
            <a:ext cx="2490281" cy="369332"/>
          </a:xfrm>
          <a:prstGeom prst="rect">
            <a:avLst/>
          </a:prstGeom>
          <a:noFill/>
        </p:spPr>
        <p:txBody>
          <a:bodyPr wrap="square" rtlCol="0">
            <a:spAutoFit/>
          </a:bodyPr>
          <a:lstStyle/>
          <a:p>
            <a:r>
              <a:rPr lang="en-US" dirty="0"/>
              <a:t>the ‘somatic society’</a:t>
            </a:r>
          </a:p>
        </p:txBody>
      </p:sp>
    </p:spTree>
    <p:extLst>
      <p:ext uri="{BB962C8B-B14F-4D97-AF65-F5344CB8AC3E}">
        <p14:creationId xmlns:p14="http://schemas.microsoft.com/office/powerpoint/2010/main" val="2943308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907DF48-9A97-DE48-B2B7-32484C3FDD6A}"/>
              </a:ext>
            </a:extLst>
          </p:cNvPr>
          <p:cNvPicPr>
            <a:picLocks noChangeAspect="1"/>
          </p:cNvPicPr>
          <p:nvPr/>
        </p:nvPicPr>
        <p:blipFill>
          <a:blip r:embed="rId2"/>
          <a:stretch>
            <a:fillRect/>
          </a:stretch>
        </p:blipFill>
        <p:spPr>
          <a:xfrm>
            <a:off x="2599536" y="0"/>
            <a:ext cx="4628115" cy="6870971"/>
          </a:xfrm>
          <a:prstGeom prst="rect">
            <a:avLst/>
          </a:prstGeom>
        </p:spPr>
      </p:pic>
      <p:sp>
        <p:nvSpPr>
          <p:cNvPr id="8" name="TextBox 7">
            <a:extLst>
              <a:ext uri="{FF2B5EF4-FFF2-40B4-BE49-F238E27FC236}">
                <a16:creationId xmlns:a16="http://schemas.microsoft.com/office/drawing/2014/main" id="{3C7A34F1-E38A-4941-88B0-781687D65EFD}"/>
              </a:ext>
            </a:extLst>
          </p:cNvPr>
          <p:cNvSpPr txBox="1"/>
          <p:nvPr/>
        </p:nvSpPr>
        <p:spPr>
          <a:xfrm>
            <a:off x="7743217" y="5554493"/>
            <a:ext cx="3326860" cy="923330"/>
          </a:xfrm>
          <a:prstGeom prst="rect">
            <a:avLst/>
          </a:prstGeom>
          <a:noFill/>
        </p:spPr>
        <p:txBody>
          <a:bodyPr wrap="square" rtlCol="0">
            <a:spAutoFit/>
          </a:bodyPr>
          <a:lstStyle/>
          <a:p>
            <a:r>
              <a:rPr lang="en-US" dirty="0"/>
              <a:t>Kate Moss and Mark Wahlberg for Calvin Klein, shot by Steven Meisel, 1995</a:t>
            </a:r>
          </a:p>
        </p:txBody>
      </p:sp>
    </p:spTree>
    <p:extLst>
      <p:ext uri="{BB962C8B-B14F-4D97-AF65-F5344CB8AC3E}">
        <p14:creationId xmlns:p14="http://schemas.microsoft.com/office/powerpoint/2010/main" val="2408142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EC6B097-2ECD-C149-ABC5-05EF6DA45B8A}"/>
              </a:ext>
            </a:extLst>
          </p:cNvPr>
          <p:cNvPicPr>
            <a:picLocks noChangeAspect="1"/>
          </p:cNvPicPr>
          <p:nvPr/>
        </p:nvPicPr>
        <p:blipFill>
          <a:blip r:embed="rId2"/>
          <a:stretch>
            <a:fillRect/>
          </a:stretch>
        </p:blipFill>
        <p:spPr>
          <a:xfrm>
            <a:off x="1329448" y="-1"/>
            <a:ext cx="5188084" cy="6841595"/>
          </a:xfrm>
          <a:prstGeom prst="rect">
            <a:avLst/>
          </a:prstGeom>
        </p:spPr>
      </p:pic>
      <p:pic>
        <p:nvPicPr>
          <p:cNvPr id="3" name="Picture 2">
            <a:extLst>
              <a:ext uri="{FF2B5EF4-FFF2-40B4-BE49-F238E27FC236}">
                <a16:creationId xmlns:a16="http://schemas.microsoft.com/office/drawing/2014/main" id="{5F466254-B20A-6C42-9F7D-57A9416B2264}"/>
              </a:ext>
            </a:extLst>
          </p:cNvPr>
          <p:cNvPicPr>
            <a:picLocks noChangeAspect="1"/>
          </p:cNvPicPr>
          <p:nvPr/>
        </p:nvPicPr>
        <p:blipFill>
          <a:blip r:embed="rId3"/>
          <a:stretch>
            <a:fillRect/>
          </a:stretch>
        </p:blipFill>
        <p:spPr>
          <a:xfrm>
            <a:off x="7091464" y="0"/>
            <a:ext cx="4805464" cy="6864948"/>
          </a:xfrm>
          <a:prstGeom prst="rect">
            <a:avLst/>
          </a:prstGeom>
        </p:spPr>
      </p:pic>
    </p:spTree>
    <p:extLst>
      <p:ext uri="{BB962C8B-B14F-4D97-AF65-F5344CB8AC3E}">
        <p14:creationId xmlns:p14="http://schemas.microsoft.com/office/powerpoint/2010/main" val="4062077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854444-874C-414D-8B2B-24138295DE4B}"/>
              </a:ext>
            </a:extLst>
          </p:cNvPr>
          <p:cNvSpPr/>
          <p:nvPr/>
        </p:nvSpPr>
        <p:spPr>
          <a:xfrm>
            <a:off x="2344365" y="1898640"/>
            <a:ext cx="7850221" cy="2119042"/>
          </a:xfrm>
          <a:prstGeom prst="rect">
            <a:avLst/>
          </a:prstGeom>
        </p:spPr>
        <p:txBody>
          <a:bodyPr wrap="square">
            <a:spAutoFit/>
          </a:bodyPr>
          <a:lstStyle/>
          <a:p>
            <a:pPr marL="457200">
              <a:lnSpc>
                <a:spcPct val="150000"/>
              </a:lnSpc>
              <a:spcAft>
                <a:spcPts val="0"/>
              </a:spcAft>
            </a:pPr>
            <a:r>
              <a:rPr lang="en-GB" dirty="0">
                <a:ea typeface="Calibri" panose="020F0502020204030204" pitchFamily="34" charset="0"/>
                <a:cs typeface="Calibri" panose="020F0502020204030204" pitchFamily="34" charset="0"/>
              </a:rPr>
              <a:t>‘We now have the means to exert an unprecedented degree of control over bodies, yet we are also living in an age which has thrown into radical doubt our knowledge of what bodies are and how we should control them.’ </a:t>
            </a:r>
          </a:p>
          <a:p>
            <a:pPr marL="457200">
              <a:lnSpc>
                <a:spcPct val="150000"/>
              </a:lnSpc>
              <a:spcAft>
                <a:spcPts val="0"/>
              </a:spcAft>
            </a:pPr>
            <a:endParaRPr lang="en-GB" dirty="0">
              <a:ea typeface="Calibri" panose="020F0502020204030204" pitchFamily="34" charset="0"/>
              <a:cs typeface="Times New Roman" panose="02020603050405020304" pitchFamily="18" charset="0"/>
            </a:endParaRPr>
          </a:p>
          <a:p>
            <a:pPr marL="457200" algn="r">
              <a:lnSpc>
                <a:spcPct val="150000"/>
              </a:lnSpc>
              <a:spcAft>
                <a:spcPts val="0"/>
              </a:spcAft>
            </a:pPr>
            <a:r>
              <a:rPr lang="en-GB" dirty="0">
                <a:ea typeface="Calibri" panose="020F0502020204030204" pitchFamily="34" charset="0"/>
                <a:cs typeface="Calibri" panose="020F0502020204030204" pitchFamily="34" charset="0"/>
              </a:rPr>
              <a:t>Chris Shilling, </a:t>
            </a:r>
            <a:r>
              <a:rPr lang="en-GB" i="1" dirty="0">
                <a:ea typeface="Calibri" panose="020F0502020204030204" pitchFamily="34" charset="0"/>
                <a:cs typeface="Calibri" panose="020F0502020204030204" pitchFamily="34" charset="0"/>
              </a:rPr>
              <a:t>The Body and Social Theory</a:t>
            </a:r>
            <a:r>
              <a:rPr lang="en-GB" dirty="0">
                <a:ea typeface="Calibri" panose="020F0502020204030204" pitchFamily="34" charset="0"/>
                <a:cs typeface="Calibri" panose="020F0502020204030204" pitchFamily="34" charset="0"/>
              </a:rPr>
              <a:t>, p. 3</a:t>
            </a:r>
            <a:endParaRPr lang="en-GB"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12396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4EAD4F2-2DEC-8046-9DD6-A73ABBCA2B78}"/>
              </a:ext>
            </a:extLst>
          </p:cNvPr>
          <p:cNvPicPr>
            <a:picLocks noChangeAspect="1"/>
          </p:cNvPicPr>
          <p:nvPr/>
        </p:nvPicPr>
        <p:blipFill>
          <a:blip r:embed="rId2"/>
          <a:stretch>
            <a:fillRect/>
          </a:stretch>
        </p:blipFill>
        <p:spPr>
          <a:xfrm>
            <a:off x="2405434" y="244860"/>
            <a:ext cx="3606800" cy="6350000"/>
          </a:xfrm>
          <a:prstGeom prst="rect">
            <a:avLst/>
          </a:prstGeom>
        </p:spPr>
      </p:pic>
      <p:pic>
        <p:nvPicPr>
          <p:cNvPr id="3" name="Picture 2">
            <a:extLst>
              <a:ext uri="{FF2B5EF4-FFF2-40B4-BE49-F238E27FC236}">
                <a16:creationId xmlns:a16="http://schemas.microsoft.com/office/drawing/2014/main" id="{C37C3433-8F76-C447-A1FC-42C783F08DD8}"/>
              </a:ext>
            </a:extLst>
          </p:cNvPr>
          <p:cNvPicPr>
            <a:picLocks noChangeAspect="1"/>
          </p:cNvPicPr>
          <p:nvPr/>
        </p:nvPicPr>
        <p:blipFill>
          <a:blip r:embed="rId3"/>
          <a:stretch>
            <a:fillRect/>
          </a:stretch>
        </p:blipFill>
        <p:spPr>
          <a:xfrm>
            <a:off x="7043366" y="253999"/>
            <a:ext cx="3705698" cy="6340861"/>
          </a:xfrm>
          <a:prstGeom prst="rect">
            <a:avLst/>
          </a:prstGeom>
        </p:spPr>
      </p:pic>
    </p:spTree>
    <p:extLst>
      <p:ext uri="{BB962C8B-B14F-4D97-AF65-F5344CB8AC3E}">
        <p14:creationId xmlns:p14="http://schemas.microsoft.com/office/powerpoint/2010/main" val="4053000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C3D6E8-5DBE-4C47-849C-612C31423292}"/>
              </a:ext>
            </a:extLst>
          </p:cNvPr>
          <p:cNvPicPr>
            <a:picLocks noChangeAspect="1"/>
          </p:cNvPicPr>
          <p:nvPr/>
        </p:nvPicPr>
        <p:blipFill>
          <a:blip r:embed="rId2"/>
          <a:stretch>
            <a:fillRect/>
          </a:stretch>
        </p:blipFill>
        <p:spPr>
          <a:xfrm>
            <a:off x="1741993" y="0"/>
            <a:ext cx="4272197" cy="6858000"/>
          </a:xfrm>
          <a:prstGeom prst="rect">
            <a:avLst/>
          </a:prstGeom>
        </p:spPr>
      </p:pic>
      <p:pic>
        <p:nvPicPr>
          <p:cNvPr id="3" name="Picture 2">
            <a:extLst>
              <a:ext uri="{FF2B5EF4-FFF2-40B4-BE49-F238E27FC236}">
                <a16:creationId xmlns:a16="http://schemas.microsoft.com/office/drawing/2014/main" id="{01ACAD80-4746-E04C-9A80-60915C1E1911}"/>
              </a:ext>
            </a:extLst>
          </p:cNvPr>
          <p:cNvPicPr>
            <a:picLocks noChangeAspect="1"/>
          </p:cNvPicPr>
          <p:nvPr/>
        </p:nvPicPr>
        <p:blipFill>
          <a:blip r:embed="rId3"/>
          <a:stretch>
            <a:fillRect/>
          </a:stretch>
        </p:blipFill>
        <p:spPr>
          <a:xfrm>
            <a:off x="6654394" y="0"/>
            <a:ext cx="4686529" cy="6858000"/>
          </a:xfrm>
          <a:prstGeom prst="rect">
            <a:avLst/>
          </a:prstGeom>
        </p:spPr>
      </p:pic>
    </p:spTree>
    <p:extLst>
      <p:ext uri="{BB962C8B-B14F-4D97-AF65-F5344CB8AC3E}">
        <p14:creationId xmlns:p14="http://schemas.microsoft.com/office/powerpoint/2010/main" val="965471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FD6D7-143F-5F4C-91CE-5682CD87AAAC}"/>
              </a:ext>
            </a:extLst>
          </p:cNvPr>
          <p:cNvSpPr/>
          <p:nvPr/>
        </p:nvSpPr>
        <p:spPr>
          <a:xfrm>
            <a:off x="2339772" y="1815020"/>
            <a:ext cx="8190690" cy="2540696"/>
          </a:xfrm>
          <a:prstGeom prst="rect">
            <a:avLst/>
          </a:prstGeom>
        </p:spPr>
        <p:txBody>
          <a:bodyPr wrap="square">
            <a:spAutoFit/>
          </a:bodyPr>
          <a:lstStyle/>
          <a:p>
            <a:pPr>
              <a:lnSpc>
                <a:spcPct val="150000"/>
              </a:lnSpc>
            </a:pPr>
            <a:r>
              <a:rPr lang="en-US" dirty="0">
                <a:ea typeface="Times New Roman" panose="02020603050405020304" pitchFamily="18" charset="0"/>
              </a:rPr>
              <a:t>BIOPOWER (Michel Foucault)</a:t>
            </a:r>
          </a:p>
          <a:p>
            <a:pPr>
              <a:lnSpc>
                <a:spcPct val="150000"/>
              </a:lnSpc>
            </a:pPr>
            <a:endParaRPr lang="en-US" dirty="0"/>
          </a:p>
          <a:p>
            <a:pPr>
              <a:lnSpc>
                <a:spcPct val="150000"/>
              </a:lnSpc>
            </a:pPr>
            <a:r>
              <a:rPr lang="en-US" sz="1800" dirty="0">
                <a:effectLst/>
                <a:latin typeface="Calibri" panose="020F0502020204030204" pitchFamily="34" charset="0"/>
                <a:ea typeface="Calibri" panose="020F0502020204030204" pitchFamily="34" charset="0"/>
              </a:rPr>
              <a:t>‘biopolitics’ = the population-level controls that regulated the body </a:t>
            </a:r>
          </a:p>
          <a:p>
            <a:pPr>
              <a:lnSpc>
                <a:spcPct val="150000"/>
              </a:lnSpc>
            </a:pPr>
            <a:endParaRPr lang="en-US" dirty="0">
              <a:latin typeface="Calibri" panose="020F0502020204030204" pitchFamily="34" charset="0"/>
              <a:ea typeface="Calibri" panose="020F0502020204030204" pitchFamily="34" charset="0"/>
            </a:endParaRPr>
          </a:p>
          <a:p>
            <a:pPr>
              <a:lnSpc>
                <a:spcPct val="150000"/>
              </a:lnSpc>
            </a:pPr>
            <a:r>
              <a:rPr lang="en-US" sz="1800" dirty="0">
                <a:effectLst/>
                <a:latin typeface="Calibri" panose="020F0502020204030204" pitchFamily="34" charset="0"/>
                <a:ea typeface="Calibri" panose="020F0502020204030204" pitchFamily="34" charset="0"/>
              </a:rPr>
              <a:t>‘</a:t>
            </a:r>
            <a:r>
              <a:rPr lang="en-US" sz="1800" dirty="0" err="1">
                <a:effectLst/>
                <a:latin typeface="Calibri" panose="020F0502020204030204" pitchFamily="34" charset="0"/>
                <a:ea typeface="Calibri" panose="020F0502020204030204" pitchFamily="34" charset="0"/>
              </a:rPr>
              <a:t>anatomo</a:t>
            </a:r>
            <a:r>
              <a:rPr lang="en-US" sz="1800" dirty="0">
                <a:effectLst/>
                <a:latin typeface="Calibri" panose="020F0502020204030204" pitchFamily="34" charset="0"/>
                <a:ea typeface="Calibri" panose="020F0502020204030204" pitchFamily="34" charset="0"/>
              </a:rPr>
              <a:t>-politics of the body’ = the ways in which individual bodies were disciplined and disciplined themselves</a:t>
            </a:r>
            <a:endParaRPr lang="en-US" dirty="0"/>
          </a:p>
        </p:txBody>
      </p:sp>
    </p:spTree>
    <p:extLst>
      <p:ext uri="{BB962C8B-B14F-4D97-AF65-F5344CB8AC3E}">
        <p14:creationId xmlns:p14="http://schemas.microsoft.com/office/powerpoint/2010/main" val="366993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8FCC30-BCAF-2E46-8B45-D3F5F43EFD82}"/>
              </a:ext>
            </a:extLst>
          </p:cNvPr>
          <p:cNvPicPr>
            <a:picLocks noChangeAspect="1"/>
          </p:cNvPicPr>
          <p:nvPr/>
        </p:nvPicPr>
        <p:blipFill>
          <a:blip r:embed="rId2"/>
          <a:stretch>
            <a:fillRect/>
          </a:stretch>
        </p:blipFill>
        <p:spPr>
          <a:xfrm>
            <a:off x="2469744" y="264268"/>
            <a:ext cx="8128000" cy="6096000"/>
          </a:xfrm>
          <a:prstGeom prst="rect">
            <a:avLst/>
          </a:prstGeom>
        </p:spPr>
      </p:pic>
    </p:spTree>
    <p:extLst>
      <p:ext uri="{BB962C8B-B14F-4D97-AF65-F5344CB8AC3E}">
        <p14:creationId xmlns:p14="http://schemas.microsoft.com/office/powerpoint/2010/main" val="360737782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{903FCC68-3557-F242-909D-6458C65A6D6F}tf10001072</Template>
  <TotalTime>309</TotalTime>
  <Words>560</Words>
  <Application>Microsoft Macintosh PowerPoint</Application>
  <PresentationFormat>Widescreen</PresentationFormat>
  <Paragraphs>21</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Calibri</vt:lpstr>
      <vt:lpstr>Franklin Gothic Book</vt:lpstr>
      <vt:lpstr>Crop</vt:lpstr>
      <vt:lpstr>TSM: body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TSM: body</dc:title>
  <dc:creator>Shaw, Claire</dc:creator>
  <cp:lastModifiedBy>Shaw, Claire</cp:lastModifiedBy>
  <cp:revision>5</cp:revision>
  <dcterms:created xsi:type="dcterms:W3CDTF">2018-11-22T14:57:38Z</dcterms:created>
  <dcterms:modified xsi:type="dcterms:W3CDTF">2023-11-12T17:35:53Z</dcterms:modified>
</cp:coreProperties>
</file>