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3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8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8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67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42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81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62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9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95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55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7C454-4D6C-481E-B4E6-E8E1EADC43BC}" type="datetimeFigureOut">
              <a:rPr lang="en-GB" smtClean="0"/>
              <a:t>17/10/2021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6E335-4901-488A-8E1F-C56545B0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52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Class And Class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66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 Basic Contradiction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Most societies: some form of civil equality guaranteed by law.</a:t>
            </a:r>
          </a:p>
          <a:p>
            <a:r>
              <a:rPr lang="en-GB" dirty="0"/>
              <a:t>All societies: </a:t>
            </a:r>
            <a:r>
              <a:rPr lang="en-GB" dirty="0" err="1"/>
              <a:t>inegalitarian</a:t>
            </a:r>
            <a:r>
              <a:rPr lang="en-GB" dirty="0"/>
              <a:t> in practice</a:t>
            </a:r>
          </a:p>
          <a:p>
            <a:pPr marL="0" indent="0">
              <a:buNone/>
            </a:pPr>
            <a:r>
              <a:rPr lang="en-GB" dirty="0"/>
              <a:t>      - this is a basic contradiction of modern industrial society</a:t>
            </a:r>
          </a:p>
          <a:p>
            <a:pPr marL="0" indent="0">
              <a:buNone/>
            </a:pPr>
            <a:r>
              <a:rPr lang="en-GB" dirty="0"/>
              <a:t>      - linked by Marx to the peculiar nature of ‘bourgeois’, capitalist</a:t>
            </a:r>
          </a:p>
          <a:p>
            <a:pPr marL="0" indent="0">
              <a:buNone/>
            </a:pPr>
            <a:r>
              <a:rPr lang="en-GB" dirty="0"/>
              <a:t>        society: contradiction between realm of formal equality and</a:t>
            </a:r>
          </a:p>
          <a:p>
            <a:pPr marL="0" indent="0">
              <a:buNone/>
            </a:pPr>
            <a:r>
              <a:rPr lang="en-GB" dirty="0"/>
              <a:t>        ‘real’ inequality</a:t>
            </a:r>
          </a:p>
          <a:p>
            <a:pPr marL="0" indent="0">
              <a:buNone/>
            </a:pPr>
            <a:r>
              <a:rPr lang="en-GB" dirty="0"/>
              <a:t>      - in 19</a:t>
            </a:r>
            <a:r>
              <a:rPr lang="en-GB" baseline="30000" dirty="0"/>
              <a:t>th</a:t>
            </a:r>
            <a:r>
              <a:rPr lang="en-GB" dirty="0"/>
              <a:t> c, this was a qualitatively </a:t>
            </a:r>
            <a:r>
              <a:rPr lang="en-GB" i="1" dirty="0"/>
              <a:t>new </a:t>
            </a:r>
            <a:r>
              <a:rPr lang="en-GB" dirty="0"/>
              <a:t>tension in social life</a:t>
            </a:r>
          </a:p>
          <a:p>
            <a:pPr marL="0" indent="0">
              <a:buNone/>
            </a:pPr>
            <a:r>
              <a:rPr lang="en-GB" dirty="0"/>
              <a:t>      - context for the emergence of ‘class’ as an organizing category of</a:t>
            </a:r>
          </a:p>
          <a:p>
            <a:pPr marL="0" indent="0">
              <a:buNone/>
            </a:pPr>
            <a:r>
              <a:rPr lang="en-GB" dirty="0"/>
              <a:t>        social life</a:t>
            </a:r>
          </a:p>
        </p:txBody>
      </p:sp>
    </p:spTree>
    <p:extLst>
      <p:ext uri="{BB962C8B-B14F-4D97-AF65-F5344CB8AC3E}">
        <p14:creationId xmlns:p14="http://schemas.microsoft.com/office/powerpoint/2010/main" val="803109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Class As A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a major form of self-identification in modern society</a:t>
            </a:r>
          </a:p>
          <a:p>
            <a:endParaRPr lang="en-GB" dirty="0"/>
          </a:p>
          <a:p>
            <a:r>
              <a:rPr lang="en-GB" dirty="0"/>
              <a:t>As an organizing axis for social struggles</a:t>
            </a:r>
          </a:p>
          <a:p>
            <a:endParaRPr lang="en-GB" dirty="0"/>
          </a:p>
          <a:p>
            <a:r>
              <a:rPr lang="en-GB" dirty="0"/>
              <a:t>As a central category in social analysis</a:t>
            </a:r>
          </a:p>
        </p:txBody>
      </p:sp>
    </p:spTree>
    <p:extLst>
      <p:ext uri="{BB962C8B-B14F-4D97-AF65-F5344CB8AC3E}">
        <p14:creationId xmlns:p14="http://schemas.microsoft.com/office/powerpoint/2010/main" val="85920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 ‘crisis’ in class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Deindustrialization/industrial restructuring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Decline of working-class politics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Crisis of class analysis</a:t>
            </a:r>
          </a:p>
        </p:txBody>
      </p:sp>
    </p:spTree>
    <p:extLst>
      <p:ext uri="{BB962C8B-B14F-4D97-AF65-F5344CB8AC3E}">
        <p14:creationId xmlns:p14="http://schemas.microsoft.com/office/powerpoint/2010/main" val="18732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“Applying” The Concept: Some Contextual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Classical ‘figures’ of the subject of class: a) industrial proletarian; b) peasant; c) bourgeoisie : ‘ideal types’</a:t>
            </a:r>
          </a:p>
          <a:p>
            <a:r>
              <a:rPr lang="en-GB" dirty="0"/>
              <a:t>3 contexts which challenge the use of these class concepts:</a:t>
            </a:r>
          </a:p>
          <a:p>
            <a:pPr marL="0" indent="0">
              <a:buNone/>
            </a:pPr>
            <a:r>
              <a:rPr lang="en-GB" dirty="0"/>
              <a:t>   a) ‘peasant-worker’/circular migrant</a:t>
            </a:r>
          </a:p>
          <a:p>
            <a:pPr marL="0" indent="0">
              <a:buNone/>
            </a:pPr>
            <a:r>
              <a:rPr lang="en-GB" dirty="0"/>
              <a:t>   b) organized permanent worker</a:t>
            </a:r>
          </a:p>
          <a:p>
            <a:pPr marL="0" indent="0">
              <a:buNone/>
            </a:pPr>
            <a:r>
              <a:rPr lang="en-GB" dirty="0"/>
              <a:t>   c) the peasant as an independent commodity producer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- These are challenges but also a stimulus to the critical use of class as an analytical concept</a:t>
            </a:r>
          </a:p>
        </p:txBody>
      </p:sp>
    </p:spTree>
    <p:extLst>
      <p:ext uri="{BB962C8B-B14F-4D97-AF65-F5344CB8AC3E}">
        <p14:creationId xmlns:p14="http://schemas.microsoft.com/office/powerpoint/2010/main" val="869107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Class Analysis – A Genealogy: </a:t>
            </a:r>
            <a:br>
              <a:rPr lang="en-GB" dirty="0"/>
            </a:br>
            <a:r>
              <a:rPr lang="en-GB" dirty="0"/>
              <a:t>I. The Classical Lineage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Marx and Weber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- convergence on the fundamental theme that capitalism producing a fundamentally new order of society, based on abstract market relations and new ways of organizing production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- convergence on the spread of capitalist ‘rationality’ across the world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- divergence on the eventual direction of this transformation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- global influence of both bodies of thought</a:t>
            </a:r>
          </a:p>
        </p:txBody>
      </p:sp>
    </p:spTree>
    <p:extLst>
      <p:ext uri="{BB962C8B-B14F-4D97-AF65-F5344CB8AC3E}">
        <p14:creationId xmlns:p14="http://schemas.microsoft.com/office/powerpoint/2010/main" val="207109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Class Analysis – A Genealogy</a:t>
            </a:r>
            <a:br>
              <a:rPr lang="en-GB" dirty="0"/>
            </a:br>
            <a:r>
              <a:rPr lang="en-GB" dirty="0"/>
              <a:t>II. Spread and limits by mid-20</a:t>
            </a:r>
            <a:r>
              <a:rPr lang="en-GB" baseline="30000" dirty="0"/>
              <a:t>th</a:t>
            </a:r>
            <a:r>
              <a:rPr lang="en-GB" dirty="0"/>
              <a:t>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Revolutionary socialism, Weberian ‘modernization theory’: both globally influential paradigms by 1950s: shaping states, policies, intellectual debates, political struggles</a:t>
            </a:r>
          </a:p>
          <a:p>
            <a:r>
              <a:rPr lang="en-GB" dirty="0"/>
              <a:t>Certain key Marxist themes falsified/qualified by course of history: </a:t>
            </a:r>
          </a:p>
          <a:p>
            <a:pPr marL="0" indent="0">
              <a:buNone/>
            </a:pPr>
            <a:r>
              <a:rPr lang="en-GB" dirty="0"/>
              <a:t>               - thesis of proletarian internationalism</a:t>
            </a:r>
          </a:p>
          <a:p>
            <a:pPr marL="0" indent="0">
              <a:buNone/>
            </a:pPr>
            <a:r>
              <a:rPr lang="en-GB" dirty="0"/>
              <a:t>               - thesis about the sequencing and direction of socialist revolution</a:t>
            </a:r>
          </a:p>
          <a:p>
            <a:pPr marL="0" indent="0">
              <a:buNone/>
            </a:pPr>
            <a:r>
              <a:rPr lang="en-GB" dirty="0"/>
              <a:t>               - thesis of intensifying </a:t>
            </a:r>
            <a:r>
              <a:rPr lang="en-GB" dirty="0" err="1"/>
              <a:t>immiserization</a:t>
            </a:r>
            <a:r>
              <a:rPr lang="en-GB" dirty="0"/>
              <a:t> under capitalism</a:t>
            </a:r>
          </a:p>
        </p:txBody>
      </p:sp>
    </p:spTree>
    <p:extLst>
      <p:ext uri="{BB962C8B-B14F-4D97-AF65-F5344CB8AC3E}">
        <p14:creationId xmlns:p14="http://schemas.microsoft.com/office/powerpoint/2010/main" val="3057155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Class Analysis – A Genealogy</a:t>
            </a:r>
            <a:br>
              <a:rPr lang="en-GB" dirty="0"/>
            </a:br>
            <a:r>
              <a:rPr lang="en-GB" dirty="0"/>
              <a:t>III. The 1960s and beyond: new radical currents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E.P. Thompson: revisionist, ‘humanist’ Marxist approach: ‘experience’ and ‘agency’</a:t>
            </a:r>
          </a:p>
          <a:p>
            <a:r>
              <a:rPr lang="en-GB" dirty="0"/>
              <a:t>Feminism: ‘gendering’ of class analysis</a:t>
            </a:r>
          </a:p>
          <a:p>
            <a:r>
              <a:rPr lang="en-GB" dirty="0"/>
              <a:t>Anti-racism, anti-colonialism</a:t>
            </a:r>
          </a:p>
          <a:p>
            <a:r>
              <a:rPr lang="en-GB" dirty="0"/>
              <a:t>Oral history and ethnography</a:t>
            </a:r>
          </a:p>
          <a:p>
            <a:r>
              <a:rPr lang="en-GB" dirty="0"/>
              <a:t>Post-structuralism </a:t>
            </a:r>
          </a:p>
          <a:p>
            <a:r>
              <a:rPr lang="en-GB" dirty="0"/>
              <a:t>Post-colonialism and Subaltern Studies</a:t>
            </a:r>
          </a:p>
        </p:txBody>
      </p:sp>
    </p:spTree>
    <p:extLst>
      <p:ext uri="{BB962C8B-B14F-4D97-AF65-F5344CB8AC3E}">
        <p14:creationId xmlns:p14="http://schemas.microsoft.com/office/powerpoint/2010/main" val="399352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The contemporary ‘crisis of class’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 trajectories:</a:t>
            </a:r>
          </a:p>
          <a:p>
            <a:pPr marL="514350" indent="-514350">
              <a:buAutoNum type="arabicPeriod"/>
            </a:pPr>
            <a:r>
              <a:rPr lang="en-GB" dirty="0"/>
              <a:t>Centres of industrial capitalism and erstwhile socialism: deindustrialization, ‘rust-belt’ experiences, outsourcing, automation, ‘flexible’ work norms, decline of unions and class struggle: context of long decline in traditional manufacturing employment; shifts in composition of working class</a:t>
            </a:r>
          </a:p>
          <a:p>
            <a:pPr marL="514350" indent="-514350">
              <a:buAutoNum type="arabicPeriod"/>
            </a:pPr>
            <a:r>
              <a:rPr lang="en-GB" dirty="0"/>
              <a:t>New emerging centres of capitalism in the global South: expanding industrialization, expanding manufacturing base, sizeable new working classes – but similar decline in political salience of ‘class’</a:t>
            </a:r>
          </a:p>
        </p:txBody>
      </p:sp>
    </p:spTree>
    <p:extLst>
      <p:ext uri="{BB962C8B-B14F-4D97-AF65-F5344CB8AC3E}">
        <p14:creationId xmlns:p14="http://schemas.microsoft.com/office/powerpoint/2010/main" val="4051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504</Words>
  <Application>Microsoft Macintosh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Class And Class Analysis</vt:lpstr>
      <vt:lpstr>A Basic Contradiction</vt:lpstr>
      <vt:lpstr>Class As A Concept</vt:lpstr>
      <vt:lpstr>A ‘crisis’ in class </vt:lpstr>
      <vt:lpstr>“Applying” The Concept: Some Contextual Challenges</vt:lpstr>
      <vt:lpstr>Class Analysis – A Genealogy:  I. The Classical Lineage</vt:lpstr>
      <vt:lpstr>Class Analysis – A Genealogy II. Spread and limits by mid-20th century</vt:lpstr>
      <vt:lpstr>Class Analysis – A Genealogy III. The 1960s and beyond: new radical currents</vt:lpstr>
      <vt:lpstr>The contemporary ‘crisis of class’</vt:lpstr>
    </vt:vector>
  </TitlesOfParts>
  <Company>University of Warwick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And Class Analysis</dc:title>
  <dc:creator>Sarkar, Aditya</dc:creator>
  <cp:lastModifiedBy>Stein, Claudia</cp:lastModifiedBy>
  <cp:revision>6</cp:revision>
  <dcterms:created xsi:type="dcterms:W3CDTF">2020-10-19T05:26:15Z</dcterms:created>
  <dcterms:modified xsi:type="dcterms:W3CDTF">2021-10-17T22:15:39Z</dcterms:modified>
</cp:coreProperties>
</file>